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4" r:id="rId2"/>
  </p:sldMasterIdLst>
  <p:notesMasterIdLst>
    <p:notesMasterId r:id="rId11"/>
  </p:notesMasterIdLst>
  <p:sldIdLst>
    <p:sldId id="303" r:id="rId3"/>
    <p:sldId id="258" r:id="rId4"/>
    <p:sldId id="306" r:id="rId5"/>
    <p:sldId id="307" r:id="rId6"/>
    <p:sldId id="308" r:id="rId7"/>
    <p:sldId id="327" r:id="rId8"/>
    <p:sldId id="328" r:id="rId9"/>
    <p:sldId id="31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p15:clr>
            <a:srgbClr val="A4A3A4"/>
          </p15:clr>
        </p15:guide>
        <p15:guide id="2" pos="55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rrett Rodrigues" initials="JR"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79" autoAdjust="0"/>
    <p:restoredTop sz="83653" autoAdjust="0"/>
  </p:normalViewPr>
  <p:slideViewPr>
    <p:cSldViewPr showGuides="1">
      <p:cViewPr varScale="1">
        <p:scale>
          <a:sx n="62" d="100"/>
          <a:sy n="62" d="100"/>
        </p:scale>
        <p:origin x="1878" y="72"/>
      </p:cViewPr>
      <p:guideLst>
        <p:guide orient="horz" pos="912"/>
        <p:guide pos="556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5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plotArea>
      <c:layout/>
      <c:pieChart>
        <c:varyColors val="1"/>
        <c:ser>
          <c:idx val="0"/>
          <c:order val="0"/>
          <c:tx>
            <c:strRef>
              <c:f>Sheet1!$B$1</c:f>
              <c:strCache>
                <c:ptCount val="1"/>
                <c:pt idx="0">
                  <c:v>Favorite Sports</c:v>
                </c:pt>
              </c:strCache>
            </c:strRef>
          </c:tx>
          <c:spPr>
            <a:ln>
              <a:solidFill>
                <a:schemeClr val="accent1"/>
              </a:solidFill>
            </a:ln>
          </c:spPr>
          <c:dLbls>
            <c:spPr>
              <a:noFill/>
              <a:ln>
                <a:noFill/>
              </a:ln>
              <a:effectLst/>
            </c:spPr>
            <c:txPr>
              <a:bodyPr/>
              <a:lstStyle/>
              <a:p>
                <a:pPr>
                  <a:defRPr sz="1000"/>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3"/>
                <c:pt idx="0">
                  <c:v>Badminton</c:v>
                </c:pt>
                <c:pt idx="1">
                  <c:v>Soccer</c:v>
                </c:pt>
                <c:pt idx="2">
                  <c:v>Volleyball</c:v>
                </c:pt>
              </c:strCache>
            </c:strRef>
          </c:cat>
          <c:val>
            <c:numRef>
              <c:f>Sheet1!$B$2:$B$4</c:f>
              <c:numCache>
                <c:formatCode>0%</c:formatCode>
                <c:ptCount val="3"/>
                <c:pt idx="0">
                  <c:v>0.47</c:v>
                </c:pt>
                <c:pt idx="1">
                  <c:v>0.39</c:v>
                </c:pt>
                <c:pt idx="2">
                  <c:v>0.15</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9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149631-66FF-4B2A-9F26-F9C53B7A4890}" type="datetimeFigureOut">
              <a:rPr lang="en-US" smtClean="0"/>
              <a:pPr/>
              <a:t>2/3/2017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887CD0-730F-4D26-BB49-31FCDE479900}" type="slidenum">
              <a:rPr lang="en-US" smtClean="0"/>
              <a:pPr/>
              <a:t>‹#›</a:t>
            </a:fld>
            <a:endParaRPr lang="en-US" dirty="0"/>
          </a:p>
        </p:txBody>
      </p:sp>
    </p:spTree>
    <p:extLst>
      <p:ext uri="{BB962C8B-B14F-4D97-AF65-F5344CB8AC3E}">
        <p14:creationId xmlns:p14="http://schemas.microsoft.com/office/powerpoint/2010/main" val="303384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2358710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eaLnBrk="1" hangingPunct="1">
              <a:spcBef>
                <a:spcPct val="0"/>
              </a:spcBef>
            </a:pPr>
            <a:r>
              <a:rPr lang="en-US" b="1" dirty="0" smtClean="0"/>
              <a:t>Typical Participation:</a:t>
            </a:r>
          </a:p>
          <a:p>
            <a:pPr marL="182880" indent="-182880">
              <a:spcBef>
                <a:spcPts val="400"/>
              </a:spcBef>
              <a:buFont typeface="Wingdings" pitchFamily="2" charset="2"/>
              <a:buChar char="§"/>
            </a:pPr>
            <a:r>
              <a:rPr lang="en-US" sz="1200" dirty="0" smtClean="0"/>
              <a:t>Sports in Vietnam are becoming </a:t>
            </a:r>
            <a:r>
              <a:rPr lang="en-US" sz="1200" b="1" dirty="0" smtClean="0"/>
              <a:t>increasingly popular at a grassroots level.</a:t>
            </a:r>
          </a:p>
          <a:p>
            <a:pPr marL="182880" indent="-182880">
              <a:spcBef>
                <a:spcPts val="400"/>
              </a:spcBef>
              <a:buFont typeface="Wingdings" pitchFamily="2" charset="2"/>
              <a:buChar char="§"/>
            </a:pPr>
            <a:r>
              <a:rPr lang="en-US" sz="1200" dirty="0" smtClean="0"/>
              <a:t>In many parts of Vietnam, particularly in rural areas, people </a:t>
            </a:r>
            <a:r>
              <a:rPr lang="en-US" sz="1200" b="1" dirty="0" smtClean="0"/>
              <a:t>cannot afford to buy sports equipment. </a:t>
            </a:r>
          </a:p>
          <a:p>
            <a:pPr marL="182880" indent="-182880">
              <a:spcBef>
                <a:spcPts val="400"/>
              </a:spcBef>
              <a:buFont typeface="Wingdings" pitchFamily="2" charset="2"/>
              <a:buChar char="§"/>
            </a:pPr>
            <a:r>
              <a:rPr lang="en-US" sz="1200" dirty="0" smtClean="0"/>
              <a:t>As a result, the only people who participate extensively in sport are those who can afford to pay the rental fees required to use sports facilities. However, there are very </a:t>
            </a:r>
            <a:r>
              <a:rPr lang="en-US" sz="1200" b="1" dirty="0" smtClean="0"/>
              <a:t>few of such facilities in rural areas.</a:t>
            </a:r>
          </a:p>
          <a:p>
            <a:pPr marL="182880" indent="-182880">
              <a:spcBef>
                <a:spcPts val="400"/>
              </a:spcBef>
              <a:buFont typeface="Wingdings" pitchFamily="2" charset="2"/>
              <a:buChar char="§"/>
            </a:pPr>
            <a:r>
              <a:rPr lang="en-US" sz="1200" dirty="0" smtClean="0"/>
              <a:t>There are </a:t>
            </a:r>
            <a:r>
              <a:rPr lang="en-US" sz="1200" b="1" dirty="0" smtClean="0"/>
              <a:t>no recreational sports leagues </a:t>
            </a:r>
            <a:r>
              <a:rPr lang="en-US" sz="1200" dirty="0" smtClean="0"/>
              <a:t>during the year, involving competitions between different schools. </a:t>
            </a:r>
          </a:p>
          <a:p>
            <a:pPr marL="182880" indent="-182880">
              <a:spcBef>
                <a:spcPts val="400"/>
              </a:spcBef>
              <a:buFont typeface="Wingdings" pitchFamily="2" charset="2"/>
              <a:buChar char="§"/>
            </a:pPr>
            <a:r>
              <a:rPr lang="en-US" sz="1200" dirty="0" smtClean="0"/>
              <a:t>There also are </a:t>
            </a:r>
            <a:r>
              <a:rPr lang="en-US" sz="1200" b="1" dirty="0" smtClean="0"/>
              <a:t>no sports leagues at the community or university level in Vietnam</a:t>
            </a:r>
            <a:r>
              <a:rPr lang="en-US" sz="1200" dirty="0" smtClean="0"/>
              <a:t>.</a:t>
            </a:r>
          </a:p>
          <a:p>
            <a:pPr marL="182880" indent="-182880">
              <a:spcBef>
                <a:spcPts val="400"/>
              </a:spcBef>
              <a:buFont typeface="Wingdings" pitchFamily="2" charset="2"/>
              <a:buChar char="§"/>
            </a:pPr>
            <a:r>
              <a:rPr lang="en-US" sz="1200" b="1" dirty="0" smtClean="0">
                <a:sym typeface="Wingdings" pitchFamily="2" charset="2"/>
              </a:rPr>
              <a:t>Kids tend to teach themselves sports </a:t>
            </a:r>
            <a:r>
              <a:rPr lang="en-US" sz="1200" dirty="0" smtClean="0">
                <a:sym typeface="Wingdings" pitchFamily="2" charset="2"/>
              </a:rPr>
              <a:t>and do not have formal training.</a:t>
            </a:r>
          </a:p>
          <a:p>
            <a:pPr marL="182880" indent="-182880">
              <a:spcBef>
                <a:spcPts val="400"/>
              </a:spcBef>
              <a:spcAft>
                <a:spcPts val="600"/>
              </a:spcAft>
              <a:buFont typeface="Wingdings" pitchFamily="2" charset="2"/>
              <a:buChar char="§"/>
            </a:pPr>
            <a:endParaRPr lang="en-US" sz="1200" dirty="0" smtClean="0"/>
          </a:p>
          <a:p>
            <a:pPr marL="0" indent="0">
              <a:spcBef>
                <a:spcPts val="400"/>
              </a:spcBef>
              <a:spcAft>
                <a:spcPts val="600"/>
              </a:spcAft>
              <a:buFont typeface="Wingdings" pitchFamily="2" charset="2"/>
              <a:buNone/>
            </a:pPr>
            <a:r>
              <a:rPr lang="en-US" sz="1200" b="1" dirty="0" smtClean="0"/>
              <a:t>Community Impact:</a:t>
            </a:r>
          </a:p>
          <a:p>
            <a:pPr marL="171450" indent="-171450">
              <a:spcBef>
                <a:spcPts val="400"/>
              </a:spcBef>
              <a:spcAft>
                <a:spcPts val="600"/>
              </a:spcAft>
              <a:buFont typeface="Wingdings" pitchFamily="2" charset="2"/>
              <a:buChar char="§"/>
            </a:pPr>
            <a:r>
              <a:rPr lang="en-US" sz="1200" dirty="0" smtClean="0"/>
              <a:t>Low current participation in sports:</a:t>
            </a:r>
          </a:p>
          <a:p>
            <a:pPr marL="628650" lvl="1" indent="-171450">
              <a:spcBef>
                <a:spcPts val="400"/>
              </a:spcBef>
              <a:spcAft>
                <a:spcPts val="600"/>
              </a:spcAft>
              <a:buFont typeface="Wingdings" pitchFamily="2" charset="2"/>
              <a:buChar char="§"/>
            </a:pPr>
            <a:r>
              <a:rPr lang="en-US" sz="1200" dirty="0" smtClean="0"/>
              <a:t>8%</a:t>
            </a:r>
            <a:r>
              <a:rPr lang="en-US" sz="1200" baseline="0" dirty="0" smtClean="0"/>
              <a:t> play sports during the school year</a:t>
            </a:r>
          </a:p>
          <a:p>
            <a:pPr marL="628650" lvl="1" indent="-171450">
              <a:spcBef>
                <a:spcPts val="400"/>
              </a:spcBef>
              <a:spcAft>
                <a:spcPts val="600"/>
              </a:spcAft>
              <a:buFont typeface="Wingdings" pitchFamily="2" charset="2"/>
              <a:buChar char="§"/>
            </a:pPr>
            <a:r>
              <a:rPr lang="en-US" sz="1200" baseline="0" dirty="0" smtClean="0"/>
              <a:t>10% play sports during the summer</a:t>
            </a:r>
            <a:endParaRPr lang="en-US" sz="1200" dirty="0" smtClean="0"/>
          </a:p>
          <a:p>
            <a:pPr marL="171450" indent="-171450">
              <a:spcBef>
                <a:spcPts val="400"/>
              </a:spcBef>
              <a:spcAft>
                <a:spcPts val="600"/>
              </a:spcAft>
              <a:buFont typeface="Wingdings" pitchFamily="2" charset="2"/>
              <a:buChar char="§"/>
            </a:pPr>
            <a:r>
              <a:rPr lang="en-US" sz="1200" dirty="0" smtClean="0"/>
              <a:t>Favorite</a:t>
            </a:r>
            <a:r>
              <a:rPr lang="en-US" sz="1200" baseline="0" dirty="0" smtClean="0"/>
              <a:t> Sports:</a:t>
            </a:r>
          </a:p>
          <a:p>
            <a:pPr marL="628650" lvl="1" indent="-171450">
              <a:spcBef>
                <a:spcPts val="400"/>
              </a:spcBef>
              <a:spcAft>
                <a:spcPts val="600"/>
              </a:spcAft>
              <a:buFont typeface="Wingdings" pitchFamily="2" charset="2"/>
              <a:buChar char="§"/>
            </a:pPr>
            <a:r>
              <a:rPr lang="en-US" sz="1200" baseline="0" dirty="0" smtClean="0"/>
              <a:t>Badminton – 47%</a:t>
            </a:r>
          </a:p>
          <a:p>
            <a:pPr marL="628650" lvl="1" indent="-171450">
              <a:spcBef>
                <a:spcPts val="400"/>
              </a:spcBef>
              <a:spcAft>
                <a:spcPts val="600"/>
              </a:spcAft>
              <a:buFont typeface="Wingdings" pitchFamily="2" charset="2"/>
              <a:buChar char="§"/>
            </a:pPr>
            <a:r>
              <a:rPr lang="en-US" sz="1200" baseline="0" dirty="0" smtClean="0"/>
              <a:t>Soccer – 39%</a:t>
            </a:r>
          </a:p>
          <a:p>
            <a:pPr marL="628650" lvl="1" indent="-171450">
              <a:spcBef>
                <a:spcPts val="400"/>
              </a:spcBef>
              <a:spcAft>
                <a:spcPts val="600"/>
              </a:spcAft>
              <a:buFont typeface="Wingdings" pitchFamily="2" charset="2"/>
              <a:buChar char="§"/>
            </a:pPr>
            <a:r>
              <a:rPr lang="en-US" sz="1200" baseline="0" dirty="0" smtClean="0"/>
              <a:t>Volleyball – 15%</a:t>
            </a:r>
          </a:p>
          <a:p>
            <a:pPr marL="171450" lvl="0" indent="-171450">
              <a:spcBef>
                <a:spcPts val="400"/>
              </a:spcBef>
              <a:spcAft>
                <a:spcPts val="600"/>
              </a:spcAft>
              <a:buFont typeface="Wingdings" pitchFamily="2" charset="2"/>
              <a:buChar char="§"/>
            </a:pPr>
            <a:r>
              <a:rPr lang="en-US" sz="1200" baseline="0" dirty="0" smtClean="0"/>
              <a:t>Extensive use of the sports court:</a:t>
            </a:r>
          </a:p>
          <a:p>
            <a:pPr marL="628650" marR="0" lvl="1" indent="-171450" algn="l" defTabSz="914400" rtl="0" eaLnBrk="1" fontAlgn="auto" latinLnBrk="0" hangingPunct="1">
              <a:lnSpc>
                <a:spcPct val="100000"/>
              </a:lnSpc>
              <a:spcBef>
                <a:spcPts val="400"/>
              </a:spcBef>
              <a:spcAft>
                <a:spcPts val="600"/>
              </a:spcAft>
              <a:buClrTx/>
              <a:buSzTx/>
              <a:buFont typeface="Wingdings" pitchFamily="2" charset="2"/>
              <a:buChar char="§"/>
              <a:tabLst/>
              <a:defRPr/>
            </a:pPr>
            <a:r>
              <a:rPr lang="en-US" sz="1200" b="1" dirty="0" smtClean="0"/>
              <a:t>86% of participants indicated they plan to use the sports court built by the program </a:t>
            </a:r>
            <a:r>
              <a:rPr lang="en-US" sz="1200" dirty="0" smtClean="0"/>
              <a:t>frequently or sometimes, reporting that they will do so </a:t>
            </a:r>
            <a:r>
              <a:rPr lang="en-US" sz="1200" b="1" dirty="0" smtClean="0"/>
              <a:t>about 4 days per week on average</a:t>
            </a:r>
          </a:p>
          <a:p>
            <a:pPr marL="171450" lvl="0" indent="-171450">
              <a:spcBef>
                <a:spcPts val="400"/>
              </a:spcBef>
              <a:spcAft>
                <a:spcPts val="600"/>
              </a:spcAft>
              <a:buFont typeface="Wingdings" pitchFamily="2" charset="2"/>
              <a:buChar char="§"/>
            </a:pPr>
            <a:endParaRPr lang="en-US" sz="1200" baseline="0" dirty="0" smtClean="0"/>
          </a:p>
          <a:p>
            <a:pPr marL="628650" lvl="1" indent="-171450">
              <a:spcBef>
                <a:spcPts val="400"/>
              </a:spcBef>
              <a:spcAft>
                <a:spcPts val="600"/>
              </a:spcAft>
              <a:buFont typeface="Wingdings" pitchFamily="2" charset="2"/>
              <a:buChar char="§"/>
            </a:pPr>
            <a:endParaRPr lang="en-US" sz="1200" baseline="0" dirty="0" smtClean="0"/>
          </a:p>
          <a:p>
            <a:pPr marL="628650" lvl="1" indent="-171450">
              <a:spcBef>
                <a:spcPts val="400"/>
              </a:spcBef>
              <a:spcAft>
                <a:spcPts val="600"/>
              </a:spcAft>
              <a:buFont typeface="Wingdings" pitchFamily="2" charset="2"/>
              <a:buChar char="§"/>
            </a:pPr>
            <a:endParaRPr lang="en-US" sz="1200" baseline="0" dirty="0" smtClean="0"/>
          </a:p>
          <a:p>
            <a:pPr marL="628650" lvl="1" indent="-171450">
              <a:spcBef>
                <a:spcPts val="400"/>
              </a:spcBef>
              <a:spcAft>
                <a:spcPts val="600"/>
              </a:spcAft>
              <a:buFont typeface="Wingdings" pitchFamily="2" charset="2"/>
              <a:buChar char="§"/>
            </a:pPr>
            <a:endParaRPr lang="en-US" sz="1200" baseline="0" dirty="0" smtClean="0"/>
          </a:p>
          <a:p>
            <a:pPr marL="628650" lvl="1" indent="-171450">
              <a:spcBef>
                <a:spcPts val="400"/>
              </a:spcBef>
              <a:spcAft>
                <a:spcPts val="600"/>
              </a:spcAft>
              <a:buFont typeface="Wingdings" pitchFamily="2" charset="2"/>
              <a:buChar char="§"/>
            </a:pPr>
            <a:endParaRPr lang="en-US" sz="1200" dirty="0" smtClean="0"/>
          </a:p>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3101401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2834893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2565395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eaLnBrk="1" hangingPunct="1">
              <a:spcBef>
                <a:spcPct val="0"/>
              </a:spcBef>
            </a:pPr>
            <a:r>
              <a:rPr lang="en-US" b="1" dirty="0" smtClean="0"/>
              <a:t>Lesson Plans:</a:t>
            </a:r>
          </a:p>
          <a:p>
            <a:pPr marL="182880" indent="-182880">
              <a:spcBef>
                <a:spcPts val="600"/>
              </a:spcBef>
              <a:spcAft>
                <a:spcPts val="600"/>
              </a:spcAft>
              <a:buFont typeface="Wingdings" pitchFamily="2" charset="2"/>
              <a:buChar char="§"/>
            </a:pPr>
            <a:r>
              <a:rPr lang="en-US" sz="1200" dirty="0" smtClean="0"/>
              <a:t>For your academic subject, </a:t>
            </a:r>
            <a:r>
              <a:rPr lang="en-US" sz="1200" b="1" dirty="0" smtClean="0"/>
              <a:t>you will be provided with a detailed lesson plan</a:t>
            </a:r>
          </a:p>
          <a:p>
            <a:pPr marL="182880" indent="-182880">
              <a:spcBef>
                <a:spcPts val="600"/>
              </a:spcBef>
              <a:spcAft>
                <a:spcPts val="600"/>
              </a:spcAft>
              <a:buFont typeface="Wingdings" pitchFamily="2" charset="2"/>
              <a:buChar char="§"/>
            </a:pPr>
            <a:r>
              <a:rPr lang="en-US" sz="1200" dirty="0" smtClean="0"/>
              <a:t>This lesson plan </a:t>
            </a:r>
            <a:r>
              <a:rPr lang="en-US" sz="1200" b="1" dirty="0" smtClean="0"/>
              <a:t>includes the topics for each class, as well as example practice problems, games and exercises </a:t>
            </a:r>
            <a:r>
              <a:rPr lang="en-US" sz="1200" dirty="0" smtClean="0"/>
              <a:t>that you can do in order to practice these concepts</a:t>
            </a:r>
          </a:p>
          <a:p>
            <a:pPr marL="182880" indent="-182880">
              <a:spcBef>
                <a:spcPts val="600"/>
              </a:spcBef>
              <a:spcAft>
                <a:spcPts val="600"/>
              </a:spcAft>
              <a:buFont typeface="Wingdings" pitchFamily="2" charset="2"/>
              <a:buChar char="§"/>
            </a:pPr>
            <a:r>
              <a:rPr lang="en-US" sz="1200" dirty="0" smtClean="0"/>
              <a:t>The students will be tested at the end of each week</a:t>
            </a:r>
            <a:r>
              <a:rPr lang="en-US" sz="1200" baseline="0" dirty="0" smtClean="0"/>
              <a:t> on what they learned in each subject.</a:t>
            </a:r>
            <a:endParaRPr lang="en-US" sz="1200" dirty="0" smtClean="0"/>
          </a:p>
          <a:p>
            <a:pPr marL="182880" indent="-182880">
              <a:spcBef>
                <a:spcPts val="600"/>
              </a:spcBef>
              <a:spcAft>
                <a:spcPts val="600"/>
              </a:spcAft>
              <a:buFont typeface="Wingdings" pitchFamily="2" charset="2"/>
              <a:buChar char="§"/>
            </a:pPr>
            <a:r>
              <a:rPr lang="en-US" sz="1200" dirty="0" smtClean="0"/>
              <a:t>The information is written at a college student level. Part of your role will be to </a:t>
            </a:r>
            <a:r>
              <a:rPr lang="en-US" sz="1200" b="1" dirty="0" smtClean="0"/>
              <a:t>simplify the concepts for the kids so that they understand</a:t>
            </a:r>
          </a:p>
          <a:p>
            <a:pPr marL="182880" indent="-182880">
              <a:spcBef>
                <a:spcPts val="600"/>
              </a:spcBef>
              <a:buFont typeface="Wingdings" pitchFamily="2" charset="2"/>
              <a:buChar char="§"/>
            </a:pPr>
            <a:r>
              <a:rPr lang="en-US" sz="1200" dirty="0" smtClean="0"/>
              <a:t>The lessons have been selected because </a:t>
            </a:r>
            <a:r>
              <a:rPr lang="en-US" sz="1200" b="1" dirty="0" smtClean="0"/>
              <a:t>they contain a particular lesson from the relevant Vietnamese textbook which can be related to sports</a:t>
            </a:r>
            <a:r>
              <a:rPr lang="en-US" sz="1200" dirty="0" smtClean="0"/>
              <a:t>. Thus there may not be a natural progression of topics in the way there would if the curriculum were designed from scratch</a:t>
            </a:r>
          </a:p>
          <a:p>
            <a:pPr marL="182880" indent="-182880">
              <a:spcBef>
                <a:spcPts val="600"/>
              </a:spcBef>
              <a:buFont typeface="Wingdings" pitchFamily="2" charset="2"/>
              <a:buChar char="§"/>
            </a:pPr>
            <a:r>
              <a:rPr lang="en-US" sz="1200" dirty="0" smtClean="0"/>
              <a:t>We are trying to teach students in </a:t>
            </a:r>
            <a:r>
              <a:rPr lang="en-US" sz="1200" b="1" dirty="0" smtClean="0"/>
              <a:t>advance material they will cover during the next school year</a:t>
            </a:r>
            <a:r>
              <a:rPr lang="en-US" sz="1200" dirty="0" smtClean="0"/>
              <a:t>, so many of the concepts will be new to them</a:t>
            </a:r>
          </a:p>
          <a:p>
            <a:pPr marL="182880" indent="-182880">
              <a:spcBef>
                <a:spcPts val="600"/>
              </a:spcBef>
              <a:buFont typeface="Wingdings" pitchFamily="2" charset="2"/>
              <a:buChar char="§"/>
            </a:pPr>
            <a:r>
              <a:rPr lang="en-US" sz="1200" dirty="0" smtClean="0"/>
              <a:t>There are more concepts and activities than can be covered in 45 minutes. Part of your role will be to </a:t>
            </a:r>
            <a:r>
              <a:rPr lang="en-US" sz="1200" b="1" dirty="0" smtClean="0"/>
              <a:t>pick and choose the most important concepts and activities</a:t>
            </a:r>
            <a:r>
              <a:rPr lang="en-US" sz="1200" dirty="0" smtClean="0"/>
              <a:t>, and point out where students can read in more detail about a given topic at home</a:t>
            </a:r>
          </a:p>
          <a:p>
            <a:pPr marL="182880" indent="-182880">
              <a:spcBef>
                <a:spcPts val="600"/>
              </a:spcBef>
              <a:buFont typeface="Wingdings" pitchFamily="2" charset="2"/>
              <a:buChar char="§"/>
            </a:pPr>
            <a:r>
              <a:rPr lang="en-US" sz="1200" dirty="0" smtClean="0"/>
              <a:t>In the lesson planning meetings each time, set </a:t>
            </a:r>
            <a:r>
              <a:rPr lang="en-US" sz="1200" b="1" dirty="0" smtClean="0"/>
              <a:t>time limits for each topic</a:t>
            </a:r>
            <a:r>
              <a:rPr lang="en-US" sz="1200" dirty="0" smtClean="0"/>
              <a:t> so you make sure you cover what you want to cover during the time allotted</a:t>
            </a:r>
          </a:p>
          <a:p>
            <a:pPr eaLnBrk="1" hangingPunct="1">
              <a:spcBef>
                <a:spcPct val="0"/>
              </a:spcBef>
            </a:pPr>
            <a:endParaRPr lang="en-US" dirty="0" smtClean="0"/>
          </a:p>
          <a:p>
            <a:pPr eaLnBrk="1" hangingPunct="1">
              <a:spcBef>
                <a:spcPct val="0"/>
              </a:spcBef>
            </a:pPr>
            <a:r>
              <a:rPr lang="en-US" b="1" dirty="0" smtClean="0"/>
              <a:t>Student</a:t>
            </a:r>
            <a:r>
              <a:rPr lang="en-US" b="1" baseline="0" dirty="0" smtClean="0"/>
              <a:t> Versions:</a:t>
            </a:r>
          </a:p>
          <a:p>
            <a:pPr marL="182880" indent="-182880">
              <a:spcBef>
                <a:spcPts val="600"/>
              </a:spcBef>
              <a:spcAft>
                <a:spcPts val="600"/>
              </a:spcAft>
              <a:buFont typeface="Wingdings" pitchFamily="2" charset="2"/>
              <a:buChar char="§"/>
            </a:pPr>
            <a:r>
              <a:rPr lang="en-US" sz="1200" dirty="0" smtClean="0"/>
              <a:t>The </a:t>
            </a:r>
            <a:r>
              <a:rPr lang="en-US" sz="1200" b="1" dirty="0" smtClean="0"/>
              <a:t>students will all have printed manual</a:t>
            </a:r>
            <a:r>
              <a:rPr lang="en-US" sz="1200" dirty="0" smtClean="0"/>
              <a:t>s that include sections for each academic subject as well as the life skills subjects</a:t>
            </a:r>
          </a:p>
          <a:p>
            <a:pPr marL="182880" indent="-182880">
              <a:spcBef>
                <a:spcPts val="600"/>
              </a:spcBef>
              <a:spcAft>
                <a:spcPts val="600"/>
              </a:spcAft>
              <a:buFont typeface="Wingdings" pitchFamily="2" charset="2"/>
              <a:buChar char="§"/>
            </a:pPr>
            <a:r>
              <a:rPr lang="en-US" sz="1200" b="1" dirty="0" smtClean="0"/>
              <a:t>They will take notes directly into these manuals</a:t>
            </a:r>
            <a:r>
              <a:rPr lang="en-US" sz="1200" dirty="0" smtClean="0"/>
              <a:t>, and will also perform exercises in these manuals</a:t>
            </a:r>
          </a:p>
          <a:p>
            <a:pPr marL="182880" indent="-182880">
              <a:spcBef>
                <a:spcPts val="600"/>
              </a:spcBef>
              <a:spcAft>
                <a:spcPts val="600"/>
              </a:spcAft>
              <a:buFont typeface="Wingdings" pitchFamily="2" charset="2"/>
              <a:buChar char="§"/>
            </a:pPr>
            <a:r>
              <a:rPr lang="en-US" sz="1200" dirty="0" smtClean="0"/>
              <a:t>We encourage the students to </a:t>
            </a:r>
            <a:r>
              <a:rPr lang="en-US" sz="1200" b="1" dirty="0" smtClean="0"/>
              <a:t>take the workbooks home everyday and study them before the tests</a:t>
            </a:r>
            <a:r>
              <a:rPr lang="en-US" sz="1200" dirty="0" smtClean="0"/>
              <a:t>. </a:t>
            </a:r>
          </a:p>
          <a:p>
            <a:pPr eaLnBrk="1" hangingPunct="1">
              <a:spcBef>
                <a:spcPct val="0"/>
              </a:spcBef>
            </a:pPr>
            <a:endParaRPr lang="en-US" b="1"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331130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r>
              <a:rPr lang="en-US" b="1" dirty="0" smtClean="0"/>
              <a:t>Academic Tests:</a:t>
            </a:r>
          </a:p>
          <a:p>
            <a:pPr marL="182880" indent="-182880">
              <a:spcBef>
                <a:spcPts val="600"/>
              </a:spcBef>
              <a:spcAft>
                <a:spcPts val="600"/>
              </a:spcAft>
              <a:buFont typeface="Wingdings" pitchFamily="2" charset="2"/>
              <a:buChar char="§"/>
            </a:pPr>
            <a:r>
              <a:rPr lang="en-US" sz="1200" dirty="0" smtClean="0"/>
              <a:t>Academic tests are </a:t>
            </a:r>
            <a:r>
              <a:rPr lang="en-US" sz="1200" b="1" dirty="0" smtClean="0"/>
              <a:t>administered on each Friday</a:t>
            </a:r>
          </a:p>
          <a:p>
            <a:pPr marL="182880" indent="-182880">
              <a:spcBef>
                <a:spcPts val="600"/>
              </a:spcBef>
              <a:spcAft>
                <a:spcPts val="600"/>
              </a:spcAft>
              <a:buFont typeface="Wingdings" pitchFamily="2" charset="2"/>
              <a:buChar char="§"/>
            </a:pPr>
            <a:r>
              <a:rPr lang="en-US" sz="1200" dirty="0" smtClean="0"/>
              <a:t>You will be given half of the </a:t>
            </a:r>
            <a:r>
              <a:rPr lang="en-US" sz="1200" b="1" dirty="0" smtClean="0"/>
              <a:t>questions ahead of time to give you an idea of what the test will cover</a:t>
            </a:r>
          </a:p>
          <a:p>
            <a:pPr marL="182880" indent="-182880">
              <a:spcBef>
                <a:spcPts val="600"/>
              </a:spcBef>
              <a:spcAft>
                <a:spcPts val="600"/>
              </a:spcAft>
              <a:buFont typeface="Wingdings" pitchFamily="2" charset="2"/>
              <a:buChar char="§"/>
            </a:pPr>
            <a:r>
              <a:rPr lang="en-US" sz="1200" dirty="0" smtClean="0"/>
              <a:t>The students are </a:t>
            </a:r>
            <a:r>
              <a:rPr lang="en-US" sz="1200" b="1" dirty="0" smtClean="0"/>
              <a:t>tested on the concepts learned that week </a:t>
            </a:r>
            <a:r>
              <a:rPr lang="en-US" sz="1200" dirty="0" smtClean="0"/>
              <a:t>in all four academic subjects</a:t>
            </a:r>
          </a:p>
          <a:p>
            <a:pPr marL="182880" indent="-182880">
              <a:spcBef>
                <a:spcPts val="600"/>
              </a:spcBef>
              <a:spcAft>
                <a:spcPts val="600"/>
              </a:spcAft>
              <a:buFont typeface="Wingdings" pitchFamily="2" charset="2"/>
              <a:buChar char="§"/>
            </a:pPr>
            <a:r>
              <a:rPr lang="en-US" sz="1200" dirty="0" smtClean="0"/>
              <a:t>The Directors and Coaches will score the tests after they are taken – the </a:t>
            </a:r>
            <a:r>
              <a:rPr lang="en-US" sz="1200" b="1" dirty="0" smtClean="0"/>
              <a:t>collective team scores are then used to determine the number of points earned </a:t>
            </a:r>
            <a:r>
              <a:rPr lang="en-US" sz="1200" dirty="0" smtClean="0"/>
              <a:t>for each class</a:t>
            </a:r>
          </a:p>
          <a:p>
            <a:pPr eaLnBrk="1" hangingPunct="1">
              <a:spcBef>
                <a:spcPct val="0"/>
              </a:spcBef>
            </a:pPr>
            <a:endParaRPr lang="en-US" b="0" dirty="0" smtClean="0"/>
          </a:p>
          <a:p>
            <a:pPr eaLnBrk="1" hangingPunct="1">
              <a:spcBef>
                <a:spcPct val="0"/>
              </a:spcBef>
            </a:pPr>
            <a:r>
              <a:rPr lang="en-US" b="1" dirty="0" smtClean="0"/>
              <a:t>Life Skills Tests:</a:t>
            </a:r>
          </a:p>
          <a:p>
            <a:pPr marL="182880" indent="-182880">
              <a:spcBef>
                <a:spcPts val="600"/>
              </a:spcBef>
              <a:spcAft>
                <a:spcPts val="600"/>
              </a:spcAft>
              <a:buFont typeface="Wingdings" pitchFamily="2" charset="2"/>
              <a:buChar char="§"/>
            </a:pPr>
            <a:r>
              <a:rPr lang="en-US" sz="1200" dirty="0" smtClean="0"/>
              <a:t>Life Skills tests are </a:t>
            </a:r>
            <a:r>
              <a:rPr lang="en-US" sz="1200" b="1" dirty="0" smtClean="0"/>
              <a:t>administered on each Friday.</a:t>
            </a:r>
          </a:p>
          <a:p>
            <a:pPr marL="182880" indent="-182880">
              <a:spcBef>
                <a:spcPts val="600"/>
              </a:spcBef>
              <a:spcAft>
                <a:spcPts val="600"/>
              </a:spcAft>
              <a:buFont typeface="Wingdings" pitchFamily="2" charset="2"/>
              <a:buChar char="§"/>
            </a:pPr>
            <a:r>
              <a:rPr lang="en-US" sz="1200" dirty="0" smtClean="0"/>
              <a:t>The students are </a:t>
            </a:r>
            <a:r>
              <a:rPr lang="en-US" sz="1200" b="1" dirty="0" smtClean="0"/>
              <a:t>tested on the concepts learned that week </a:t>
            </a:r>
            <a:r>
              <a:rPr lang="en-US" sz="1200" dirty="0" smtClean="0"/>
              <a:t>in Team Building/Leadership and Higher Education.</a:t>
            </a:r>
          </a:p>
          <a:p>
            <a:pPr marL="182880" indent="-182880">
              <a:spcBef>
                <a:spcPts val="600"/>
              </a:spcBef>
              <a:spcAft>
                <a:spcPts val="600"/>
              </a:spcAft>
              <a:buFont typeface="Wingdings" pitchFamily="2" charset="2"/>
              <a:buChar char="§"/>
            </a:pPr>
            <a:r>
              <a:rPr lang="en-US" sz="1200" dirty="0" smtClean="0"/>
              <a:t>The Directors and Coaches will score the tests after they are taken – the </a:t>
            </a:r>
            <a:r>
              <a:rPr lang="en-US" sz="1200" b="1" dirty="0" smtClean="0"/>
              <a:t>collective team scores are then used to determine the number of points earned </a:t>
            </a:r>
            <a:r>
              <a:rPr lang="en-US" sz="1200" dirty="0" smtClean="0"/>
              <a:t>for each class.</a:t>
            </a:r>
          </a:p>
          <a:p>
            <a:pPr eaLnBrk="1" hangingPunct="1">
              <a:spcBef>
                <a:spcPct val="0"/>
              </a:spcBef>
            </a:pPr>
            <a:endParaRPr lang="en-US" b="1"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222549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2356909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srcRect/>
          <a:stretch>
            <a:fillRect/>
          </a:stretch>
        </p:blipFill>
        <p:spPr bwMode="invGray">
          <a:xfrm>
            <a:off x="381000" y="363538"/>
            <a:ext cx="1928813" cy="360362"/>
          </a:xfrm>
          <a:prstGeom prst="rect">
            <a:avLst/>
          </a:prstGeom>
          <a:noFill/>
          <a:ln w="9525" algn="ctr">
            <a:noFill/>
            <a:miter lim="800000"/>
            <a:headEnd/>
            <a:tailEnd/>
          </a:ln>
        </p:spPr>
      </p:pic>
      <p:sp>
        <p:nvSpPr>
          <p:cNvPr id="5" name="Rectangle 4"/>
          <p:cNvSpPr/>
          <p:nvPr userDrawn="1"/>
        </p:nvSpPr>
        <p:spPr bwMode="gray">
          <a:xfrm>
            <a:off x="7391400" y="0"/>
            <a:ext cx="1752600" cy="1295400"/>
          </a:xfrm>
          <a:prstGeom prst="rect">
            <a:avLst/>
          </a:prstGeom>
          <a:solidFill>
            <a:schemeClr val="bg1"/>
          </a:solidFill>
          <a:ln w="3175" algn="ctr">
            <a:noFill/>
            <a:miter lim="800000"/>
            <a:headEnd/>
            <a:tailEnd/>
          </a:ln>
          <a:effectLst/>
        </p:spPr>
        <p:txBody>
          <a:bodyPr lIns="45720" rIns="45720" anchor="ctr"/>
          <a:lstStyle/>
          <a:p>
            <a:pPr algn="ctr" eaLnBrk="0" hangingPunct="0">
              <a:spcBef>
                <a:spcPts val="300"/>
              </a:spcBef>
              <a:buClr>
                <a:srgbClr val="000066"/>
              </a:buClr>
              <a:defRPr/>
            </a:pPr>
            <a:endParaRPr lang="en-US" sz="1000" dirty="0">
              <a:solidFill>
                <a:srgbClr val="000066"/>
              </a:solidFill>
              <a:cs typeface="Arial" charset="0"/>
              <a:sym typeface="Wingdings" pitchFamily="2" charset="2"/>
            </a:endParaRPr>
          </a:p>
        </p:txBody>
      </p:sp>
      <p:sp>
        <p:nvSpPr>
          <p:cNvPr id="6" name="Rectangle 5"/>
          <p:cNvSpPr/>
          <p:nvPr userDrawn="1"/>
        </p:nvSpPr>
        <p:spPr bwMode="gray">
          <a:xfrm>
            <a:off x="0" y="6477000"/>
            <a:ext cx="9144000" cy="381000"/>
          </a:xfrm>
          <a:prstGeom prst="rect">
            <a:avLst/>
          </a:prstGeom>
          <a:solidFill>
            <a:schemeClr val="bg1"/>
          </a:solidFill>
          <a:ln w="3175" algn="ctr">
            <a:noFill/>
            <a:miter lim="800000"/>
            <a:headEnd/>
            <a:tailEnd/>
          </a:ln>
          <a:effectLst/>
        </p:spPr>
        <p:txBody>
          <a:bodyPr lIns="45720" rIns="45720" anchor="ctr"/>
          <a:lstStyle/>
          <a:p>
            <a:pPr algn="ctr" eaLnBrk="0" hangingPunct="0">
              <a:spcBef>
                <a:spcPts val="300"/>
              </a:spcBef>
              <a:buClr>
                <a:srgbClr val="000066"/>
              </a:buClr>
              <a:defRPr/>
            </a:pPr>
            <a:endParaRPr lang="en-US" sz="1000" dirty="0">
              <a:solidFill>
                <a:srgbClr val="000066"/>
              </a:solidFill>
              <a:cs typeface="Arial" charset="0"/>
              <a:sym typeface="Wingdings" pitchFamily="2" charset="2"/>
            </a:endParaRPr>
          </a:p>
        </p:txBody>
      </p:sp>
      <p:pic>
        <p:nvPicPr>
          <p:cNvPr id="7" name="Picture 7" descr="Janssen_Pref_RGB.png"/>
          <p:cNvPicPr>
            <a:picLocks noChangeAspect="1"/>
          </p:cNvPicPr>
          <p:nvPr userDrawn="1"/>
        </p:nvPicPr>
        <p:blipFill>
          <a:blip r:embed="rId3" cstate="print"/>
          <a:srcRect/>
          <a:stretch>
            <a:fillRect/>
          </a:stretch>
        </p:blipFill>
        <p:spPr bwMode="auto">
          <a:xfrm>
            <a:off x="6934200" y="-152400"/>
            <a:ext cx="2001838" cy="1160463"/>
          </a:xfrm>
          <a:prstGeom prst="rect">
            <a:avLst/>
          </a:prstGeom>
          <a:noFill/>
          <a:ln w="9525">
            <a:noFill/>
            <a:miter lim="800000"/>
            <a:headEnd/>
            <a:tailEnd/>
          </a:ln>
        </p:spPr>
      </p:pic>
      <p:sp>
        <p:nvSpPr>
          <p:cNvPr id="529410" name="Rectangle 2"/>
          <p:cNvSpPr>
            <a:spLocks noGrp="1" noChangeArrowheads="1"/>
          </p:cNvSpPr>
          <p:nvPr>
            <p:ph type="subTitle" idx="1"/>
          </p:nvPr>
        </p:nvSpPr>
        <p:spPr>
          <a:xfrm>
            <a:off x="306390" y="4572000"/>
            <a:ext cx="8624887" cy="297004"/>
          </a:xfrm>
        </p:spPr>
        <p:txBody>
          <a:bodyPr/>
          <a:lstStyle>
            <a:lvl1pPr>
              <a:spcBef>
                <a:spcPct val="30000"/>
              </a:spcBef>
              <a:spcAft>
                <a:spcPct val="0"/>
              </a:spcAft>
              <a:buClr>
                <a:schemeClr val="bg2"/>
              </a:buClr>
              <a:defRPr sz="1400">
                <a:solidFill>
                  <a:schemeClr val="bg1"/>
                </a:solidFill>
              </a:defRPr>
            </a:lvl1pPr>
          </a:lstStyle>
          <a:p>
            <a:r>
              <a:rPr lang="en-US"/>
              <a:t>Click to edit Master subtitle style</a:t>
            </a:r>
          </a:p>
        </p:txBody>
      </p:sp>
      <p:sp>
        <p:nvSpPr>
          <p:cNvPr id="529411" name="Rectangle 3"/>
          <p:cNvSpPr>
            <a:spLocks noGrp="1" noChangeArrowheads="1"/>
          </p:cNvSpPr>
          <p:nvPr>
            <p:ph type="ctrTitle"/>
          </p:nvPr>
        </p:nvSpPr>
        <p:spPr>
          <a:xfrm>
            <a:off x="306390" y="1390651"/>
            <a:ext cx="8624887" cy="671513"/>
          </a:xfrm>
        </p:spPr>
        <p:txBody>
          <a:bodyPr anchor="t"/>
          <a:lstStyle>
            <a:lvl1pPr>
              <a:defRPr sz="4000">
                <a:solidFill>
                  <a:schemeClr val="bg1"/>
                </a:solidFill>
                <a:latin typeface="Times New Roman" pitchFamily="18" charset="0"/>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571099" y="1003300"/>
            <a:ext cx="3283976" cy="19097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4" y="442914"/>
            <a:ext cx="618631" cy="2346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76135" y="442914"/>
            <a:ext cx="2494529" cy="2346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Three Column Content w/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0" y="1603248"/>
            <a:ext cx="2514600" cy="457200"/>
          </a:xfrm>
        </p:spPr>
        <p:txBody>
          <a:bodyPr anchor="b">
            <a:noAutofit/>
          </a:bodyPr>
          <a:lstStyle>
            <a:lvl1pPr marL="0" indent="0">
              <a:buNone/>
              <a:defRPr lang="en-US" sz="2000" kern="1200" dirty="0" smtClean="0">
                <a:solidFill>
                  <a:schemeClr val="accent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133603"/>
            <a:ext cx="2514600" cy="1246495"/>
          </a:xfrm>
        </p:spPr>
        <p:txBody>
          <a:bodyPr/>
          <a:lstStyle>
            <a:lvl1pPr>
              <a:defRPr lang="en-US" sz="2000" kern="1200" dirty="0" smtClean="0">
                <a:solidFill>
                  <a:schemeClr val="accent5"/>
                </a:solidFill>
                <a:latin typeface="+mn-lt"/>
                <a:ea typeface="+mn-ea"/>
                <a:cs typeface="+mn-cs"/>
              </a:defRPr>
            </a:lvl1pPr>
            <a:lvl2pPr>
              <a:defRPr sz="2000">
                <a:solidFill>
                  <a:schemeClr val="accent5"/>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p:nvPr>
        </p:nvSpPr>
        <p:spPr>
          <a:xfrm>
            <a:off x="6477000" y="1603248"/>
            <a:ext cx="2514600" cy="457200"/>
          </a:xfrm>
        </p:spPr>
        <p:txBody>
          <a:bodyPr anchor="b">
            <a:normAutofit/>
          </a:bodyPr>
          <a:lstStyle>
            <a:lvl1pPr marL="0" indent="0">
              <a:buNone/>
              <a:defRPr sz="20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77000" y="2133600"/>
            <a:ext cx="2514600" cy="4495800"/>
          </a:xfrm>
        </p:spPr>
        <p:txBody>
          <a:bodyPr>
            <a:normAutofit/>
          </a:bodyPr>
          <a:lstStyle>
            <a:lvl1pPr>
              <a:defRPr sz="2000">
                <a:solidFill>
                  <a:schemeClr val="accent5"/>
                </a:solidFill>
              </a:defRPr>
            </a:lvl1pPr>
            <a:lvl2pPr>
              <a:defRPr sz="2000">
                <a:solidFill>
                  <a:schemeClr val="accent5"/>
                </a:solidFill>
              </a:defRPr>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8" name="Text Placeholder 2"/>
          <p:cNvSpPr>
            <a:spLocks noGrp="1"/>
          </p:cNvSpPr>
          <p:nvPr>
            <p:ph type="body" idx="13"/>
          </p:nvPr>
        </p:nvSpPr>
        <p:spPr>
          <a:xfrm>
            <a:off x="3695700" y="1603248"/>
            <a:ext cx="2514600" cy="457200"/>
          </a:xfrm>
        </p:spPr>
        <p:txBody>
          <a:bodyPr anchor="b">
            <a:noAutofit/>
          </a:bodyPr>
          <a:lstStyle>
            <a:lvl1pPr marL="0" indent="0">
              <a:buNone/>
              <a:defRPr lang="en-US" sz="2000" kern="1200" dirty="0" smtClean="0">
                <a:solidFill>
                  <a:schemeClr val="accent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14"/>
          </p:nvPr>
        </p:nvSpPr>
        <p:spPr>
          <a:xfrm>
            <a:off x="3695700" y="2133603"/>
            <a:ext cx="2514600" cy="1246495"/>
          </a:xfrm>
        </p:spPr>
        <p:txBody>
          <a:bodyPr/>
          <a:lstStyle>
            <a:lvl1pPr>
              <a:defRPr lang="en-US" sz="2000" kern="1200" dirty="0" smtClean="0">
                <a:solidFill>
                  <a:schemeClr val="accent5"/>
                </a:solidFill>
                <a:latin typeface="+mn-lt"/>
                <a:ea typeface="+mn-ea"/>
                <a:cs typeface="+mn-cs"/>
              </a:defRPr>
            </a:lvl1pPr>
            <a:lvl2pPr>
              <a:defRPr sz="2000">
                <a:solidFill>
                  <a:schemeClr val="accent5"/>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9" name="Slide Number Placeholder 5"/>
          <p:cNvSpPr>
            <a:spLocks noGrp="1"/>
          </p:cNvSpPr>
          <p:nvPr>
            <p:ph type="sldNum" sz="quarter" idx="15"/>
          </p:nvPr>
        </p:nvSpPr>
        <p:spPr>
          <a:xfrm>
            <a:off x="0" y="6492875"/>
            <a:ext cx="457200" cy="365125"/>
          </a:xfrm>
          <a:prstGeom prst="rect">
            <a:avLst/>
          </a:prstGeom>
        </p:spPr>
        <p:txBody>
          <a:bodyPr/>
          <a:lstStyle>
            <a:lvl1pPr>
              <a:lnSpc>
                <a:spcPct val="95000"/>
              </a:lnSpc>
              <a:spcBef>
                <a:spcPct val="20000"/>
              </a:spcBef>
              <a:defRPr sz="1400" b="1" i="1">
                <a:solidFill>
                  <a:srgbClr val="000066"/>
                </a:solidFill>
                <a:latin typeface="+mn-lt"/>
                <a:cs typeface="+mn-cs"/>
              </a:defRPr>
            </a:lvl1pPr>
          </a:lstStyle>
          <a:p>
            <a:pPr fontAlgn="base">
              <a:spcAft>
                <a:spcPct val="0"/>
              </a:spcAft>
              <a:defRPr/>
            </a:pPr>
            <a:fld id="{83DE1E84-234D-4FCA-B7D3-C7E283CEFC53}" type="slidenum">
              <a:rPr lang="en-US"/>
              <a:pPr fontAlgn="base">
                <a:spcAft>
                  <a:spcPct val="0"/>
                </a:spcAft>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5"/>
          <p:cNvSpPr>
            <a:spLocks noGrp="1" noChangeArrowheads="1"/>
          </p:cNvSpPr>
          <p:nvPr>
            <p:ph type="ftr" sz="quarter" idx="10"/>
          </p:nvPr>
        </p:nvSpPr>
        <p:spPr>
          <a:xfrm>
            <a:off x="3730625" y="6400800"/>
            <a:ext cx="25146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dirty="0"/>
              <a:t>NGF-Project status &amp; Global roll out</a:t>
            </a:r>
          </a:p>
        </p:txBody>
      </p:sp>
      <p:sp>
        <p:nvSpPr>
          <p:cNvPr id="4" name="Rectangle 6"/>
          <p:cNvSpPr>
            <a:spLocks noGrp="1" noChangeArrowheads="1"/>
          </p:cNvSpPr>
          <p:nvPr>
            <p:ph type="sldNum" sz="quarter" idx="11"/>
          </p:nvPr>
        </p:nvSpPr>
        <p:spPr>
          <a:xfrm>
            <a:off x="6477000" y="6400800"/>
            <a:ext cx="19050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dirty="0"/>
              <a:t>                                       </a:t>
            </a:r>
            <a:fld id="{F2791AC7-B6A1-46EE-A525-404899C8B2AB}" type="slidenum">
              <a:rPr lang="en-US"/>
              <a:pPr fontAlgn="base">
                <a:spcBef>
                  <a:spcPct val="0"/>
                </a:spcBef>
                <a:spcAft>
                  <a:spcPct val="0"/>
                </a:spcAft>
                <a:defRPr/>
              </a:pPr>
              <a:t>‹#›</a:t>
            </a:fld>
            <a:endParaRPr lang="en-US" dirty="0"/>
          </a:p>
          <a:p>
            <a:pPr fontAlgn="base">
              <a:spcBef>
                <a:spcPct val="0"/>
              </a:spcBef>
              <a:spcAft>
                <a:spcPct val="0"/>
              </a:spcAft>
              <a:defRPr/>
            </a:pPr>
            <a:fld id="{192B6260-8A34-494F-9D8A-F04F87BF6E2C}" type="slidenum">
              <a:rPr lang="en-US"/>
              <a:pPr fontAlgn="base">
                <a:spcBef>
                  <a:spcPct val="0"/>
                </a:spcBef>
                <a:spcAft>
                  <a:spcPct val="0"/>
                </a:spcAft>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5"/>
          <p:cNvSpPr>
            <a:spLocks noGrp="1" noChangeArrowheads="1"/>
          </p:cNvSpPr>
          <p:nvPr>
            <p:ph type="ftr" sz="quarter" idx="10"/>
          </p:nvPr>
        </p:nvSpPr>
        <p:spPr>
          <a:xfrm>
            <a:off x="3730625" y="6400800"/>
            <a:ext cx="25146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dirty="0"/>
              <a:t>NGF-Project status &amp; Global roll out</a:t>
            </a:r>
          </a:p>
        </p:txBody>
      </p:sp>
      <p:sp>
        <p:nvSpPr>
          <p:cNvPr id="4" name="Rectangle 6"/>
          <p:cNvSpPr>
            <a:spLocks noGrp="1" noChangeArrowheads="1"/>
          </p:cNvSpPr>
          <p:nvPr>
            <p:ph type="sldNum" sz="quarter" idx="11"/>
          </p:nvPr>
        </p:nvSpPr>
        <p:spPr>
          <a:xfrm>
            <a:off x="6477000" y="6400800"/>
            <a:ext cx="19050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dirty="0"/>
              <a:t>                                       </a:t>
            </a:r>
            <a:fld id="{CC7BBD1F-17D8-427B-AD83-A4ABD48F36BC}" type="slidenum">
              <a:rPr lang="en-US"/>
              <a:pPr fontAlgn="base">
                <a:spcBef>
                  <a:spcPct val="0"/>
                </a:spcBef>
                <a:spcAft>
                  <a:spcPct val="0"/>
                </a:spcAft>
                <a:defRPr/>
              </a:pPr>
              <a:t>‹#›</a:t>
            </a:fld>
            <a:endParaRPr lang="en-US" dirty="0"/>
          </a:p>
          <a:p>
            <a:pPr fontAlgn="base">
              <a:spcBef>
                <a:spcPct val="0"/>
              </a:spcBef>
              <a:spcAft>
                <a:spcPct val="0"/>
              </a:spcAft>
              <a:defRPr/>
            </a:pPr>
            <a:fld id="{A3B081F3-AC93-40E0-B30B-82710AFDCE8F}" type="slidenum">
              <a:rPr lang="en-US"/>
              <a:pPr fontAlgn="base">
                <a:spcBef>
                  <a:spcPct val="0"/>
                </a:spcBef>
                <a:spcAft>
                  <a:spcPct val="0"/>
                </a:spcAft>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sic Text slide">
    <p:spTree>
      <p:nvGrpSpPr>
        <p:cNvPr id="1" name=""/>
        <p:cNvGrpSpPr/>
        <p:nvPr/>
      </p:nvGrpSpPr>
      <p:grpSpPr>
        <a:xfrm>
          <a:off x="0" y="0"/>
          <a:ext cx="0" cy="0"/>
          <a:chOff x="0" y="0"/>
          <a:chExt cx="0" cy="0"/>
        </a:xfrm>
      </p:grpSpPr>
      <p:sp>
        <p:nvSpPr>
          <p:cNvPr id="5" name="Rectangle 6"/>
          <p:cNvSpPr>
            <a:spLocks noChangeArrowheads="1"/>
          </p:cNvSpPr>
          <p:nvPr userDrawn="1"/>
        </p:nvSpPr>
        <p:spPr bwMode="gray">
          <a:xfrm>
            <a:off x="392113" y="1154113"/>
            <a:ext cx="4014787"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2"/>
          </p:nvPr>
        </p:nvSpPr>
        <p:spPr>
          <a:xfrm>
            <a:off x="393192" y="256032"/>
            <a:ext cx="8348472" cy="521208"/>
          </a:xfrm>
          <a:solidFill>
            <a:srgbClr val="FFFFFF"/>
          </a:solidFill>
        </p:spPr>
        <p:txBody>
          <a:bodyPr anchor="b"/>
          <a:lstStyle>
            <a:lvl1pPr>
              <a:buNone/>
              <a:defRPr sz="1600" b="1"/>
            </a:lvl1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rief Prefatory text">
    <p:spTree>
      <p:nvGrpSpPr>
        <p:cNvPr id="1" name=""/>
        <p:cNvGrpSpPr/>
        <p:nvPr/>
      </p:nvGrpSpPr>
      <p:grpSpPr>
        <a:xfrm>
          <a:off x="0" y="0"/>
          <a:ext cx="0" cy="0"/>
          <a:chOff x="0" y="0"/>
          <a:chExt cx="0" cy="0"/>
        </a:xfrm>
      </p:grpSpPr>
      <p:sp>
        <p:nvSpPr>
          <p:cNvPr id="3" name="Text Box 2"/>
          <p:cNvSpPr txBox="1">
            <a:spLocks noChangeArrowheads="1"/>
          </p:cNvSpPr>
          <p:nvPr userDrawn="1"/>
        </p:nvSpPr>
        <p:spPr bwMode="gray">
          <a:xfrm>
            <a:off x="1741488" y="2365375"/>
            <a:ext cx="5634037" cy="2487613"/>
          </a:xfrm>
          <a:prstGeom prst="rect">
            <a:avLst/>
          </a:prstGeom>
          <a:noFill/>
          <a:ln w="19050" algn="ctr">
            <a:noFill/>
            <a:miter lim="800000"/>
            <a:headEnd/>
            <a:tailEnd/>
          </a:ln>
        </p:spPr>
        <p:txBody>
          <a:bodyPr lIns="0" tIns="73152" rIns="0" bIns="73152"/>
          <a:lstStyle/>
          <a:p>
            <a:pPr fontAlgn="base">
              <a:lnSpc>
                <a:spcPct val="106000"/>
              </a:lnSpc>
              <a:spcBef>
                <a:spcPct val="80000"/>
              </a:spcBef>
              <a:spcAft>
                <a:spcPct val="0"/>
              </a:spcAft>
              <a:buClr>
                <a:prstClr val="black"/>
              </a:buClr>
              <a:buSzPct val="80000"/>
              <a:buFont typeface="Wingdings" pitchFamily="2" charset="2"/>
              <a:buNone/>
              <a:defRPr/>
            </a:pPr>
            <a:endParaRPr lang="en-US" sz="1400" b="1" i="1" dirty="0">
              <a:solidFill>
                <a:prstClr val="black"/>
              </a:solidFill>
              <a:cs typeface="Arial" pitchFamily="34" charset="0"/>
            </a:endParaRPr>
          </a:p>
        </p:txBody>
      </p:sp>
      <p:sp>
        <p:nvSpPr>
          <p:cNvPr id="9" name="Text Placeholder 8"/>
          <p:cNvSpPr>
            <a:spLocks noGrp="1"/>
          </p:cNvSpPr>
          <p:nvPr>
            <p:ph type="body" sz="quarter" idx="10"/>
          </p:nvPr>
        </p:nvSpPr>
        <p:spPr>
          <a:xfrm>
            <a:off x="1746504" y="2368296"/>
            <a:ext cx="5632704" cy="2487168"/>
          </a:xfrm>
        </p:spPr>
        <p:txBody>
          <a:bodyPr tIns="73152" bIns="73152"/>
          <a:lstStyle>
            <a:lvl1pPr eaLnBrk="1" hangingPunct="1">
              <a:spcBef>
                <a:spcPct val="80000"/>
              </a:spcBef>
              <a:buClr>
                <a:schemeClr val="tx1"/>
              </a:buClr>
              <a:buSzPct val="80000"/>
              <a:buFont typeface="Wingdings" pitchFamily="2" charset="2"/>
              <a:buNone/>
              <a:defRPr/>
            </a:lvl1pPr>
            <a:lvl5pPr>
              <a:buNone/>
              <a:defRPr/>
            </a:lvl5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7513" y="514350"/>
            <a:ext cx="8320087" cy="258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7513" y="1001713"/>
            <a:ext cx="8320087" cy="1139825"/>
          </a:xfrm>
        </p:spPr>
        <p:txBody>
          <a:bodyPr/>
          <a:lstStyle/>
          <a:p>
            <a:pPr lvl="0"/>
            <a:endParaRPr lang="en-US" noProof="0" dirty="0"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51B050-A424-4153-AA81-5EA7ECD8C2DF}" type="datetime1">
              <a:rPr lang="en-US" smtClean="0">
                <a:solidFill>
                  <a:prstClr val="black">
                    <a:tint val="75000"/>
                  </a:prstClr>
                </a:solidFill>
              </a:rPr>
              <a:pPr/>
              <a:t>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49825-53F1-4ACA-ACA8-417CE9D9FEFD}" type="datetime1">
              <a:rPr lang="en-US" smtClean="0">
                <a:solidFill>
                  <a:prstClr val="black">
                    <a:tint val="75000"/>
                  </a:prstClr>
                </a:solidFill>
              </a:rPr>
              <a:pPr/>
              <a:t>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CCC8D0-DC98-46C5-A986-F39E95DA827E}" type="datetime1">
              <a:rPr lang="en-US" smtClean="0">
                <a:solidFill>
                  <a:prstClr val="black">
                    <a:tint val="75000"/>
                  </a:prstClr>
                </a:solidFill>
              </a:rPr>
              <a:pPr/>
              <a:t>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9F1798-5BC0-40EA-9A34-BFDFB4F8CFBC}" type="datetime1">
              <a:rPr lang="en-US" smtClean="0">
                <a:solidFill>
                  <a:prstClr val="black">
                    <a:tint val="75000"/>
                  </a:prstClr>
                </a:solidFill>
              </a:rPr>
              <a:pPr/>
              <a:t>2/3/2017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C825B3-C859-4381-A068-FAD3BBF8E51B}" type="datetime1">
              <a:rPr lang="en-US" smtClean="0">
                <a:solidFill>
                  <a:prstClr val="black">
                    <a:tint val="75000"/>
                  </a:prstClr>
                </a:solidFill>
              </a:rPr>
              <a:pPr/>
              <a:t>2/3/2017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E1F68D-4C9F-4474-B4C8-13544407A307}" type="datetime1">
              <a:rPr lang="en-US" smtClean="0">
                <a:solidFill>
                  <a:prstClr val="black">
                    <a:tint val="75000"/>
                  </a:prstClr>
                </a:solidFill>
              </a:rPr>
              <a:pPr/>
              <a:t>2/3/2017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62B66-8D61-42AC-A3F9-967F0BEE956C}" type="datetime1">
              <a:rPr lang="en-US" smtClean="0">
                <a:solidFill>
                  <a:prstClr val="black">
                    <a:tint val="75000"/>
                  </a:prstClr>
                </a:solidFill>
              </a:rPr>
              <a:pPr/>
              <a:t>2/3/2017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9C65C-8D00-4032-B522-6A81BFB486FC}" type="datetime1">
              <a:rPr lang="en-US" smtClean="0">
                <a:solidFill>
                  <a:prstClr val="black">
                    <a:tint val="75000"/>
                  </a:prstClr>
                </a:solidFill>
              </a:rPr>
              <a:pPr/>
              <a:t>2/3/2017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F78C6-F3CA-43E7-A923-EBC55D93C524}" type="datetime1">
              <a:rPr lang="en-US" smtClean="0">
                <a:solidFill>
                  <a:prstClr val="black">
                    <a:tint val="75000"/>
                  </a:prstClr>
                </a:solidFill>
              </a:rPr>
              <a:pPr/>
              <a:t>2/3/2017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6188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22182"/>
            <a:ext cx="7772400" cy="38472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F81DAD-984E-4CB0-BCEA-44C22EB1C353}" type="datetime1">
              <a:rPr lang="en-US" smtClean="0">
                <a:solidFill>
                  <a:prstClr val="black">
                    <a:tint val="75000"/>
                  </a:prstClr>
                </a:solidFill>
              </a:rPr>
              <a:pPr/>
              <a:t>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302A4-70FD-4372-8739-FFD8CCF47465}" type="datetime1">
              <a:rPr lang="en-US" smtClean="0">
                <a:solidFill>
                  <a:prstClr val="black">
                    <a:tint val="75000"/>
                  </a:prstClr>
                </a:solidFill>
              </a:rPr>
              <a:pPr/>
              <a:t>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417320" y="3054096"/>
            <a:ext cx="6400800" cy="914400"/>
          </a:xfrm>
        </p:spPr>
        <p:txBody>
          <a:bodyPr>
            <a:noAutofit/>
          </a:bodyPr>
          <a:lstStyle>
            <a:lvl1pPr>
              <a:buNone/>
              <a:defRPr sz="2800" b="1">
                <a:latin typeface="Humnst777 BT" pitchFamily="34" charset="0"/>
                <a:cs typeface="Arial" pitchFamily="34" charset="0"/>
              </a:defRPr>
            </a:lvl1pPr>
            <a:lvl2pPr>
              <a:defRPr sz="2700">
                <a:latin typeface="Arial" pitchFamily="34" charset="0"/>
                <a:cs typeface="Arial" pitchFamily="34" charset="0"/>
              </a:defRPr>
            </a:lvl2pPr>
            <a:lvl3pPr>
              <a:defRPr sz="2700">
                <a:latin typeface="Arial" pitchFamily="34" charset="0"/>
                <a:cs typeface="Arial" pitchFamily="34" charset="0"/>
              </a:defRPr>
            </a:lvl3pPr>
            <a:lvl4pPr>
              <a:defRPr sz="2700">
                <a:latin typeface="Arial" pitchFamily="34" charset="0"/>
                <a:cs typeface="Arial" pitchFamily="34" charset="0"/>
              </a:defRPr>
            </a:lvl4pPr>
            <a:lvl5pPr>
              <a:buNone/>
              <a:defRPr sz="2700">
                <a:latin typeface="Arial" pitchFamily="34" charset="0"/>
                <a:cs typeface="Arial" pitchFamily="34" charset="0"/>
              </a:defRPr>
            </a:lvl5pPr>
          </a:lstStyle>
          <a:p>
            <a:pPr lvl="0"/>
            <a:r>
              <a:rPr lang="en-US" dirty="0" smtClean="0"/>
              <a:t>Click to edit Master text styles</a:t>
            </a:r>
          </a:p>
        </p:txBody>
      </p:sp>
      <p:sp>
        <p:nvSpPr>
          <p:cNvPr id="15" name="Text Placeholder 14"/>
          <p:cNvSpPr>
            <a:spLocks noGrp="1"/>
          </p:cNvSpPr>
          <p:nvPr>
            <p:ph type="body" sz="quarter" idx="11"/>
          </p:nvPr>
        </p:nvSpPr>
        <p:spPr>
          <a:xfrm>
            <a:off x="1417320" y="3962400"/>
            <a:ext cx="6400800" cy="685800"/>
          </a:xfrm>
        </p:spPr>
        <p:txBody>
          <a:bodyPr/>
          <a:lstStyle>
            <a:lvl1pPr>
              <a:buNone/>
              <a:defRPr sz="2000" b="0">
                <a:latin typeface="Humnst777 BT" pitchFamily="34" charset="0"/>
              </a:defRPr>
            </a:lvl1pPr>
            <a:lvl2pPr>
              <a:defRPr sz="1400"/>
            </a:lvl2pPr>
            <a:lvl3pPr>
              <a:defRPr sz="1200"/>
            </a:lvl3pPr>
            <a:lvl4pPr>
              <a:defRPr sz="1100"/>
            </a:lvl4pPr>
            <a:lvl5pPr>
              <a:defRPr sz="1000"/>
            </a:lvl5pPr>
          </a:lstStyle>
          <a:p>
            <a:pPr lvl="0"/>
            <a:r>
              <a:rPr lang="en-US" dirty="0" smtClean="0"/>
              <a:t>Click to edit Master text styles</a:t>
            </a:r>
          </a:p>
        </p:txBody>
      </p:sp>
      <p:sp>
        <p:nvSpPr>
          <p:cNvPr id="17" name="Text Placeholder 16"/>
          <p:cNvSpPr>
            <a:spLocks noGrp="1"/>
          </p:cNvSpPr>
          <p:nvPr>
            <p:ph type="body" sz="quarter" idx="12"/>
          </p:nvPr>
        </p:nvSpPr>
        <p:spPr>
          <a:xfrm>
            <a:off x="1417320" y="4648200"/>
            <a:ext cx="6400800" cy="533400"/>
          </a:xfrm>
        </p:spPr>
        <p:txBody>
          <a:bodyPr>
            <a:noAutofit/>
          </a:bodyPr>
          <a:lstStyle>
            <a:lvl1pPr>
              <a:buNone/>
              <a:defRPr sz="1600" b="0">
                <a:latin typeface="Humnst777 BT" pitchFamily="34" charset="0"/>
                <a:cs typeface="Arial" pitchFamily="34" charset="0"/>
              </a:defRPr>
            </a:lvl1pPr>
            <a:lvl2pPr>
              <a:defRPr sz="1600" b="0">
                <a:latin typeface="Arial" pitchFamily="34" charset="0"/>
                <a:cs typeface="Arial" pitchFamily="34" charset="0"/>
              </a:defRPr>
            </a:lvl2pPr>
            <a:lvl3pPr>
              <a:defRPr sz="1600" b="0">
                <a:latin typeface="Arial" pitchFamily="34" charset="0"/>
                <a:cs typeface="Arial" pitchFamily="34" charset="0"/>
              </a:defRPr>
            </a:lvl3pPr>
            <a:lvl4pPr>
              <a:defRPr sz="1600" b="0">
                <a:latin typeface="Arial" pitchFamily="34" charset="0"/>
                <a:cs typeface="Arial" pitchFamily="34" charset="0"/>
              </a:defRPr>
            </a:lvl4pPr>
            <a:lvl5pPr>
              <a:defRPr sz="1600" b="0">
                <a:latin typeface="Arial" pitchFamily="34" charset="0"/>
                <a:cs typeface="Arial" pitchFamily="34" charset="0"/>
              </a:defRPr>
            </a:lvl5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2425" y="1003300"/>
            <a:ext cx="4175125" cy="2622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9950" y="1003300"/>
            <a:ext cx="4175125" cy="2622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2156"/>
            <a:ext cx="8229600" cy="35548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80811"/>
            <a:ext cx="4040188"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228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380811"/>
            <a:ext cx="4041775"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8"/>
            <a:ext cx="4041775" cy="228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7992"/>
            <a:ext cx="3008313" cy="67710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29946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82620"/>
            <a:ext cx="5486400" cy="38472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560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gray">
          <a:xfrm>
            <a:off x="352425" y="1003300"/>
            <a:ext cx="8502650" cy="19097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p>
            <a:pPr lvl="0"/>
            <a:r>
              <a:rPr lang="en-US" smtClean="0"/>
              <a:t>Level one subtitle</a:t>
            </a:r>
          </a:p>
          <a:p>
            <a:pPr lvl="1"/>
            <a:r>
              <a:rPr lang="en-US" smtClean="0"/>
              <a:t>Level two bullet</a:t>
            </a:r>
          </a:p>
          <a:p>
            <a:pPr lvl="2"/>
            <a:r>
              <a:rPr lang="en-US" smtClean="0"/>
              <a:t>Level three bullet</a:t>
            </a:r>
          </a:p>
          <a:p>
            <a:pPr lvl="3"/>
            <a:r>
              <a:rPr lang="en-US" smtClean="0"/>
              <a:t>Level four bullet</a:t>
            </a:r>
          </a:p>
          <a:p>
            <a:pPr lvl="4"/>
            <a:r>
              <a:rPr lang="en-US" smtClean="0"/>
              <a:t>Level five bullet</a:t>
            </a:r>
          </a:p>
        </p:txBody>
      </p:sp>
      <p:sp>
        <p:nvSpPr>
          <p:cNvPr id="1027" name="Rectangle 3"/>
          <p:cNvSpPr>
            <a:spLocks noGrp="1" noChangeArrowheads="1"/>
          </p:cNvSpPr>
          <p:nvPr>
            <p:ph type="title"/>
          </p:nvPr>
        </p:nvSpPr>
        <p:spPr bwMode="gray">
          <a:xfrm>
            <a:off x="327025" y="496888"/>
            <a:ext cx="7891463" cy="355600"/>
          </a:xfrm>
          <a:prstGeom prst="rect">
            <a:avLst/>
          </a:prstGeom>
          <a:noFill/>
          <a:ln w="9525" algn="ctr">
            <a:noFill/>
            <a:miter lim="800000"/>
            <a:headEnd/>
            <a:tailEnd/>
          </a:ln>
        </p:spPr>
        <p:txBody>
          <a:bodyPr vert="horz" wrap="square" lIns="45720" tIns="45720" rIns="45720" bIns="45720" numCol="1" anchor="b" anchorCtr="0" compatLnSpc="1">
            <a:prstTxWarp prst="textNoShape">
              <a:avLst/>
            </a:prstTxWarp>
            <a:spAutoFit/>
          </a:bodyPr>
          <a:lstStyle/>
          <a:p>
            <a:pPr lvl="0"/>
            <a:r>
              <a:rPr lang="en-US" smtClean="0"/>
              <a:t>Click to edit Master title style</a:t>
            </a:r>
          </a:p>
        </p:txBody>
      </p:sp>
      <p:sp>
        <p:nvSpPr>
          <p:cNvPr id="528388" name="Text Box 4"/>
          <p:cNvSpPr txBox="1">
            <a:spLocks noChangeArrowheads="1"/>
          </p:cNvSpPr>
          <p:nvPr/>
        </p:nvSpPr>
        <p:spPr bwMode="gray">
          <a:xfrm>
            <a:off x="3733800" y="6592888"/>
            <a:ext cx="912813" cy="115887"/>
          </a:xfrm>
          <a:prstGeom prst="rect">
            <a:avLst/>
          </a:prstGeom>
          <a:noFill/>
          <a:ln w="9525">
            <a:noFill/>
            <a:miter lim="800000"/>
            <a:headEnd/>
            <a:tailEnd/>
          </a:ln>
          <a:effectLst/>
        </p:spPr>
        <p:txBody>
          <a:bodyPr lIns="0" tIns="0" rIns="0" bIns="0">
            <a:spAutoFit/>
          </a:bodyPr>
          <a:lstStyle/>
          <a:p>
            <a:pPr algn="r" fontAlgn="base">
              <a:lnSpc>
                <a:spcPct val="95000"/>
              </a:lnSpc>
              <a:spcBef>
                <a:spcPct val="0"/>
              </a:spcBef>
              <a:spcAft>
                <a:spcPct val="0"/>
              </a:spcAft>
              <a:defRPr/>
            </a:pPr>
            <a:fld id="{C978BF42-2F20-462C-8E10-18967AC47817}" type="slidenum">
              <a:rPr lang="en-US" sz="800">
                <a:solidFill>
                  <a:srgbClr val="000066"/>
                </a:solidFill>
                <a:cs typeface="Arial" charset="0"/>
              </a:rPr>
              <a:pPr algn="r" fontAlgn="base">
                <a:lnSpc>
                  <a:spcPct val="95000"/>
                </a:lnSpc>
                <a:spcBef>
                  <a:spcPct val="0"/>
                </a:spcBef>
                <a:spcAft>
                  <a:spcPct val="0"/>
                </a:spcAft>
                <a:defRPr/>
              </a:pPr>
              <a:t>‹#›</a:t>
            </a:fld>
            <a:endParaRPr lang="en-US" sz="800" dirty="0">
              <a:solidFill>
                <a:srgbClr val="000066"/>
              </a:solidFill>
              <a:cs typeface="Arial" charset="0"/>
            </a:endParaRPr>
          </a:p>
        </p:txBody>
      </p:sp>
      <p:cxnSp>
        <p:nvCxnSpPr>
          <p:cNvPr id="1030" name="Straight Connector 10"/>
          <p:cNvCxnSpPr>
            <a:cxnSpLocks noChangeShapeType="1"/>
          </p:cNvCxnSpPr>
          <p:nvPr userDrawn="1"/>
        </p:nvCxnSpPr>
        <p:spPr bwMode="auto">
          <a:xfrm>
            <a:off x="381000" y="914400"/>
            <a:ext cx="8412163" cy="0"/>
          </a:xfrm>
          <a:prstGeom prst="line">
            <a:avLst/>
          </a:prstGeom>
          <a:noFill/>
          <a:ln w="19050" algn="ctr">
            <a:solidFill>
              <a:srgbClr val="002060"/>
            </a:solidFill>
            <a:round/>
            <a:headEnd/>
            <a:tailEnd/>
          </a:ln>
        </p:spPr>
      </p:cxn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Lst>
  <p:txStyles>
    <p:titleStyle>
      <a:lvl1pPr algn="l" rtl="0" eaLnBrk="0" fontAlgn="base" hangingPunct="0">
        <a:lnSpc>
          <a:spcPct val="95000"/>
        </a:lnSpc>
        <a:spcBef>
          <a:spcPct val="0"/>
        </a:spcBef>
        <a:spcAft>
          <a:spcPct val="0"/>
        </a:spcAft>
        <a:defRPr b="1">
          <a:solidFill>
            <a:schemeClr val="tx1"/>
          </a:solidFill>
          <a:latin typeface="+mj-lt"/>
          <a:ea typeface="+mj-ea"/>
          <a:cs typeface="+mj-cs"/>
        </a:defRPr>
      </a:lvl1pPr>
      <a:lvl2pPr algn="l" rtl="0" eaLnBrk="0" fontAlgn="base" hangingPunct="0">
        <a:lnSpc>
          <a:spcPct val="95000"/>
        </a:lnSpc>
        <a:spcBef>
          <a:spcPct val="0"/>
        </a:spcBef>
        <a:spcAft>
          <a:spcPct val="0"/>
        </a:spcAft>
        <a:defRPr b="1">
          <a:solidFill>
            <a:schemeClr val="tx1"/>
          </a:solidFill>
          <a:latin typeface="Arial" charset="0"/>
        </a:defRPr>
      </a:lvl2pPr>
      <a:lvl3pPr algn="l" rtl="0" eaLnBrk="0" fontAlgn="base" hangingPunct="0">
        <a:lnSpc>
          <a:spcPct val="95000"/>
        </a:lnSpc>
        <a:spcBef>
          <a:spcPct val="0"/>
        </a:spcBef>
        <a:spcAft>
          <a:spcPct val="0"/>
        </a:spcAft>
        <a:defRPr b="1">
          <a:solidFill>
            <a:schemeClr val="tx1"/>
          </a:solidFill>
          <a:latin typeface="Arial" charset="0"/>
        </a:defRPr>
      </a:lvl3pPr>
      <a:lvl4pPr algn="l" rtl="0" eaLnBrk="0" fontAlgn="base" hangingPunct="0">
        <a:lnSpc>
          <a:spcPct val="95000"/>
        </a:lnSpc>
        <a:spcBef>
          <a:spcPct val="0"/>
        </a:spcBef>
        <a:spcAft>
          <a:spcPct val="0"/>
        </a:spcAft>
        <a:defRPr b="1">
          <a:solidFill>
            <a:schemeClr val="tx1"/>
          </a:solidFill>
          <a:latin typeface="Arial" charset="0"/>
        </a:defRPr>
      </a:lvl4pPr>
      <a:lvl5pPr algn="l" rtl="0" eaLnBrk="0" fontAlgn="base" hangingPunct="0">
        <a:lnSpc>
          <a:spcPct val="95000"/>
        </a:lnSpc>
        <a:spcBef>
          <a:spcPct val="0"/>
        </a:spcBef>
        <a:spcAft>
          <a:spcPct val="0"/>
        </a:spcAft>
        <a:defRPr b="1">
          <a:solidFill>
            <a:schemeClr val="tx1"/>
          </a:solidFill>
          <a:latin typeface="Arial" charset="0"/>
        </a:defRPr>
      </a:lvl5pPr>
      <a:lvl6pPr marL="457200" algn="l" rtl="0" fontAlgn="base">
        <a:lnSpc>
          <a:spcPct val="95000"/>
        </a:lnSpc>
        <a:spcBef>
          <a:spcPct val="0"/>
        </a:spcBef>
        <a:spcAft>
          <a:spcPct val="0"/>
        </a:spcAft>
        <a:defRPr sz="2200">
          <a:solidFill>
            <a:schemeClr val="tx1"/>
          </a:solidFill>
          <a:latin typeface="Arial" charset="0"/>
        </a:defRPr>
      </a:lvl6pPr>
      <a:lvl7pPr marL="914400" algn="l" rtl="0" fontAlgn="base">
        <a:lnSpc>
          <a:spcPct val="95000"/>
        </a:lnSpc>
        <a:spcBef>
          <a:spcPct val="0"/>
        </a:spcBef>
        <a:spcAft>
          <a:spcPct val="0"/>
        </a:spcAft>
        <a:defRPr sz="2200">
          <a:solidFill>
            <a:schemeClr val="tx1"/>
          </a:solidFill>
          <a:latin typeface="Arial" charset="0"/>
        </a:defRPr>
      </a:lvl7pPr>
      <a:lvl8pPr marL="1371600" algn="l" rtl="0" fontAlgn="base">
        <a:lnSpc>
          <a:spcPct val="95000"/>
        </a:lnSpc>
        <a:spcBef>
          <a:spcPct val="0"/>
        </a:spcBef>
        <a:spcAft>
          <a:spcPct val="0"/>
        </a:spcAft>
        <a:defRPr sz="2200">
          <a:solidFill>
            <a:schemeClr val="tx1"/>
          </a:solidFill>
          <a:latin typeface="Arial" charset="0"/>
        </a:defRPr>
      </a:lvl8pPr>
      <a:lvl9pPr marL="1828800" algn="l" rtl="0" fontAlgn="base">
        <a:lnSpc>
          <a:spcPct val="95000"/>
        </a:lnSpc>
        <a:spcBef>
          <a:spcPct val="0"/>
        </a:spcBef>
        <a:spcAft>
          <a:spcPct val="0"/>
        </a:spcAft>
        <a:defRPr sz="2200">
          <a:solidFill>
            <a:schemeClr val="tx1"/>
          </a:solidFill>
          <a:latin typeface="Arial" charset="0"/>
        </a:defRPr>
      </a:lvl9pPr>
    </p:titleStyle>
    <p:bodyStyle>
      <a:lvl1pPr marL="342900" indent="-342900" algn="l" rtl="0" eaLnBrk="0" fontAlgn="base" hangingPunct="0">
        <a:lnSpc>
          <a:spcPct val="95000"/>
        </a:lnSpc>
        <a:spcBef>
          <a:spcPct val="0"/>
        </a:spcBef>
        <a:spcAft>
          <a:spcPct val="60000"/>
        </a:spcAft>
        <a:buClr>
          <a:schemeClr val="tx1"/>
        </a:buClr>
        <a:buChar char="•"/>
        <a:defRPr sz="2000">
          <a:solidFill>
            <a:schemeClr val="tx1"/>
          </a:solidFill>
          <a:latin typeface="+mn-lt"/>
          <a:ea typeface="+mn-ea"/>
          <a:cs typeface="+mn-cs"/>
        </a:defRPr>
      </a:lvl1pPr>
      <a:lvl2pPr marL="322263" indent="-207963" algn="l" rtl="0" eaLnBrk="0" fontAlgn="base" hangingPunct="0">
        <a:lnSpc>
          <a:spcPct val="95000"/>
        </a:lnSpc>
        <a:spcBef>
          <a:spcPct val="30000"/>
        </a:spcBef>
        <a:spcAft>
          <a:spcPct val="0"/>
        </a:spcAft>
        <a:buClr>
          <a:schemeClr val="tx1"/>
        </a:buClr>
        <a:buChar char="•"/>
        <a:defRPr sz="2000">
          <a:solidFill>
            <a:schemeClr val="tx1"/>
          </a:solidFill>
          <a:latin typeface="+mn-lt"/>
        </a:defRPr>
      </a:lvl2pPr>
      <a:lvl3pPr marL="650875" indent="-225425" algn="l" rtl="0" eaLnBrk="0" fontAlgn="base" hangingPunct="0">
        <a:lnSpc>
          <a:spcPct val="95000"/>
        </a:lnSpc>
        <a:spcBef>
          <a:spcPct val="20000"/>
        </a:spcBef>
        <a:spcAft>
          <a:spcPct val="0"/>
        </a:spcAft>
        <a:buClr>
          <a:schemeClr val="tx1"/>
        </a:buClr>
        <a:buFont typeface="Arial" pitchFamily="34" charset="0"/>
        <a:buChar char="–"/>
        <a:defRPr sz="2400">
          <a:solidFill>
            <a:schemeClr val="tx1"/>
          </a:solidFill>
          <a:latin typeface="+mn-lt"/>
        </a:defRPr>
      </a:lvl3pPr>
      <a:lvl4pPr marL="928688" indent="-171450" algn="l" rtl="0" eaLnBrk="0" fontAlgn="base" hangingPunct="0">
        <a:lnSpc>
          <a:spcPct val="95000"/>
        </a:lnSpc>
        <a:spcBef>
          <a:spcPct val="20000"/>
        </a:spcBef>
        <a:spcAft>
          <a:spcPct val="0"/>
        </a:spcAft>
        <a:buClr>
          <a:schemeClr val="tx1"/>
        </a:buClr>
        <a:buChar char="•"/>
        <a:defRPr sz="1600">
          <a:solidFill>
            <a:schemeClr val="tx1"/>
          </a:solidFill>
          <a:latin typeface="+mn-lt"/>
        </a:defRPr>
      </a:lvl4pPr>
      <a:lvl5pPr marL="1257300" indent="-193675" algn="l" rtl="0" eaLnBrk="0" fontAlgn="base" hangingPunct="0">
        <a:lnSpc>
          <a:spcPct val="95000"/>
        </a:lnSpc>
        <a:spcBef>
          <a:spcPct val="20000"/>
        </a:spcBef>
        <a:spcAft>
          <a:spcPct val="0"/>
        </a:spcAft>
        <a:buClr>
          <a:schemeClr val="tx1"/>
        </a:buClr>
        <a:buFont typeface="Arial" pitchFamily="34" charset="0"/>
        <a:buChar char="–"/>
        <a:defRPr sz="1400">
          <a:solidFill>
            <a:schemeClr val="tx1"/>
          </a:solidFill>
          <a:latin typeface="+mn-lt"/>
        </a:defRPr>
      </a:lvl5pPr>
      <a:lvl6pPr marL="1714500" indent="-1936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6pPr>
      <a:lvl7pPr marL="2171700" indent="-1936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7pPr>
      <a:lvl8pPr marL="2628900" indent="-1936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8pPr>
      <a:lvl9pPr marL="3086100" indent="-1936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2C8D5-F2D5-4C18-A78F-56BCD307E871}" type="datetime1">
              <a:rPr lang="en-US" smtClean="0">
                <a:solidFill>
                  <a:prstClr val="black">
                    <a:tint val="75000"/>
                  </a:prstClr>
                </a:solidFill>
              </a:rPr>
              <a:pPr/>
              <a:t>2/3/2017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AEE6A-736D-461C-BE2F-03A86A3238FF}"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2.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Placeholder 2"/>
          <p:cNvSpPr>
            <a:spLocks noGrp="1"/>
          </p:cNvSpPr>
          <p:nvPr>
            <p:ph type="body" sz="quarter" idx="11"/>
          </p:nvPr>
        </p:nvSpPr>
        <p:spPr>
          <a:xfrm>
            <a:off x="485900" y="4724400"/>
            <a:ext cx="7924800" cy="457200"/>
          </a:xfrm>
        </p:spPr>
        <p:txBody>
          <a:bodyPr>
            <a:noAutofit/>
          </a:bodyPr>
          <a:lstStyle/>
          <a:p>
            <a:pPr marL="0" indent="0"/>
            <a:r>
              <a:rPr lang="en-US" sz="3200" b="1" dirty="0" smtClean="0">
                <a:solidFill>
                  <a:srgbClr val="002060"/>
                </a:solidFill>
              </a:rPr>
              <a:t>Session 4: School and teaching</a:t>
            </a:r>
          </a:p>
        </p:txBody>
      </p:sp>
      <p:pic>
        <p:nvPicPr>
          <p:cNvPr id="22532" name="Picture 1"/>
          <p:cNvPicPr>
            <a:picLocks noChangeAspect="1" noChangeArrowheads="1"/>
          </p:cNvPicPr>
          <p:nvPr/>
        </p:nvPicPr>
        <p:blipFill>
          <a:blip r:embed="rId2" cstate="print"/>
          <a:srcRect/>
          <a:stretch>
            <a:fillRect/>
          </a:stretch>
        </p:blipFill>
        <p:spPr bwMode="auto">
          <a:xfrm>
            <a:off x="1828800" y="342900"/>
            <a:ext cx="5486400" cy="1028700"/>
          </a:xfrm>
          <a:prstGeom prst="rect">
            <a:avLst/>
          </a:prstGeom>
          <a:noFill/>
          <a:ln w="9525">
            <a:noFill/>
            <a:miter lim="800000"/>
            <a:headEnd/>
            <a:tailEnd/>
          </a:ln>
        </p:spPr>
      </p:pic>
      <p:grpSp>
        <p:nvGrpSpPr>
          <p:cNvPr id="17" name="Group 9"/>
          <p:cNvGrpSpPr/>
          <p:nvPr/>
        </p:nvGrpSpPr>
        <p:grpSpPr>
          <a:xfrm>
            <a:off x="609600" y="1676400"/>
            <a:ext cx="7924800" cy="1828800"/>
            <a:chOff x="609600" y="1447800"/>
            <a:chExt cx="7924800" cy="1828800"/>
          </a:xfrm>
        </p:grpSpPr>
        <p:pic>
          <p:nvPicPr>
            <p:cNvPr id="18" name="Picture 1" descr="C:\Users\akenley\Desktop\Documents\CFC\Develop CFC\6248_1021749480537_1729225213_43535_8215274_n[1].jpg"/>
            <p:cNvPicPr>
              <a:picLocks noChangeAspect="1" noChangeArrowheads="1"/>
            </p:cNvPicPr>
            <p:nvPr/>
          </p:nvPicPr>
          <p:blipFill>
            <a:blip r:embed="rId3" cstate="print"/>
            <a:srcRect/>
            <a:stretch>
              <a:fillRect/>
            </a:stretch>
          </p:blipFill>
          <p:spPr bwMode="auto">
            <a:xfrm>
              <a:off x="3387246" y="1447800"/>
              <a:ext cx="2740929" cy="1828800"/>
            </a:xfrm>
            <a:prstGeom prst="rect">
              <a:avLst/>
            </a:prstGeom>
            <a:noFill/>
          </p:spPr>
        </p:pic>
        <p:pic>
          <p:nvPicPr>
            <p:cNvPr id="19" name="Picture 2" descr="C:\Users\akenley\Desktop\Documents\CFC\Develop CFC\CIMG2027.JPG"/>
            <p:cNvPicPr>
              <a:picLocks noChangeAspect="1" noChangeArrowheads="1"/>
            </p:cNvPicPr>
            <p:nvPr/>
          </p:nvPicPr>
          <p:blipFill>
            <a:blip r:embed="rId4" cstate="print"/>
            <a:srcRect/>
            <a:stretch>
              <a:fillRect/>
            </a:stretch>
          </p:blipFill>
          <p:spPr bwMode="auto">
            <a:xfrm>
              <a:off x="609600" y="1447800"/>
              <a:ext cx="2809820" cy="1828800"/>
            </a:xfrm>
            <a:prstGeom prst="rect">
              <a:avLst/>
            </a:prstGeom>
            <a:noFill/>
          </p:spPr>
        </p:pic>
        <p:pic>
          <p:nvPicPr>
            <p:cNvPr id="20" name="Picture 3" descr="C:\Users\akenley\Desktop\Documents\CFC\Develop CFC\CIMG2528.JPG"/>
            <p:cNvPicPr>
              <a:picLocks noChangeAspect="1" noChangeArrowheads="1"/>
            </p:cNvPicPr>
            <p:nvPr/>
          </p:nvPicPr>
          <p:blipFill>
            <a:blip r:embed="rId5" cstate="print"/>
            <a:srcRect/>
            <a:stretch>
              <a:fillRect/>
            </a:stretch>
          </p:blipFill>
          <p:spPr bwMode="auto">
            <a:xfrm>
              <a:off x="6096000" y="1447800"/>
              <a:ext cx="2438400" cy="1828800"/>
            </a:xfrm>
            <a:prstGeom prst="rect">
              <a:avLst/>
            </a:prstGeom>
            <a:noFill/>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US" b="0" dirty="0" smtClean="0"/>
              <a:t>Agenda</a:t>
            </a:r>
          </a:p>
        </p:txBody>
      </p:sp>
      <p:graphicFrame>
        <p:nvGraphicFramePr>
          <p:cNvPr id="4" name="Table 3"/>
          <p:cNvGraphicFramePr>
            <a:graphicFrameLocks noGrp="1"/>
          </p:cNvGraphicFramePr>
          <p:nvPr>
            <p:extLst>
              <p:ext uri="{D42A27DB-BD31-4B8C-83A1-F6EECF244321}">
                <p14:modId xmlns:p14="http://schemas.microsoft.com/office/powerpoint/2010/main" val="175819814"/>
              </p:ext>
            </p:extLst>
          </p:nvPr>
        </p:nvGraphicFramePr>
        <p:xfrm>
          <a:off x="304800" y="1143000"/>
          <a:ext cx="4744905" cy="3401568"/>
        </p:xfrm>
        <a:graphic>
          <a:graphicData uri="http://schemas.openxmlformats.org/drawingml/2006/table">
            <a:tbl>
              <a:tblPr firstRow="1" bandRow="1">
                <a:tableStyleId>{5C22544A-7EE6-4342-B048-85BDC9FD1C3A}</a:tableStyleId>
              </a:tblPr>
              <a:tblGrid>
                <a:gridCol w="3913632"/>
                <a:gridCol w="831273"/>
              </a:tblGrid>
              <a:tr h="566928">
                <a:tc>
                  <a:txBody>
                    <a:bodyPr/>
                    <a:lstStyle/>
                    <a:p>
                      <a:r>
                        <a:rPr lang="en-US" sz="1400" b="0" dirty="0" smtClean="0">
                          <a:solidFill>
                            <a:schemeClr val="tx1"/>
                          </a:solidFill>
                        </a:rPr>
                        <a:t>Background on Vietnamese Education and Sports</a:t>
                      </a:r>
                      <a:endParaRPr lang="en-US" sz="1400" b="0" dirty="0">
                        <a:solidFill>
                          <a:schemeClr val="tx1"/>
                        </a:solidFill>
                      </a:endParaRPr>
                    </a:p>
                  </a:txBody>
                  <a:tcPr anchor="ctr">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sz="1400" b="0" dirty="0" smtClean="0">
                          <a:solidFill>
                            <a:schemeClr val="tx1"/>
                          </a:solidFill>
                        </a:rPr>
                        <a:t>3</a:t>
                      </a:r>
                      <a:endParaRPr lang="en-US" sz="1400" b="0" dirty="0">
                        <a:solidFill>
                          <a:schemeClr val="tx1"/>
                        </a:solidFill>
                      </a:endParaRPr>
                    </a:p>
                  </a:txBody>
                  <a:tcPr anchor="ctr">
                    <a:lnB w="12700" cap="flat" cmpd="sng" algn="ctr">
                      <a:solidFill>
                        <a:srgbClr val="0070C0"/>
                      </a:solidFill>
                      <a:prstDash val="solid"/>
                      <a:round/>
                      <a:headEnd type="none" w="med" len="med"/>
                      <a:tailEnd type="none" w="med" len="med"/>
                    </a:lnB>
                    <a:solidFill>
                      <a:schemeClr val="bg1"/>
                    </a:solidFill>
                  </a:tcPr>
                </a:tc>
              </a:tr>
              <a:tr h="566928">
                <a:tc>
                  <a:txBody>
                    <a:bodyPr/>
                    <a:lstStyle/>
                    <a:p>
                      <a:r>
                        <a:rPr lang="en-US" sz="1400" dirty="0" smtClean="0">
                          <a:solidFill>
                            <a:schemeClr val="tx1"/>
                          </a:solidFill>
                        </a:rPr>
                        <a:t>Role</a:t>
                      </a:r>
                      <a:r>
                        <a:rPr lang="en-US" sz="1400" baseline="0" dirty="0" smtClean="0">
                          <a:solidFill>
                            <a:schemeClr val="tx1"/>
                          </a:solidFill>
                        </a:rPr>
                        <a:t> of Leadership During Each CFC Camp</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4</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566928">
                <a:tc>
                  <a:txBody>
                    <a:bodyPr/>
                    <a:lstStyle/>
                    <a:p>
                      <a:r>
                        <a:rPr lang="en-US" sz="1400" dirty="0" smtClean="0">
                          <a:solidFill>
                            <a:schemeClr val="tx1"/>
                          </a:solidFill>
                        </a:rPr>
                        <a:t>Tour of the Host School: </a:t>
                      </a:r>
                      <a:r>
                        <a:rPr lang="en-US" sz="1400" dirty="0" err="1" smtClean="0">
                          <a:solidFill>
                            <a:schemeClr val="tx1"/>
                          </a:solidFill>
                        </a:rPr>
                        <a:t>Hoa</a:t>
                      </a:r>
                      <a:r>
                        <a:rPr lang="en-US" sz="1400" dirty="0" smtClean="0">
                          <a:solidFill>
                            <a:schemeClr val="tx1"/>
                          </a:solidFill>
                        </a:rPr>
                        <a:t> An</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5</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566928">
                <a:tc>
                  <a:txBody>
                    <a:bodyPr/>
                    <a:lstStyle/>
                    <a:p>
                      <a:r>
                        <a:rPr lang="en-US" sz="1400" dirty="0" smtClean="0">
                          <a:solidFill>
                            <a:schemeClr val="tx1"/>
                          </a:solidFill>
                        </a:rPr>
                        <a:t>Lesson Plans</a:t>
                      </a:r>
                      <a:r>
                        <a:rPr lang="en-US" sz="1400" baseline="0" dirty="0" smtClean="0">
                          <a:solidFill>
                            <a:schemeClr val="tx1"/>
                          </a:solidFill>
                        </a:rPr>
                        <a:t> and </a:t>
                      </a:r>
                      <a:r>
                        <a:rPr lang="en-US" sz="1400" dirty="0" smtClean="0">
                          <a:solidFill>
                            <a:schemeClr val="tx1"/>
                          </a:solidFill>
                        </a:rPr>
                        <a:t>Student Versions</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6</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566928">
                <a:tc>
                  <a:txBody>
                    <a:bodyPr/>
                    <a:lstStyle/>
                    <a:p>
                      <a:r>
                        <a:rPr lang="en-US" sz="1400" baseline="0" dirty="0" smtClean="0">
                          <a:solidFill>
                            <a:schemeClr val="tx1"/>
                          </a:solidFill>
                        </a:rPr>
                        <a:t>Academic and Life Skills Tests</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7</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566928">
                <a:tc>
                  <a:txBody>
                    <a:bodyPr/>
                    <a:lstStyle/>
                    <a:p>
                      <a:r>
                        <a:rPr lang="en-US" sz="1400" dirty="0" smtClean="0">
                          <a:solidFill>
                            <a:schemeClr val="tx1"/>
                          </a:solidFill>
                        </a:rPr>
                        <a:t>Next Steps</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8</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327025" y="497006"/>
            <a:ext cx="7891463" cy="355482"/>
          </a:xfrm>
        </p:spPr>
        <p:txBody>
          <a:bodyPr/>
          <a:lstStyle/>
          <a:p>
            <a:r>
              <a:rPr lang="en-US" b="0" dirty="0" smtClean="0"/>
              <a:t>Background on Educations and Sports: Sports Participation</a:t>
            </a:r>
          </a:p>
        </p:txBody>
      </p:sp>
      <p:sp>
        <p:nvSpPr>
          <p:cNvPr id="4" name="TextBox 3"/>
          <p:cNvSpPr txBox="1"/>
          <p:nvPr/>
        </p:nvSpPr>
        <p:spPr>
          <a:xfrm>
            <a:off x="304800" y="978725"/>
            <a:ext cx="8458200" cy="276999"/>
          </a:xfrm>
          <a:prstGeom prst="rect">
            <a:avLst/>
          </a:prstGeom>
          <a:noFill/>
        </p:spPr>
        <p:txBody>
          <a:bodyPr wrap="square" rtlCol="0">
            <a:spAutoFit/>
          </a:bodyPr>
          <a:lstStyle/>
          <a:p>
            <a:r>
              <a:rPr lang="en-US" sz="1200" dirty="0" smtClean="0"/>
              <a:t>While most of the students have engaged in some form of sporting activity, a majority do not participate in sports frequently</a:t>
            </a:r>
            <a:endParaRPr lang="en-US" sz="1200" b="0" i="0" dirty="0" smtClean="0"/>
          </a:p>
        </p:txBody>
      </p:sp>
      <p:cxnSp>
        <p:nvCxnSpPr>
          <p:cNvPr id="5" name="Straight Connector 4"/>
          <p:cNvCxnSpPr/>
          <p:nvPr/>
        </p:nvCxnSpPr>
        <p:spPr bwMode="auto">
          <a:xfrm>
            <a:off x="381000" y="1510099"/>
            <a:ext cx="3657600" cy="0"/>
          </a:xfrm>
          <a:prstGeom prst="line">
            <a:avLst/>
          </a:prstGeom>
          <a:solidFill>
            <a:srgbClr val="E5E5CC"/>
          </a:solidFill>
          <a:ln w="12700" cap="flat" cmpd="sng" algn="ctr">
            <a:solidFill>
              <a:schemeClr val="tx1"/>
            </a:solidFill>
            <a:prstDash val="solid"/>
            <a:round/>
            <a:headEnd type="none" w="med" len="med"/>
            <a:tailEnd type="none" w="med" len="med"/>
          </a:ln>
          <a:effectLst/>
        </p:spPr>
      </p:cxnSp>
      <p:sp>
        <p:nvSpPr>
          <p:cNvPr id="6" name="TextBox 5"/>
          <p:cNvSpPr txBox="1"/>
          <p:nvPr/>
        </p:nvSpPr>
        <p:spPr>
          <a:xfrm>
            <a:off x="1371600" y="1371600"/>
            <a:ext cx="1676400" cy="276999"/>
          </a:xfrm>
          <a:prstGeom prst="rect">
            <a:avLst/>
          </a:prstGeom>
          <a:solidFill>
            <a:schemeClr val="bg1"/>
          </a:solidFill>
        </p:spPr>
        <p:txBody>
          <a:bodyPr wrap="square" rtlCol="0">
            <a:spAutoFit/>
          </a:bodyPr>
          <a:lstStyle/>
          <a:p>
            <a:pPr algn="ctr"/>
            <a:r>
              <a:rPr lang="en-US" sz="1200" b="1" i="0" dirty="0" smtClean="0"/>
              <a:t>Typical Participation</a:t>
            </a:r>
          </a:p>
        </p:txBody>
      </p:sp>
      <p:sp>
        <p:nvSpPr>
          <p:cNvPr id="7" name="TextBox 6"/>
          <p:cNvSpPr txBox="1"/>
          <p:nvPr/>
        </p:nvSpPr>
        <p:spPr>
          <a:xfrm>
            <a:off x="304800" y="1662500"/>
            <a:ext cx="3657600" cy="3724096"/>
          </a:xfrm>
          <a:prstGeom prst="rect">
            <a:avLst/>
          </a:prstGeom>
          <a:noFill/>
        </p:spPr>
        <p:txBody>
          <a:bodyPr wrap="square" rtlCol="0">
            <a:spAutoFit/>
          </a:bodyPr>
          <a:lstStyle/>
          <a:p>
            <a:pPr marL="182880" indent="-182880">
              <a:spcBef>
                <a:spcPts val="400"/>
              </a:spcBef>
              <a:buFont typeface="Wingdings" pitchFamily="2" charset="2"/>
              <a:buChar char="§"/>
            </a:pPr>
            <a:r>
              <a:rPr lang="en-US" sz="1200" dirty="0" smtClean="0"/>
              <a:t>Sports in Vietnam are becoming </a:t>
            </a:r>
            <a:r>
              <a:rPr lang="en-US" sz="1200" b="1" dirty="0" smtClean="0"/>
              <a:t>increasingly popular at a grassroots level.</a:t>
            </a:r>
          </a:p>
          <a:p>
            <a:pPr marL="182880" indent="-182880">
              <a:spcBef>
                <a:spcPts val="400"/>
              </a:spcBef>
              <a:buFont typeface="Wingdings" pitchFamily="2" charset="2"/>
              <a:buChar char="§"/>
            </a:pPr>
            <a:r>
              <a:rPr lang="en-US" sz="1200" dirty="0" smtClean="0"/>
              <a:t>In many parts of Vietnam, particularly in rural areas, people </a:t>
            </a:r>
            <a:r>
              <a:rPr lang="en-US" sz="1200" b="1" dirty="0" smtClean="0"/>
              <a:t>cannot afford to buy sports equipment. </a:t>
            </a:r>
          </a:p>
          <a:p>
            <a:pPr marL="182880" indent="-182880">
              <a:spcBef>
                <a:spcPts val="400"/>
              </a:spcBef>
              <a:buFont typeface="Wingdings" pitchFamily="2" charset="2"/>
              <a:buChar char="§"/>
            </a:pPr>
            <a:r>
              <a:rPr lang="en-US" sz="1200" dirty="0" smtClean="0"/>
              <a:t>As a result, the only people who participate extensively in sport are those who can afford to pay the rental fees required to use sports facilities. However, there are very </a:t>
            </a:r>
            <a:r>
              <a:rPr lang="en-US" sz="1200" b="1" dirty="0" smtClean="0"/>
              <a:t>few of such facilities in rural areas.</a:t>
            </a:r>
          </a:p>
          <a:p>
            <a:pPr marL="182880" indent="-182880">
              <a:spcBef>
                <a:spcPts val="400"/>
              </a:spcBef>
              <a:buFont typeface="Wingdings" pitchFamily="2" charset="2"/>
              <a:buChar char="§"/>
            </a:pPr>
            <a:r>
              <a:rPr lang="en-US" sz="1200" dirty="0" smtClean="0"/>
              <a:t>There are </a:t>
            </a:r>
            <a:r>
              <a:rPr lang="en-US" sz="1200" b="1" dirty="0" smtClean="0"/>
              <a:t>no recreational sports leagues </a:t>
            </a:r>
            <a:r>
              <a:rPr lang="en-US" sz="1200" dirty="0" smtClean="0"/>
              <a:t>during the year, involving competitions between different schools. </a:t>
            </a:r>
          </a:p>
          <a:p>
            <a:pPr marL="182880" indent="-182880">
              <a:spcBef>
                <a:spcPts val="400"/>
              </a:spcBef>
              <a:buFont typeface="Wingdings" pitchFamily="2" charset="2"/>
              <a:buChar char="§"/>
            </a:pPr>
            <a:r>
              <a:rPr lang="en-US" sz="1200" dirty="0" smtClean="0"/>
              <a:t>There also are </a:t>
            </a:r>
            <a:r>
              <a:rPr lang="en-US" sz="1200" b="1" dirty="0" smtClean="0"/>
              <a:t>no sports leagues at the community or university level in Vietnam</a:t>
            </a:r>
            <a:r>
              <a:rPr lang="en-US" sz="1200" dirty="0" smtClean="0"/>
              <a:t>.</a:t>
            </a:r>
          </a:p>
          <a:p>
            <a:pPr marL="182880" indent="-182880">
              <a:spcBef>
                <a:spcPts val="400"/>
              </a:spcBef>
              <a:buFont typeface="Wingdings" pitchFamily="2" charset="2"/>
              <a:buChar char="§"/>
            </a:pPr>
            <a:r>
              <a:rPr lang="en-US" sz="1200" b="1" dirty="0" smtClean="0">
                <a:sym typeface="Wingdings" pitchFamily="2" charset="2"/>
              </a:rPr>
              <a:t>Kids tend to teach themselves sports </a:t>
            </a:r>
            <a:r>
              <a:rPr lang="en-US" sz="1200" dirty="0" smtClean="0">
                <a:sym typeface="Wingdings" pitchFamily="2" charset="2"/>
              </a:rPr>
              <a:t>and do not have formal training.</a:t>
            </a:r>
          </a:p>
          <a:p>
            <a:pPr marL="182880" indent="-182880">
              <a:spcBef>
                <a:spcPts val="400"/>
              </a:spcBef>
              <a:spcAft>
                <a:spcPts val="600"/>
              </a:spcAft>
              <a:buFont typeface="Wingdings" pitchFamily="2" charset="2"/>
              <a:buChar char="§"/>
            </a:pPr>
            <a:endParaRPr lang="en-US" sz="1200" dirty="0" smtClean="0"/>
          </a:p>
        </p:txBody>
      </p:sp>
      <p:cxnSp>
        <p:nvCxnSpPr>
          <p:cNvPr id="9" name="Straight Connector 8"/>
          <p:cNvCxnSpPr/>
          <p:nvPr/>
        </p:nvCxnSpPr>
        <p:spPr bwMode="auto">
          <a:xfrm>
            <a:off x="5135880" y="1510100"/>
            <a:ext cx="3657600" cy="0"/>
          </a:xfrm>
          <a:prstGeom prst="line">
            <a:avLst/>
          </a:prstGeom>
          <a:solidFill>
            <a:srgbClr val="E5E5CC"/>
          </a:solidFill>
          <a:ln w="12700" cap="flat" cmpd="sng" algn="ctr">
            <a:solidFill>
              <a:schemeClr val="tx1"/>
            </a:solidFill>
            <a:prstDash val="solid"/>
            <a:round/>
            <a:headEnd type="none" w="med" len="med"/>
            <a:tailEnd type="none" w="med" len="med"/>
          </a:ln>
          <a:effectLst/>
        </p:spPr>
      </p:cxnSp>
      <p:sp>
        <p:nvSpPr>
          <p:cNvPr id="10" name="TextBox 9"/>
          <p:cNvSpPr txBox="1"/>
          <p:nvPr/>
        </p:nvSpPr>
        <p:spPr>
          <a:xfrm>
            <a:off x="6126480" y="1371601"/>
            <a:ext cx="1676400" cy="276999"/>
          </a:xfrm>
          <a:prstGeom prst="rect">
            <a:avLst/>
          </a:prstGeom>
          <a:solidFill>
            <a:schemeClr val="bg1"/>
          </a:solidFill>
        </p:spPr>
        <p:txBody>
          <a:bodyPr wrap="square" rtlCol="0">
            <a:spAutoFit/>
          </a:bodyPr>
          <a:lstStyle/>
          <a:p>
            <a:pPr algn="ctr"/>
            <a:r>
              <a:rPr lang="en-US" sz="1200" b="1" i="0" dirty="0" smtClean="0"/>
              <a:t>Community Impact</a:t>
            </a:r>
          </a:p>
        </p:txBody>
      </p:sp>
      <p:sp>
        <p:nvSpPr>
          <p:cNvPr id="11" name="Isosceles Triangle 10"/>
          <p:cNvSpPr/>
          <p:nvPr/>
        </p:nvSpPr>
        <p:spPr bwMode="gray">
          <a:xfrm rot="5400000">
            <a:off x="2850550" y="3079150"/>
            <a:ext cx="3519100" cy="381000"/>
          </a:xfrm>
          <a:prstGeom prst="triangle">
            <a:avLst/>
          </a:prstGeom>
          <a:solidFill>
            <a:schemeClr val="accent1">
              <a:lumMod val="20000"/>
              <a:lumOff val="80000"/>
            </a:schemeClr>
          </a:solidFill>
          <a:ln w="3175" algn="ctr">
            <a:solidFill>
              <a:schemeClr val="tx1">
                <a:lumMod val="20000"/>
                <a:lumOff val="80000"/>
              </a:schemeClr>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endParaRPr lang="en-US" sz="1000" b="0" i="0" dirty="0" smtClean="0">
              <a:latin typeface="+mn-lt"/>
              <a:sym typeface="Wingdings" pitchFamily="2" charset="2"/>
            </a:endParaRPr>
          </a:p>
        </p:txBody>
      </p:sp>
      <p:pic>
        <p:nvPicPr>
          <p:cNvPr id="1026" name="Picture 2" descr="C:\Users\akenley\Desktop\6 - Personal\Non-Profit\Coach for College\Pictures\CIMG1962 - Copy.JPG"/>
          <p:cNvPicPr>
            <a:picLocks noChangeAspect="1" noChangeArrowheads="1"/>
          </p:cNvPicPr>
          <p:nvPr/>
        </p:nvPicPr>
        <p:blipFill>
          <a:blip r:embed="rId3" cstate="print"/>
          <a:srcRect/>
          <a:stretch>
            <a:fillRect/>
          </a:stretch>
        </p:blipFill>
        <p:spPr bwMode="auto">
          <a:xfrm>
            <a:off x="457200" y="5410200"/>
            <a:ext cx="1463040" cy="1097280"/>
          </a:xfrm>
          <a:prstGeom prst="rect">
            <a:avLst/>
          </a:prstGeom>
          <a:noFill/>
          <a:ln>
            <a:solidFill>
              <a:schemeClr val="accent4"/>
            </a:solidFill>
          </a:ln>
        </p:spPr>
      </p:pic>
      <p:pic>
        <p:nvPicPr>
          <p:cNvPr id="1027" name="Picture 3" descr="C:\Users\akenley\Desktop\6 - Personal\Non-Profit\Coach for College\Pictures\CIMG2387.JPG"/>
          <p:cNvPicPr>
            <a:picLocks noChangeAspect="1" noChangeArrowheads="1"/>
          </p:cNvPicPr>
          <p:nvPr/>
        </p:nvPicPr>
        <p:blipFill>
          <a:blip r:embed="rId4" cstate="print"/>
          <a:srcRect/>
          <a:stretch>
            <a:fillRect/>
          </a:stretch>
        </p:blipFill>
        <p:spPr bwMode="auto">
          <a:xfrm>
            <a:off x="7376160" y="5410200"/>
            <a:ext cx="1463040" cy="1097280"/>
          </a:xfrm>
          <a:prstGeom prst="rect">
            <a:avLst/>
          </a:prstGeom>
          <a:noFill/>
          <a:ln>
            <a:solidFill>
              <a:schemeClr val="accent4"/>
            </a:solidFill>
          </a:ln>
        </p:spPr>
      </p:pic>
      <p:pic>
        <p:nvPicPr>
          <p:cNvPr id="1028" name="Picture 4" descr="C:\Users\akenley\Desktop\6 - Personal\Non-Profit\Coach for College\Pictures\CIMG2407.JPG"/>
          <p:cNvPicPr>
            <a:picLocks noChangeAspect="1" noChangeArrowheads="1"/>
          </p:cNvPicPr>
          <p:nvPr/>
        </p:nvPicPr>
        <p:blipFill>
          <a:blip r:embed="rId5" cstate="print"/>
          <a:srcRect/>
          <a:stretch>
            <a:fillRect/>
          </a:stretch>
        </p:blipFill>
        <p:spPr bwMode="auto">
          <a:xfrm>
            <a:off x="2263791" y="5410200"/>
            <a:ext cx="822960" cy="1097280"/>
          </a:xfrm>
          <a:prstGeom prst="rect">
            <a:avLst/>
          </a:prstGeom>
          <a:noFill/>
          <a:ln>
            <a:solidFill>
              <a:schemeClr val="accent4"/>
            </a:solidFill>
          </a:ln>
        </p:spPr>
      </p:pic>
      <p:pic>
        <p:nvPicPr>
          <p:cNvPr id="1029" name="Picture 5" descr="C:\Users\akenley\Desktop\6 - Personal\Non-Profit\Coach for College\Pictures\CIMG2406.JPG"/>
          <p:cNvPicPr>
            <a:picLocks noChangeAspect="1" noChangeArrowheads="1"/>
          </p:cNvPicPr>
          <p:nvPr/>
        </p:nvPicPr>
        <p:blipFill>
          <a:blip r:embed="rId6" cstate="print"/>
          <a:srcRect/>
          <a:stretch>
            <a:fillRect/>
          </a:stretch>
        </p:blipFill>
        <p:spPr bwMode="auto">
          <a:xfrm>
            <a:off x="3430302" y="5410200"/>
            <a:ext cx="822960" cy="1097280"/>
          </a:xfrm>
          <a:prstGeom prst="rect">
            <a:avLst/>
          </a:prstGeom>
          <a:noFill/>
          <a:ln>
            <a:solidFill>
              <a:schemeClr val="accent4"/>
            </a:solidFill>
          </a:ln>
        </p:spPr>
      </p:pic>
      <p:pic>
        <p:nvPicPr>
          <p:cNvPr id="1030" name="Picture 6" descr="C:\Users\akenley\Desktop\6 - Personal\Non-Profit\Coach for College\Pictures\CIMG2378.JPG"/>
          <p:cNvPicPr>
            <a:picLocks noChangeAspect="1" noChangeArrowheads="1"/>
          </p:cNvPicPr>
          <p:nvPr/>
        </p:nvPicPr>
        <p:blipFill>
          <a:blip r:embed="rId7" cstate="print"/>
          <a:srcRect/>
          <a:stretch>
            <a:fillRect/>
          </a:stretch>
        </p:blipFill>
        <p:spPr bwMode="auto">
          <a:xfrm>
            <a:off x="5763324" y="5410200"/>
            <a:ext cx="1269285" cy="1097280"/>
          </a:xfrm>
          <a:prstGeom prst="rect">
            <a:avLst/>
          </a:prstGeom>
          <a:noFill/>
          <a:ln>
            <a:solidFill>
              <a:schemeClr val="accent4"/>
            </a:solidFill>
          </a:ln>
        </p:spPr>
      </p:pic>
      <p:pic>
        <p:nvPicPr>
          <p:cNvPr id="1031" name="Picture 7" descr="C:\Users\akenley\Desktop\6 - Personal\Non-Profit\Coach for College\Pictures\CIMG2105.JPG"/>
          <p:cNvPicPr>
            <a:picLocks noChangeAspect="1" noChangeArrowheads="1"/>
          </p:cNvPicPr>
          <p:nvPr/>
        </p:nvPicPr>
        <p:blipFill>
          <a:blip r:embed="rId8" cstate="print"/>
          <a:srcRect/>
          <a:stretch>
            <a:fillRect/>
          </a:stretch>
        </p:blipFill>
        <p:spPr bwMode="auto">
          <a:xfrm>
            <a:off x="4596813" y="5410200"/>
            <a:ext cx="822960" cy="1097280"/>
          </a:xfrm>
          <a:prstGeom prst="rect">
            <a:avLst/>
          </a:prstGeom>
          <a:noFill/>
          <a:ln>
            <a:solidFill>
              <a:schemeClr val="accent4"/>
            </a:solidFill>
          </a:ln>
        </p:spPr>
      </p:pic>
      <p:cxnSp>
        <p:nvCxnSpPr>
          <p:cNvPr id="18" name="Straight Connector 17"/>
          <p:cNvCxnSpPr/>
          <p:nvPr/>
        </p:nvCxnSpPr>
        <p:spPr bwMode="auto">
          <a:xfrm>
            <a:off x="533400" y="5257800"/>
            <a:ext cx="8321040" cy="0"/>
          </a:xfrm>
          <a:prstGeom prst="line">
            <a:avLst/>
          </a:prstGeom>
          <a:solidFill>
            <a:srgbClr val="E5E5CC"/>
          </a:solidFill>
          <a:ln w="12700" cap="flat" cmpd="sng" algn="ctr">
            <a:solidFill>
              <a:srgbClr val="0070C0"/>
            </a:solidFill>
            <a:prstDash val="sysDot"/>
            <a:round/>
            <a:headEnd type="none" w="med" len="med"/>
            <a:tailEnd type="none" w="med" len="med"/>
          </a:ln>
          <a:effectLst/>
        </p:spPr>
      </p:cxnSp>
      <p:grpSp>
        <p:nvGrpSpPr>
          <p:cNvPr id="19" name="Group 18"/>
          <p:cNvGrpSpPr/>
          <p:nvPr/>
        </p:nvGrpSpPr>
        <p:grpSpPr>
          <a:xfrm>
            <a:off x="5181600" y="1709004"/>
            <a:ext cx="1585908" cy="1815544"/>
            <a:chOff x="5135880" y="1709004"/>
            <a:chExt cx="1728919" cy="2034974"/>
          </a:xfrm>
        </p:grpSpPr>
        <p:grpSp>
          <p:nvGrpSpPr>
            <p:cNvPr id="16" name="Group 15"/>
            <p:cNvGrpSpPr/>
            <p:nvPr/>
          </p:nvGrpSpPr>
          <p:grpSpPr>
            <a:xfrm>
              <a:off x="5135880" y="1828800"/>
              <a:ext cx="1728918" cy="1440850"/>
              <a:chOff x="5135880" y="1828800"/>
              <a:chExt cx="2264340" cy="1440850"/>
            </a:xfrm>
          </p:grpSpPr>
          <p:cxnSp>
            <p:nvCxnSpPr>
              <p:cNvPr id="3" name="Straight Connector 2"/>
              <p:cNvCxnSpPr/>
              <p:nvPr/>
            </p:nvCxnSpPr>
            <p:spPr bwMode="auto">
              <a:xfrm>
                <a:off x="5135880" y="1828800"/>
                <a:ext cx="0" cy="1440850"/>
              </a:xfrm>
              <a:prstGeom prst="line">
                <a:avLst/>
              </a:prstGeom>
              <a:solidFill>
                <a:srgbClr val="E5E5CC"/>
              </a:solidFill>
              <a:ln w="127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5135880" y="3269650"/>
                <a:ext cx="2264340" cy="0"/>
              </a:xfrm>
              <a:prstGeom prst="line">
                <a:avLst/>
              </a:prstGeom>
              <a:solidFill>
                <a:srgbClr val="E5E5CC"/>
              </a:solidFill>
              <a:ln w="12700" cap="flat" cmpd="sng" algn="ctr">
                <a:solidFill>
                  <a:schemeClr val="tx1"/>
                </a:solidFill>
                <a:prstDash val="solid"/>
                <a:round/>
                <a:headEnd type="none" w="med" len="med"/>
                <a:tailEnd type="none" w="med" len="med"/>
              </a:ln>
              <a:effectLst/>
            </p:spPr>
          </p:cxnSp>
        </p:grpSp>
        <p:sp>
          <p:nvSpPr>
            <p:cNvPr id="23" name="TextBox 22"/>
            <p:cNvSpPr txBox="1"/>
            <p:nvPr/>
          </p:nvSpPr>
          <p:spPr>
            <a:xfrm>
              <a:off x="5269157" y="1709004"/>
              <a:ext cx="1595641" cy="517463"/>
            </a:xfrm>
            <a:prstGeom prst="rect">
              <a:avLst/>
            </a:prstGeom>
            <a:noFill/>
          </p:spPr>
          <p:txBody>
            <a:bodyPr wrap="square" rtlCol="0">
              <a:spAutoFit/>
            </a:bodyPr>
            <a:lstStyle/>
            <a:p>
              <a:pPr algn="ctr"/>
              <a:r>
                <a:rPr lang="en-US" sz="1200" b="1" i="0" dirty="0" smtClean="0"/>
                <a:t>% of Students who play sports on a typical day</a:t>
              </a:r>
            </a:p>
          </p:txBody>
        </p:sp>
        <p:sp>
          <p:nvSpPr>
            <p:cNvPr id="17" name="Rectangle 16"/>
            <p:cNvSpPr/>
            <p:nvPr/>
          </p:nvSpPr>
          <p:spPr bwMode="gray">
            <a:xfrm>
              <a:off x="5486400" y="2743200"/>
              <a:ext cx="457200" cy="526450"/>
            </a:xfrm>
            <a:prstGeom prst="rect">
              <a:avLst/>
            </a:prstGeom>
            <a:solidFill>
              <a:schemeClr val="tx1">
                <a:lumMod val="60000"/>
                <a:lumOff val="40000"/>
              </a:schemeClr>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050" b="1" i="0" dirty="0" smtClean="0">
                  <a:solidFill>
                    <a:schemeClr val="bg1"/>
                  </a:solidFill>
                  <a:latin typeface="+mn-lt"/>
                  <a:sym typeface="Wingdings" pitchFamily="2" charset="2"/>
                </a:rPr>
                <a:t>8%</a:t>
              </a:r>
            </a:p>
          </p:txBody>
        </p:sp>
        <p:sp>
          <p:nvSpPr>
            <p:cNvPr id="28" name="Rectangle 27"/>
            <p:cNvSpPr/>
            <p:nvPr/>
          </p:nvSpPr>
          <p:spPr bwMode="gray">
            <a:xfrm>
              <a:off x="6172056" y="2561888"/>
              <a:ext cx="457200" cy="720425"/>
            </a:xfrm>
            <a:prstGeom prst="rect">
              <a:avLst/>
            </a:prstGeom>
            <a:solidFill>
              <a:schemeClr val="tx1">
                <a:lumMod val="60000"/>
                <a:lumOff val="40000"/>
              </a:schemeClr>
            </a:solidFill>
            <a:ln w="3175" algn="ctr">
              <a:no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050" b="1" i="0" dirty="0" smtClean="0">
                  <a:solidFill>
                    <a:schemeClr val="bg1"/>
                  </a:solidFill>
                  <a:latin typeface="+mn-lt"/>
                  <a:sym typeface="Wingdings" pitchFamily="2" charset="2"/>
                </a:rPr>
                <a:t>10%</a:t>
              </a:r>
            </a:p>
          </p:txBody>
        </p:sp>
        <p:sp>
          <p:nvSpPr>
            <p:cNvPr id="29" name="TextBox 28"/>
            <p:cNvSpPr txBox="1"/>
            <p:nvPr/>
          </p:nvSpPr>
          <p:spPr>
            <a:xfrm>
              <a:off x="5269157" y="3269650"/>
              <a:ext cx="891685" cy="461665"/>
            </a:xfrm>
            <a:prstGeom prst="rect">
              <a:avLst/>
            </a:prstGeom>
            <a:noFill/>
          </p:spPr>
          <p:txBody>
            <a:bodyPr wrap="square" rtlCol="0">
              <a:spAutoFit/>
            </a:bodyPr>
            <a:lstStyle/>
            <a:p>
              <a:pPr algn="ctr"/>
              <a:r>
                <a:rPr lang="en-US" sz="1200" i="0" dirty="0" smtClean="0"/>
                <a:t>During School</a:t>
              </a:r>
            </a:p>
          </p:txBody>
        </p:sp>
        <p:sp>
          <p:nvSpPr>
            <p:cNvPr id="30" name="TextBox 29"/>
            <p:cNvSpPr txBox="1"/>
            <p:nvPr/>
          </p:nvSpPr>
          <p:spPr>
            <a:xfrm>
              <a:off x="5931132" y="3282313"/>
              <a:ext cx="933667" cy="461665"/>
            </a:xfrm>
            <a:prstGeom prst="rect">
              <a:avLst/>
            </a:prstGeom>
            <a:noFill/>
          </p:spPr>
          <p:txBody>
            <a:bodyPr wrap="square" rtlCol="0">
              <a:spAutoFit/>
            </a:bodyPr>
            <a:lstStyle/>
            <a:p>
              <a:pPr algn="ctr"/>
              <a:r>
                <a:rPr lang="en-US" sz="1200" i="0" dirty="0" smtClean="0"/>
                <a:t>During Summer</a:t>
              </a:r>
            </a:p>
          </p:txBody>
        </p:sp>
      </p:grpSp>
      <p:graphicFrame>
        <p:nvGraphicFramePr>
          <p:cNvPr id="8" name="Chart 7"/>
          <p:cNvGraphicFramePr/>
          <p:nvPr>
            <p:extLst>
              <p:ext uri="{D42A27DB-BD31-4B8C-83A1-F6EECF244321}">
                <p14:modId xmlns:p14="http://schemas.microsoft.com/office/powerpoint/2010/main" val="1069612510"/>
              </p:ext>
            </p:extLst>
          </p:nvPr>
        </p:nvGraphicFramePr>
        <p:xfrm>
          <a:off x="6686506" y="1691303"/>
          <a:ext cx="2240280" cy="1557238"/>
        </p:xfrm>
        <a:graphic>
          <a:graphicData uri="http://schemas.openxmlformats.org/drawingml/2006/chart">
            <c:chart xmlns:c="http://schemas.openxmlformats.org/drawingml/2006/chart" xmlns:r="http://schemas.openxmlformats.org/officeDocument/2006/relationships" r:id="rId9"/>
          </a:graphicData>
        </a:graphic>
      </p:graphicFrame>
      <p:sp>
        <p:nvSpPr>
          <p:cNvPr id="32" name="TextBox 31"/>
          <p:cNvSpPr txBox="1"/>
          <p:nvPr/>
        </p:nvSpPr>
        <p:spPr>
          <a:xfrm>
            <a:off x="5203809" y="3962400"/>
            <a:ext cx="3657600" cy="830997"/>
          </a:xfrm>
          <a:prstGeom prst="rect">
            <a:avLst/>
          </a:prstGeom>
          <a:noFill/>
        </p:spPr>
        <p:txBody>
          <a:bodyPr wrap="square" rtlCol="0">
            <a:spAutoFit/>
          </a:bodyPr>
          <a:lstStyle/>
          <a:p>
            <a:pPr>
              <a:spcBef>
                <a:spcPts val="400"/>
              </a:spcBef>
            </a:pPr>
            <a:r>
              <a:rPr lang="en-US" sz="1200" b="1" dirty="0"/>
              <a:t>86</a:t>
            </a:r>
            <a:r>
              <a:rPr lang="en-US" sz="1200" b="1" dirty="0" smtClean="0"/>
              <a:t>% of participants </a:t>
            </a:r>
            <a:r>
              <a:rPr lang="en-US" sz="1200" b="1" dirty="0"/>
              <a:t>indicated </a:t>
            </a:r>
            <a:r>
              <a:rPr lang="en-US" sz="1200" b="1" dirty="0" smtClean="0"/>
              <a:t>they </a:t>
            </a:r>
            <a:r>
              <a:rPr lang="en-US" sz="1200" b="1" dirty="0"/>
              <a:t>plan to use the sports court built by the program </a:t>
            </a:r>
            <a:r>
              <a:rPr lang="en-US" sz="1200" dirty="0"/>
              <a:t>frequently or sometimes, reporting that they will do so </a:t>
            </a:r>
            <a:r>
              <a:rPr lang="en-US" sz="1200" b="1" dirty="0"/>
              <a:t>about 4 days per week on average</a:t>
            </a:r>
            <a:endParaRPr lang="en-US" sz="12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327025" y="497006"/>
            <a:ext cx="7891463" cy="355482"/>
          </a:xfrm>
        </p:spPr>
        <p:txBody>
          <a:bodyPr/>
          <a:lstStyle/>
          <a:p>
            <a:r>
              <a:rPr lang="en-US" b="0" dirty="0" smtClean="0"/>
              <a:t>Role of Leadership During Each CFC Camp</a:t>
            </a:r>
          </a:p>
        </p:txBody>
      </p:sp>
      <p:sp>
        <p:nvSpPr>
          <p:cNvPr id="3" name="Rectangle 2"/>
          <p:cNvSpPr/>
          <p:nvPr/>
        </p:nvSpPr>
        <p:spPr>
          <a:xfrm>
            <a:off x="288758" y="930442"/>
            <a:ext cx="8550442" cy="646331"/>
          </a:xfrm>
          <a:prstGeom prst="rect">
            <a:avLst/>
          </a:prstGeom>
        </p:spPr>
        <p:txBody>
          <a:bodyPr wrap="square">
            <a:spAutoFit/>
          </a:bodyPr>
          <a:lstStyle/>
          <a:p>
            <a:r>
              <a:rPr lang="en-US" sz="1200" dirty="0" smtClean="0"/>
              <a:t>Several CFC staff will be onsite, helping to oversee all aspects of the camp and to ensure your effectiveness and wellbeing</a:t>
            </a:r>
            <a:r>
              <a:rPr lang="en-US" sz="1200" dirty="0" smtClean="0"/>
              <a:t>. At </a:t>
            </a:r>
            <a:r>
              <a:rPr lang="en-US" sz="1200" dirty="0" smtClean="0"/>
              <a:t>each site, there is one Program Director and one Assistant Director. Within most camps, there are two College Directors (1 U.S., 1 VN).</a:t>
            </a:r>
            <a:endParaRPr lang="en-US" sz="1200" dirty="0"/>
          </a:p>
        </p:txBody>
      </p:sp>
      <p:sp>
        <p:nvSpPr>
          <p:cNvPr id="6" name="Rectangle 5"/>
          <p:cNvSpPr/>
          <p:nvPr/>
        </p:nvSpPr>
        <p:spPr bwMode="gray">
          <a:xfrm>
            <a:off x="4724400" y="1511300"/>
            <a:ext cx="4023360" cy="2451100"/>
          </a:xfrm>
          <a:prstGeom prst="rect">
            <a:avLst/>
          </a:prstGeom>
          <a:noFill/>
          <a:ln w="3175" algn="ctr">
            <a:solidFill>
              <a:srgbClr val="002060"/>
            </a:solidFill>
            <a:miter lim="800000"/>
            <a:headEnd/>
            <a:tailEnd/>
          </a:ln>
          <a:effectLst/>
        </p:spPr>
        <p:txBody>
          <a:bodyPr vert="horz" wrap="square" lIns="45720" tIns="45720" rIns="45720" bIns="45720" numCol="1" rtlCol="0" anchor="t" anchorCtr="0" compatLnSpc="1">
            <a:prstTxWarp prst="textNoShape">
              <a:avLst/>
            </a:prstTxWarp>
            <a:noAutofit/>
          </a:bodyPr>
          <a:lstStyle/>
          <a:p>
            <a:pPr marL="182880" indent="-182880" eaLnBrk="0" hangingPunct="0">
              <a:spcBef>
                <a:spcPts val="600"/>
              </a:spcBef>
              <a:buClr>
                <a:schemeClr val="tx1"/>
              </a:buClr>
              <a:buFont typeface="Wingdings" pitchFamily="2" charset="2"/>
              <a:buChar char="§"/>
            </a:pPr>
            <a:endParaRPr lang="en-US" sz="500" dirty="0" smtClean="0"/>
          </a:p>
          <a:p>
            <a:pPr marL="182880" indent="-182880" eaLnBrk="0" hangingPunct="0">
              <a:spcBef>
                <a:spcPts val="600"/>
              </a:spcBef>
              <a:buClr>
                <a:schemeClr val="tx1"/>
              </a:buClr>
              <a:buFont typeface="Wingdings" pitchFamily="2" charset="2"/>
              <a:buChar char="§"/>
            </a:pPr>
            <a:r>
              <a:rPr lang="en-US" sz="1050" dirty="0" smtClean="0"/>
              <a:t>“Team captain” of the American coaches</a:t>
            </a:r>
          </a:p>
          <a:p>
            <a:pPr marL="182880" indent="-182880" eaLnBrk="0" hangingPunct="0">
              <a:spcBef>
                <a:spcPts val="600"/>
              </a:spcBef>
              <a:buClr>
                <a:schemeClr val="tx1"/>
              </a:buClr>
              <a:buFont typeface="Wingdings" pitchFamily="2" charset="2"/>
              <a:buChar char="§"/>
            </a:pPr>
            <a:r>
              <a:rPr lang="en-US" sz="1050" dirty="0" smtClean="0"/>
              <a:t>Serve as a liaison between American student-athletes/Vietnamese college students and all others involved in the program</a:t>
            </a:r>
          </a:p>
          <a:p>
            <a:pPr marL="182880" indent="-182880" eaLnBrk="0" hangingPunct="0">
              <a:spcBef>
                <a:spcPts val="600"/>
              </a:spcBef>
              <a:buClr>
                <a:schemeClr val="tx1"/>
              </a:buClr>
              <a:buFont typeface="Wingdings" pitchFamily="2" charset="2"/>
              <a:buChar char="§"/>
            </a:pPr>
            <a:r>
              <a:rPr lang="en-US" sz="1050" dirty="0" smtClean="0"/>
              <a:t>Help American coaches successfully adjust to the food and living conditions at the camp site </a:t>
            </a:r>
          </a:p>
          <a:p>
            <a:pPr marL="182880" indent="-182880" eaLnBrk="0" hangingPunct="0">
              <a:spcBef>
                <a:spcPts val="600"/>
              </a:spcBef>
              <a:buClr>
                <a:schemeClr val="tx1"/>
              </a:buClr>
              <a:buFont typeface="Wingdings" pitchFamily="2" charset="2"/>
              <a:buChar char="§"/>
            </a:pPr>
            <a:r>
              <a:rPr lang="en-US" sz="1050" dirty="0" smtClean="0"/>
              <a:t>Lead nightly meetings with American student-athletes and Vietnamese coaches and give daily feedback to college student coaches about how to improve their coaching and </a:t>
            </a:r>
            <a:r>
              <a:rPr lang="en-US" sz="1050" dirty="0" smtClean="0"/>
              <a:t>teaching. Facilitate reflection sessions.</a:t>
            </a:r>
            <a:endParaRPr lang="en-US" sz="1050" dirty="0" smtClean="0"/>
          </a:p>
          <a:p>
            <a:pPr marL="182880" indent="-182880" eaLnBrk="0" hangingPunct="0">
              <a:spcBef>
                <a:spcPts val="600"/>
              </a:spcBef>
              <a:buClr>
                <a:schemeClr val="tx1"/>
              </a:buClr>
              <a:buFont typeface="Wingdings" pitchFamily="2" charset="2"/>
              <a:buChar char="§"/>
            </a:pPr>
            <a:r>
              <a:rPr lang="en-US" sz="1050" dirty="0" smtClean="0"/>
              <a:t>Ensure American students’ behavior is in line with program policies</a:t>
            </a:r>
          </a:p>
        </p:txBody>
      </p:sp>
      <p:sp>
        <p:nvSpPr>
          <p:cNvPr id="7" name="Rectangle 6"/>
          <p:cNvSpPr/>
          <p:nvPr/>
        </p:nvSpPr>
        <p:spPr bwMode="gray">
          <a:xfrm>
            <a:off x="4724400" y="4232194"/>
            <a:ext cx="4023360" cy="2189203"/>
          </a:xfrm>
          <a:prstGeom prst="rect">
            <a:avLst/>
          </a:prstGeom>
          <a:noFill/>
          <a:ln w="3175" algn="ctr">
            <a:solidFill>
              <a:srgbClr val="002060"/>
            </a:solidFill>
            <a:miter lim="800000"/>
            <a:headEnd/>
            <a:tailEnd/>
          </a:ln>
          <a:effectLst/>
        </p:spPr>
        <p:txBody>
          <a:bodyPr vert="horz" wrap="square" lIns="45720" tIns="45720" rIns="45720" bIns="45720" numCol="1" rtlCol="0" anchor="t" anchorCtr="0" compatLnSpc="1">
            <a:prstTxWarp prst="textNoShape">
              <a:avLst/>
            </a:prstTxWarp>
            <a:noAutofit/>
          </a:bodyPr>
          <a:lstStyle/>
          <a:p>
            <a:pPr marL="182880" indent="-182880" eaLnBrk="0" hangingPunct="0">
              <a:spcBef>
                <a:spcPts val="600"/>
              </a:spcBef>
              <a:buClr>
                <a:schemeClr val="tx1"/>
              </a:buClr>
              <a:buFont typeface="Wingdings" pitchFamily="2" charset="2"/>
              <a:buChar char="§"/>
            </a:pPr>
            <a:endParaRPr lang="en-US" sz="500" dirty="0" smtClean="0"/>
          </a:p>
          <a:p>
            <a:pPr marL="182880" indent="-182880" eaLnBrk="0" hangingPunct="0">
              <a:spcBef>
                <a:spcPts val="600"/>
              </a:spcBef>
              <a:buClr>
                <a:schemeClr val="tx1"/>
              </a:buClr>
              <a:buFont typeface="Wingdings" pitchFamily="2" charset="2"/>
              <a:buChar char="§"/>
            </a:pPr>
            <a:r>
              <a:rPr lang="en-US" sz="1050" dirty="0" smtClean="0"/>
              <a:t>“Team captain” of the Vietnamese coaches</a:t>
            </a:r>
          </a:p>
          <a:p>
            <a:pPr marL="182880" indent="-182880" eaLnBrk="0" hangingPunct="0">
              <a:spcBef>
                <a:spcPts val="600"/>
              </a:spcBef>
              <a:buClr>
                <a:schemeClr val="tx1"/>
              </a:buClr>
              <a:buFont typeface="Wingdings" pitchFamily="2" charset="2"/>
              <a:buChar char="§"/>
            </a:pPr>
            <a:r>
              <a:rPr lang="en-US" sz="1050" dirty="0" smtClean="0"/>
              <a:t>Help Vietnamese coaches successfully adjust to the camp schedule and the program’s methodology and curriculum</a:t>
            </a:r>
          </a:p>
          <a:p>
            <a:pPr marL="182880" indent="-182880" eaLnBrk="0" hangingPunct="0">
              <a:spcBef>
                <a:spcPts val="600"/>
              </a:spcBef>
              <a:buClr>
                <a:schemeClr val="tx1"/>
              </a:buClr>
              <a:buFont typeface="Wingdings" pitchFamily="2" charset="2"/>
              <a:buChar char="§"/>
            </a:pPr>
            <a:r>
              <a:rPr lang="en-US" sz="1050" dirty="0" smtClean="0"/>
              <a:t>Ensure the Vietnamese college students have a good experience and interact well with the American coaches</a:t>
            </a:r>
          </a:p>
          <a:p>
            <a:pPr marL="182880" indent="-182880" eaLnBrk="0" hangingPunct="0">
              <a:spcBef>
                <a:spcPts val="600"/>
              </a:spcBef>
              <a:buClr>
                <a:schemeClr val="tx1"/>
              </a:buClr>
              <a:buFont typeface="Wingdings" pitchFamily="2" charset="2"/>
              <a:buChar char="§"/>
            </a:pPr>
            <a:r>
              <a:rPr lang="en-US" sz="1050" dirty="0" smtClean="0"/>
              <a:t>Intervene as necessary to solve behavioral problems that arise during the camp</a:t>
            </a:r>
          </a:p>
          <a:p>
            <a:pPr marL="182880" indent="-182880" eaLnBrk="0" hangingPunct="0">
              <a:spcBef>
                <a:spcPts val="600"/>
              </a:spcBef>
              <a:buClr>
                <a:schemeClr val="tx1"/>
              </a:buClr>
              <a:buFont typeface="Wingdings" pitchFamily="2" charset="2"/>
              <a:buChar char="§"/>
            </a:pPr>
            <a:r>
              <a:rPr lang="en-US" sz="1050" dirty="0" smtClean="0"/>
              <a:t>Help lead camp-wide activities such as team building relays and plays a large role in organizing and directing Competition Days</a:t>
            </a:r>
          </a:p>
          <a:p>
            <a:pPr marL="182880" indent="-182880" eaLnBrk="0" hangingPunct="0">
              <a:spcBef>
                <a:spcPts val="600"/>
              </a:spcBef>
              <a:buClr>
                <a:schemeClr val="tx1"/>
              </a:buClr>
            </a:pPr>
            <a:endParaRPr lang="en-US" sz="1050" dirty="0" smtClean="0"/>
          </a:p>
        </p:txBody>
      </p:sp>
      <p:sp>
        <p:nvSpPr>
          <p:cNvPr id="9" name="TextBox 8"/>
          <p:cNvSpPr txBox="1"/>
          <p:nvPr/>
        </p:nvSpPr>
        <p:spPr>
          <a:xfrm>
            <a:off x="5627370" y="1371600"/>
            <a:ext cx="2217420" cy="276999"/>
          </a:xfrm>
          <a:prstGeom prst="rect">
            <a:avLst/>
          </a:prstGeom>
          <a:solidFill>
            <a:schemeClr val="bg1"/>
          </a:solidFill>
        </p:spPr>
        <p:txBody>
          <a:bodyPr wrap="square" rtlCol="0">
            <a:spAutoFit/>
          </a:bodyPr>
          <a:lstStyle/>
          <a:p>
            <a:pPr algn="ctr"/>
            <a:r>
              <a:rPr lang="en-US" sz="1200" b="1" i="0" dirty="0" smtClean="0"/>
              <a:t>American College Directors</a:t>
            </a:r>
          </a:p>
        </p:txBody>
      </p:sp>
      <p:sp>
        <p:nvSpPr>
          <p:cNvPr id="11" name="TextBox 10"/>
          <p:cNvSpPr txBox="1"/>
          <p:nvPr/>
        </p:nvSpPr>
        <p:spPr>
          <a:xfrm>
            <a:off x="5520690" y="4110702"/>
            <a:ext cx="2430780" cy="276999"/>
          </a:xfrm>
          <a:prstGeom prst="rect">
            <a:avLst/>
          </a:prstGeom>
          <a:solidFill>
            <a:schemeClr val="bg1"/>
          </a:solidFill>
        </p:spPr>
        <p:txBody>
          <a:bodyPr wrap="square" rtlCol="0">
            <a:spAutoFit/>
          </a:bodyPr>
          <a:lstStyle/>
          <a:p>
            <a:pPr algn="ctr"/>
            <a:r>
              <a:rPr lang="en-US" sz="1200" b="1" i="0" dirty="0" smtClean="0"/>
              <a:t>Vietnamese College Directors</a:t>
            </a:r>
          </a:p>
        </p:txBody>
      </p:sp>
      <p:sp>
        <p:nvSpPr>
          <p:cNvPr id="13" name="Rectangle 12"/>
          <p:cNvSpPr/>
          <p:nvPr/>
        </p:nvSpPr>
        <p:spPr bwMode="gray">
          <a:xfrm>
            <a:off x="381000" y="5181600"/>
            <a:ext cx="4023360" cy="1219200"/>
          </a:xfrm>
          <a:prstGeom prst="rect">
            <a:avLst/>
          </a:prstGeom>
          <a:noFill/>
          <a:ln w="3175" algn="ctr">
            <a:solidFill>
              <a:srgbClr val="002060"/>
            </a:solidFill>
            <a:miter lim="800000"/>
            <a:headEnd/>
            <a:tailEnd/>
          </a:ln>
          <a:effectLst/>
        </p:spPr>
        <p:txBody>
          <a:bodyPr vert="horz" wrap="square" lIns="45720" tIns="45720" rIns="45720" bIns="45720" numCol="1" rtlCol="0" anchor="t" anchorCtr="0" compatLnSpc="1">
            <a:prstTxWarp prst="textNoShape">
              <a:avLst/>
            </a:prstTxWarp>
            <a:noAutofit/>
          </a:bodyPr>
          <a:lstStyle/>
          <a:p>
            <a:pPr marL="182880" indent="-182880" eaLnBrk="0" hangingPunct="0">
              <a:spcBef>
                <a:spcPts val="600"/>
              </a:spcBef>
              <a:buClr>
                <a:schemeClr val="tx1"/>
              </a:buClr>
              <a:buFont typeface="Wingdings" pitchFamily="2" charset="2"/>
              <a:buChar char="§"/>
            </a:pPr>
            <a:endParaRPr lang="en-US" sz="500" dirty="0" smtClean="0"/>
          </a:p>
          <a:p>
            <a:pPr marL="182880" indent="-182880" eaLnBrk="0" hangingPunct="0">
              <a:spcBef>
                <a:spcPts val="600"/>
              </a:spcBef>
              <a:buClr>
                <a:schemeClr val="tx1"/>
              </a:buClr>
              <a:buFont typeface="Wingdings" pitchFamily="2" charset="2"/>
              <a:buChar char="§"/>
            </a:pPr>
            <a:r>
              <a:rPr lang="en-US" sz="1050" dirty="0" smtClean="0"/>
              <a:t>One or two per site</a:t>
            </a:r>
          </a:p>
          <a:p>
            <a:pPr marL="182880" indent="-182880" eaLnBrk="0" hangingPunct="0">
              <a:spcBef>
                <a:spcPts val="600"/>
              </a:spcBef>
              <a:buClr>
                <a:schemeClr val="tx1"/>
              </a:buClr>
              <a:buFont typeface="Wingdings" pitchFamily="2" charset="2"/>
              <a:buChar char="§"/>
            </a:pPr>
            <a:r>
              <a:rPr lang="en-US" sz="1050" dirty="0" smtClean="0"/>
              <a:t>Help coordinate various camp logistics (sports equipment, transportation, tests, etc.)</a:t>
            </a:r>
          </a:p>
          <a:p>
            <a:pPr marL="182880" indent="-182880" eaLnBrk="0" hangingPunct="0">
              <a:spcBef>
                <a:spcPts val="600"/>
              </a:spcBef>
              <a:buClr>
                <a:schemeClr val="tx1"/>
              </a:buClr>
              <a:buFont typeface="Wingdings" pitchFamily="2" charset="2"/>
              <a:buChar char="§"/>
            </a:pPr>
            <a:r>
              <a:rPr lang="en-US" sz="1050" dirty="0" smtClean="0"/>
              <a:t>Most are past VN coaches who want to remain involved with the kids and the program</a:t>
            </a:r>
          </a:p>
          <a:p>
            <a:pPr eaLnBrk="0" hangingPunct="0">
              <a:spcBef>
                <a:spcPts val="600"/>
              </a:spcBef>
              <a:buClr>
                <a:schemeClr val="tx1"/>
              </a:buClr>
            </a:pPr>
            <a:endParaRPr lang="en-US" sz="1050" dirty="0" smtClean="0"/>
          </a:p>
          <a:p>
            <a:pPr marL="182880" indent="-182880" eaLnBrk="0" hangingPunct="0">
              <a:spcBef>
                <a:spcPts val="600"/>
              </a:spcBef>
              <a:buClr>
                <a:schemeClr val="tx1"/>
              </a:buClr>
              <a:buFont typeface="Wingdings" pitchFamily="2" charset="2"/>
              <a:buChar char="§"/>
            </a:pPr>
            <a:endParaRPr lang="en-US" sz="1050" dirty="0" smtClean="0"/>
          </a:p>
        </p:txBody>
      </p:sp>
      <p:sp>
        <p:nvSpPr>
          <p:cNvPr id="15" name="Rectangle 14"/>
          <p:cNvSpPr/>
          <p:nvPr/>
        </p:nvSpPr>
        <p:spPr bwMode="gray">
          <a:xfrm>
            <a:off x="381000" y="1739900"/>
            <a:ext cx="4023360" cy="1460500"/>
          </a:xfrm>
          <a:prstGeom prst="rect">
            <a:avLst/>
          </a:prstGeom>
          <a:noFill/>
          <a:ln w="3175" algn="ctr">
            <a:solidFill>
              <a:srgbClr val="002060"/>
            </a:solidFill>
            <a:miter lim="800000"/>
            <a:headEnd/>
            <a:tailEnd/>
          </a:ln>
          <a:effectLst/>
        </p:spPr>
        <p:txBody>
          <a:bodyPr vert="horz" wrap="square" lIns="45720" tIns="45720" rIns="45720" bIns="45720" numCol="1" rtlCol="0" anchor="t" anchorCtr="0" compatLnSpc="1">
            <a:prstTxWarp prst="textNoShape">
              <a:avLst/>
            </a:prstTxWarp>
            <a:noAutofit/>
          </a:bodyPr>
          <a:lstStyle/>
          <a:p>
            <a:pPr marL="182880" indent="-182880" eaLnBrk="0" hangingPunct="0">
              <a:spcBef>
                <a:spcPts val="600"/>
              </a:spcBef>
              <a:buClr>
                <a:schemeClr val="tx1"/>
              </a:buClr>
              <a:buFont typeface="Wingdings" pitchFamily="2" charset="2"/>
              <a:buChar char="§"/>
            </a:pPr>
            <a:endParaRPr lang="en-US" sz="500" dirty="0" smtClean="0"/>
          </a:p>
          <a:p>
            <a:pPr marL="182880" indent="-182880" eaLnBrk="0" hangingPunct="0">
              <a:spcBef>
                <a:spcPts val="600"/>
              </a:spcBef>
              <a:buClr>
                <a:schemeClr val="tx1"/>
              </a:buClr>
              <a:buFont typeface="Wingdings" pitchFamily="2" charset="2"/>
              <a:buChar char="§"/>
            </a:pPr>
            <a:r>
              <a:rPr lang="en-US" sz="1050" dirty="0" smtClean="0"/>
              <a:t>Seth Napier</a:t>
            </a:r>
          </a:p>
          <a:p>
            <a:pPr marL="182880" indent="-182880" eaLnBrk="0" hangingPunct="0">
              <a:spcBef>
                <a:spcPts val="600"/>
              </a:spcBef>
              <a:buClr>
                <a:schemeClr val="tx1"/>
              </a:buClr>
              <a:buFont typeface="Wingdings" pitchFamily="2" charset="2"/>
              <a:buChar char="§"/>
            </a:pPr>
            <a:r>
              <a:rPr lang="en-US" sz="1050" dirty="0" smtClean="0"/>
              <a:t>Monitors health and safety aspects of camps</a:t>
            </a:r>
          </a:p>
          <a:p>
            <a:pPr marL="182880" indent="-182880" eaLnBrk="0" hangingPunct="0">
              <a:spcBef>
                <a:spcPts val="600"/>
              </a:spcBef>
              <a:buClr>
                <a:schemeClr val="tx1"/>
              </a:buClr>
              <a:buFont typeface="Wingdings" pitchFamily="2" charset="2"/>
              <a:buChar char="§"/>
            </a:pPr>
            <a:r>
              <a:rPr lang="en-US" sz="1050" dirty="0" smtClean="0"/>
              <a:t>Point person for resolving any illnesses or injuries, major or minor</a:t>
            </a:r>
          </a:p>
          <a:p>
            <a:pPr marL="182880" indent="-182880" eaLnBrk="0" hangingPunct="0">
              <a:spcBef>
                <a:spcPts val="600"/>
              </a:spcBef>
              <a:buClr>
                <a:schemeClr val="tx1"/>
              </a:buClr>
              <a:buFont typeface="Wingdings" pitchFamily="2" charset="2"/>
              <a:buChar char="§"/>
            </a:pPr>
            <a:r>
              <a:rPr lang="en-US" sz="1050" dirty="0" smtClean="0"/>
              <a:t>Assists in any crisis which may arise (health, family, etc)</a:t>
            </a:r>
          </a:p>
          <a:p>
            <a:pPr marL="182880" indent="-182880" eaLnBrk="0" hangingPunct="0">
              <a:spcBef>
                <a:spcPts val="600"/>
              </a:spcBef>
              <a:buClr>
                <a:schemeClr val="tx1"/>
              </a:buClr>
              <a:buFont typeface="Wingdings" pitchFamily="2" charset="2"/>
              <a:buChar char="§"/>
            </a:pPr>
            <a:r>
              <a:rPr lang="en-US" sz="1050" dirty="0" smtClean="0"/>
              <a:t>Helps smooth any interpersonal, intercultural or other issues.</a:t>
            </a:r>
          </a:p>
        </p:txBody>
      </p:sp>
      <p:sp>
        <p:nvSpPr>
          <p:cNvPr id="16" name="TextBox 15"/>
          <p:cNvSpPr txBox="1"/>
          <p:nvPr/>
        </p:nvSpPr>
        <p:spPr>
          <a:xfrm>
            <a:off x="1295400" y="1600200"/>
            <a:ext cx="2255520" cy="276999"/>
          </a:xfrm>
          <a:prstGeom prst="rect">
            <a:avLst/>
          </a:prstGeom>
          <a:solidFill>
            <a:schemeClr val="bg1"/>
          </a:solidFill>
        </p:spPr>
        <p:txBody>
          <a:bodyPr wrap="square" rtlCol="0">
            <a:spAutoFit/>
          </a:bodyPr>
          <a:lstStyle/>
          <a:p>
            <a:pPr algn="ctr"/>
            <a:r>
              <a:rPr lang="en-US" sz="1200" b="1" dirty="0" smtClean="0"/>
              <a:t>Health &amp; Safety Coordinator</a:t>
            </a:r>
            <a:endParaRPr lang="en-US" sz="1200" b="1" i="0" dirty="0" smtClean="0"/>
          </a:p>
        </p:txBody>
      </p:sp>
      <p:sp>
        <p:nvSpPr>
          <p:cNvPr id="18" name="Rectangle 17"/>
          <p:cNvSpPr/>
          <p:nvPr/>
        </p:nvSpPr>
        <p:spPr bwMode="gray">
          <a:xfrm>
            <a:off x="381000" y="3492500"/>
            <a:ext cx="4023360" cy="1460500"/>
          </a:xfrm>
          <a:prstGeom prst="rect">
            <a:avLst/>
          </a:prstGeom>
          <a:noFill/>
          <a:ln w="3175" algn="ctr">
            <a:solidFill>
              <a:srgbClr val="002060"/>
            </a:solidFill>
            <a:miter lim="800000"/>
            <a:headEnd/>
            <a:tailEnd/>
          </a:ln>
          <a:effectLst/>
        </p:spPr>
        <p:txBody>
          <a:bodyPr vert="horz" wrap="square" lIns="45720" tIns="45720" rIns="45720" bIns="45720" numCol="1" rtlCol="0" anchor="t" anchorCtr="0" compatLnSpc="1">
            <a:prstTxWarp prst="textNoShape">
              <a:avLst/>
            </a:prstTxWarp>
            <a:noAutofit/>
          </a:bodyPr>
          <a:lstStyle/>
          <a:p>
            <a:pPr marL="182880" indent="-182880" eaLnBrk="0" hangingPunct="0">
              <a:spcBef>
                <a:spcPts val="600"/>
              </a:spcBef>
              <a:buClr>
                <a:schemeClr val="tx1"/>
              </a:buClr>
              <a:buFont typeface="Wingdings" pitchFamily="2" charset="2"/>
              <a:buChar char="§"/>
            </a:pPr>
            <a:endParaRPr lang="en-US" sz="500" dirty="0" smtClean="0"/>
          </a:p>
          <a:p>
            <a:pPr marL="182880" indent="-182880" eaLnBrk="0" hangingPunct="0">
              <a:spcBef>
                <a:spcPts val="600"/>
              </a:spcBef>
              <a:buClr>
                <a:schemeClr val="tx1"/>
              </a:buClr>
              <a:buFont typeface="Wingdings" pitchFamily="2" charset="2"/>
              <a:buChar char="§"/>
            </a:pPr>
            <a:r>
              <a:rPr lang="en-US" sz="1050" dirty="0" smtClean="0"/>
              <a:t>One per site</a:t>
            </a:r>
          </a:p>
          <a:p>
            <a:pPr marL="182880" indent="-182880" eaLnBrk="0" hangingPunct="0">
              <a:spcBef>
                <a:spcPts val="600"/>
              </a:spcBef>
              <a:buClr>
                <a:schemeClr val="tx1"/>
              </a:buClr>
              <a:buFont typeface="Wingdings" pitchFamily="2" charset="2"/>
              <a:buChar char="§"/>
            </a:pPr>
            <a:r>
              <a:rPr lang="en-US" sz="1050" dirty="0" smtClean="0"/>
              <a:t>Vietnamese leader of Program at a Given Site</a:t>
            </a:r>
          </a:p>
          <a:p>
            <a:pPr marL="182880" indent="-182880" eaLnBrk="0" hangingPunct="0">
              <a:spcBef>
                <a:spcPts val="600"/>
              </a:spcBef>
              <a:buClr>
                <a:schemeClr val="tx1"/>
              </a:buClr>
              <a:buFont typeface="Wingdings" pitchFamily="2" charset="2"/>
              <a:buChar char="§"/>
            </a:pPr>
            <a:r>
              <a:rPr lang="en-US" sz="1050" dirty="0" smtClean="0"/>
              <a:t>Supervises both College Directors</a:t>
            </a:r>
          </a:p>
          <a:p>
            <a:pPr marL="182880" indent="-182880" eaLnBrk="0" hangingPunct="0">
              <a:spcBef>
                <a:spcPts val="600"/>
              </a:spcBef>
              <a:buClr>
                <a:schemeClr val="tx1"/>
              </a:buClr>
              <a:buFont typeface="Wingdings" pitchFamily="2" charset="2"/>
              <a:buChar char="§"/>
            </a:pPr>
            <a:r>
              <a:rPr lang="en-US" sz="1050" dirty="0" smtClean="0"/>
              <a:t>Ensures program at a given site run smoothly and mitigates any issues that arise</a:t>
            </a:r>
          </a:p>
          <a:p>
            <a:pPr marL="182880" indent="-182880" eaLnBrk="0" hangingPunct="0">
              <a:spcBef>
                <a:spcPts val="600"/>
              </a:spcBef>
              <a:buClr>
                <a:schemeClr val="tx1"/>
              </a:buClr>
              <a:buFont typeface="Wingdings" pitchFamily="2" charset="2"/>
              <a:buChar char="§"/>
            </a:pPr>
            <a:endParaRPr lang="en-US" sz="1050" dirty="0" smtClean="0"/>
          </a:p>
        </p:txBody>
      </p:sp>
      <p:sp>
        <p:nvSpPr>
          <p:cNvPr id="8" name="TextBox 7"/>
          <p:cNvSpPr txBox="1"/>
          <p:nvPr/>
        </p:nvSpPr>
        <p:spPr>
          <a:xfrm>
            <a:off x="1577340" y="3380601"/>
            <a:ext cx="1630680" cy="276999"/>
          </a:xfrm>
          <a:prstGeom prst="rect">
            <a:avLst/>
          </a:prstGeom>
          <a:solidFill>
            <a:schemeClr val="bg1"/>
          </a:solidFill>
        </p:spPr>
        <p:txBody>
          <a:bodyPr wrap="square" rtlCol="0">
            <a:spAutoFit/>
          </a:bodyPr>
          <a:lstStyle/>
          <a:p>
            <a:pPr algn="ctr"/>
            <a:r>
              <a:rPr lang="en-US" sz="1200" b="1" i="0" dirty="0" smtClean="0"/>
              <a:t>Program Director</a:t>
            </a:r>
          </a:p>
        </p:txBody>
      </p:sp>
      <p:sp>
        <p:nvSpPr>
          <p:cNvPr id="17" name="TextBox 16"/>
          <p:cNvSpPr txBox="1"/>
          <p:nvPr/>
        </p:nvSpPr>
        <p:spPr>
          <a:xfrm>
            <a:off x="1569720" y="5057001"/>
            <a:ext cx="1630680" cy="276999"/>
          </a:xfrm>
          <a:prstGeom prst="rect">
            <a:avLst/>
          </a:prstGeom>
          <a:solidFill>
            <a:schemeClr val="bg1"/>
          </a:solidFill>
        </p:spPr>
        <p:txBody>
          <a:bodyPr wrap="square" rtlCol="0">
            <a:spAutoFit/>
          </a:bodyPr>
          <a:lstStyle/>
          <a:p>
            <a:pPr algn="ctr"/>
            <a:r>
              <a:rPr lang="en-US" sz="1200" b="1" dirty="0" smtClean="0"/>
              <a:t>Site assistant</a:t>
            </a:r>
            <a:endParaRPr lang="en-US" sz="1200" b="1" i="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327025" y="494698"/>
            <a:ext cx="8435975" cy="357790"/>
          </a:xfrm>
        </p:spPr>
        <p:txBody>
          <a:bodyPr/>
          <a:lstStyle/>
          <a:p>
            <a:r>
              <a:rPr lang="en-US" b="0" dirty="0" smtClean="0"/>
              <a:t>Tour of one of the Host Schools: </a:t>
            </a:r>
            <a:r>
              <a:rPr lang="en-US" b="0" dirty="0" err="1" smtClean="0"/>
              <a:t>Hoa</a:t>
            </a:r>
            <a:r>
              <a:rPr lang="en-US" b="0" dirty="0" smtClean="0"/>
              <a:t> An (in </a:t>
            </a:r>
            <a:r>
              <a:rPr lang="en-US" b="0" dirty="0" err="1" smtClean="0"/>
              <a:t>Hau</a:t>
            </a:r>
            <a:r>
              <a:rPr lang="en-US" b="0" dirty="0" smtClean="0"/>
              <a:t> </a:t>
            </a:r>
            <a:r>
              <a:rPr lang="en-US" b="0" dirty="0" err="1" smtClean="0"/>
              <a:t>Giang</a:t>
            </a:r>
            <a:r>
              <a:rPr lang="en-US" b="0" dirty="0" smtClean="0"/>
              <a:t> Province, Mekong Delta)</a:t>
            </a:r>
          </a:p>
        </p:txBody>
      </p:sp>
      <p:sp>
        <p:nvSpPr>
          <p:cNvPr id="3" name="Rectangle 2"/>
          <p:cNvSpPr/>
          <p:nvPr/>
        </p:nvSpPr>
        <p:spPr>
          <a:xfrm>
            <a:off x="288758" y="930442"/>
            <a:ext cx="8382000" cy="276999"/>
          </a:xfrm>
          <a:prstGeom prst="rect">
            <a:avLst/>
          </a:prstGeom>
        </p:spPr>
        <p:txBody>
          <a:bodyPr wrap="square">
            <a:spAutoFit/>
          </a:bodyPr>
          <a:lstStyle/>
          <a:p>
            <a:r>
              <a:rPr lang="en-US" sz="1200" dirty="0" smtClean="0"/>
              <a:t>CFC uses different parts of the partner middle school for each component of the camp.</a:t>
            </a:r>
            <a:endParaRPr lang="en-US" sz="1200" dirty="0"/>
          </a:p>
        </p:txBody>
      </p:sp>
      <p:pic>
        <p:nvPicPr>
          <p:cNvPr id="6" name="Picture 2" descr="C:\Documents and Settings\owner\My Documents\My Pictures\Pictures for CfC Album\9th Grade Camp Album Pictures Resized\9th_Basketball_14.jpg"/>
          <p:cNvPicPr>
            <a:picLocks noChangeAspect="1" noChangeArrowheads="1"/>
          </p:cNvPicPr>
          <p:nvPr/>
        </p:nvPicPr>
        <p:blipFill>
          <a:blip r:embed="rId3" cstate="print"/>
          <a:srcRect/>
          <a:stretch>
            <a:fillRect/>
          </a:stretch>
        </p:blipFill>
        <p:spPr bwMode="auto">
          <a:xfrm>
            <a:off x="2514600" y="3276600"/>
            <a:ext cx="4357688" cy="3267237"/>
          </a:xfrm>
          <a:prstGeom prst="rect">
            <a:avLst/>
          </a:prstGeom>
          <a:noFill/>
          <a:ln w="9525">
            <a:noFill/>
            <a:miter lim="800000"/>
            <a:headEnd/>
            <a:tailEnd/>
          </a:ln>
        </p:spPr>
      </p:pic>
      <p:sp>
        <p:nvSpPr>
          <p:cNvPr id="7" name="TextBox 6"/>
          <p:cNvSpPr txBox="1"/>
          <p:nvPr/>
        </p:nvSpPr>
        <p:spPr>
          <a:xfrm>
            <a:off x="7086600" y="5562600"/>
            <a:ext cx="1752600" cy="707886"/>
          </a:xfrm>
          <a:prstGeom prst="rect">
            <a:avLst/>
          </a:prstGeom>
          <a:noFill/>
        </p:spPr>
        <p:txBody>
          <a:bodyPr wrap="square" rtlCol="0">
            <a:spAutoFit/>
          </a:bodyPr>
          <a:lstStyle/>
          <a:p>
            <a:r>
              <a:rPr lang="en-US" sz="1000" b="0" i="0" dirty="0" smtClean="0"/>
              <a:t>Basketball and Volleyball Classes take place on the central courtyard of the school</a:t>
            </a:r>
          </a:p>
        </p:txBody>
      </p:sp>
      <p:cxnSp>
        <p:nvCxnSpPr>
          <p:cNvPr id="9" name="Straight Arrow Connector 8"/>
          <p:cNvCxnSpPr>
            <a:stCxn id="7" idx="1"/>
          </p:cNvCxnSpPr>
          <p:nvPr/>
        </p:nvCxnSpPr>
        <p:spPr bwMode="auto">
          <a:xfrm rot="10800000">
            <a:off x="4876800" y="5867401"/>
            <a:ext cx="2209800" cy="49142"/>
          </a:xfrm>
          <a:prstGeom prst="straightConnector1">
            <a:avLst/>
          </a:prstGeom>
          <a:solidFill>
            <a:srgbClr val="E5E5CC"/>
          </a:solidFill>
          <a:ln w="28575" cap="flat" cmpd="sng" algn="ctr">
            <a:solidFill>
              <a:srgbClr val="00B0F0"/>
            </a:solidFill>
            <a:prstDash val="solid"/>
            <a:round/>
            <a:headEnd type="none" w="med" len="med"/>
            <a:tailEnd type="arrow"/>
          </a:ln>
          <a:effectLst/>
        </p:spPr>
      </p:cxnSp>
      <p:sp>
        <p:nvSpPr>
          <p:cNvPr id="11" name="TextBox 10"/>
          <p:cNvSpPr txBox="1"/>
          <p:nvPr/>
        </p:nvSpPr>
        <p:spPr>
          <a:xfrm>
            <a:off x="7086600" y="3592701"/>
            <a:ext cx="1752600" cy="553998"/>
          </a:xfrm>
          <a:prstGeom prst="rect">
            <a:avLst/>
          </a:prstGeom>
          <a:noFill/>
        </p:spPr>
        <p:txBody>
          <a:bodyPr wrap="square" rtlCol="0">
            <a:spAutoFit/>
          </a:bodyPr>
          <a:lstStyle/>
          <a:p>
            <a:r>
              <a:rPr lang="en-US" sz="1000" b="0" i="0" dirty="0" smtClean="0"/>
              <a:t>Academic Classes take place on the second floor of the school</a:t>
            </a:r>
          </a:p>
        </p:txBody>
      </p:sp>
      <p:cxnSp>
        <p:nvCxnSpPr>
          <p:cNvPr id="12" name="Straight Arrow Connector 11"/>
          <p:cNvCxnSpPr/>
          <p:nvPr/>
        </p:nvCxnSpPr>
        <p:spPr bwMode="auto">
          <a:xfrm rot="10800000" flipV="1">
            <a:off x="4800600" y="3886200"/>
            <a:ext cx="2209800" cy="0"/>
          </a:xfrm>
          <a:prstGeom prst="straightConnector1">
            <a:avLst/>
          </a:prstGeom>
          <a:solidFill>
            <a:srgbClr val="E5E5CC"/>
          </a:solidFill>
          <a:ln w="28575" cap="flat" cmpd="sng" algn="ctr">
            <a:solidFill>
              <a:srgbClr val="00B0F0"/>
            </a:solidFill>
            <a:prstDash val="solid"/>
            <a:round/>
            <a:headEnd type="none" w="med" len="med"/>
            <a:tailEnd type="arrow"/>
          </a:ln>
          <a:effectLst/>
        </p:spPr>
      </p:cxnSp>
      <p:sp>
        <p:nvSpPr>
          <p:cNvPr id="14" name="TextBox 13"/>
          <p:cNvSpPr txBox="1"/>
          <p:nvPr/>
        </p:nvSpPr>
        <p:spPr>
          <a:xfrm>
            <a:off x="7086600" y="4136066"/>
            <a:ext cx="1752600" cy="400110"/>
          </a:xfrm>
          <a:prstGeom prst="rect">
            <a:avLst/>
          </a:prstGeom>
          <a:noFill/>
        </p:spPr>
        <p:txBody>
          <a:bodyPr wrap="square" rtlCol="0">
            <a:spAutoFit/>
          </a:bodyPr>
          <a:lstStyle/>
          <a:p>
            <a:r>
              <a:rPr lang="en-US" sz="1000" b="0" i="0" dirty="0" smtClean="0"/>
              <a:t>Equipment Room is on the first floor next to the stairs</a:t>
            </a:r>
          </a:p>
        </p:txBody>
      </p:sp>
      <p:cxnSp>
        <p:nvCxnSpPr>
          <p:cNvPr id="16" name="Straight Arrow Connector 15"/>
          <p:cNvCxnSpPr/>
          <p:nvPr/>
        </p:nvCxnSpPr>
        <p:spPr bwMode="auto">
          <a:xfrm rot="10800000" flipV="1">
            <a:off x="5105400" y="4343399"/>
            <a:ext cx="1905000" cy="0"/>
          </a:xfrm>
          <a:prstGeom prst="straightConnector1">
            <a:avLst/>
          </a:prstGeom>
          <a:solidFill>
            <a:srgbClr val="E5E5CC"/>
          </a:solidFill>
          <a:ln w="28575" cap="flat" cmpd="sng" algn="ctr">
            <a:solidFill>
              <a:srgbClr val="00B0F0"/>
            </a:solidFill>
            <a:prstDash val="solid"/>
            <a:round/>
            <a:headEnd type="none" w="med" len="med"/>
            <a:tailEnd type="arrow"/>
          </a:ln>
          <a:effectLst/>
        </p:spPr>
      </p:cxnSp>
      <p:sp>
        <p:nvSpPr>
          <p:cNvPr id="19" name="TextBox 18"/>
          <p:cNvSpPr txBox="1"/>
          <p:nvPr/>
        </p:nvSpPr>
        <p:spPr>
          <a:xfrm>
            <a:off x="304800" y="4092714"/>
            <a:ext cx="1752600" cy="707886"/>
          </a:xfrm>
          <a:prstGeom prst="rect">
            <a:avLst/>
          </a:prstGeom>
          <a:noFill/>
        </p:spPr>
        <p:txBody>
          <a:bodyPr wrap="square" rtlCol="0">
            <a:spAutoFit/>
          </a:bodyPr>
          <a:lstStyle/>
          <a:p>
            <a:r>
              <a:rPr lang="en-US" sz="1000" b="0" i="0" dirty="0" smtClean="0"/>
              <a:t>Life Skills Classes take place in the Team Rooms on the first floor of the school</a:t>
            </a:r>
          </a:p>
        </p:txBody>
      </p:sp>
      <p:cxnSp>
        <p:nvCxnSpPr>
          <p:cNvPr id="21" name="Straight Arrow Connector 20"/>
          <p:cNvCxnSpPr/>
          <p:nvPr/>
        </p:nvCxnSpPr>
        <p:spPr bwMode="auto">
          <a:xfrm>
            <a:off x="1981200" y="4419600"/>
            <a:ext cx="685800" cy="1588"/>
          </a:xfrm>
          <a:prstGeom prst="straightConnector1">
            <a:avLst/>
          </a:prstGeom>
          <a:solidFill>
            <a:srgbClr val="E5E5CC"/>
          </a:solidFill>
          <a:ln w="28575" cap="flat" cmpd="sng" algn="ctr">
            <a:solidFill>
              <a:srgbClr val="00B0F0"/>
            </a:solidFill>
            <a:prstDash val="solid"/>
            <a:round/>
            <a:headEnd type="none" w="med" len="med"/>
            <a:tailEnd type="arrow"/>
          </a:ln>
          <a:effectLst/>
        </p:spPr>
      </p:cxn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1295400"/>
            <a:ext cx="2057400" cy="1828800"/>
          </a:xfrm>
          <a:prstGeom prst="rect">
            <a:avLst/>
          </a:prstGeom>
        </p:spPr>
      </p:pic>
      <p:sp>
        <p:nvSpPr>
          <p:cNvPr id="23" name="TextBox 22"/>
          <p:cNvSpPr txBox="1"/>
          <p:nvPr/>
        </p:nvSpPr>
        <p:spPr>
          <a:xfrm>
            <a:off x="457200" y="1905000"/>
            <a:ext cx="1752600" cy="707886"/>
          </a:xfrm>
          <a:prstGeom prst="rect">
            <a:avLst/>
          </a:prstGeom>
          <a:noFill/>
        </p:spPr>
        <p:txBody>
          <a:bodyPr wrap="square" rtlCol="0">
            <a:spAutoFit/>
          </a:bodyPr>
          <a:lstStyle/>
          <a:p>
            <a:r>
              <a:rPr lang="en-US" sz="1000" b="0" i="0" dirty="0" smtClean="0"/>
              <a:t>All the Tennis Classes and many of the Sports Competitions take place on the sports court</a:t>
            </a:r>
          </a:p>
        </p:txBody>
      </p:sp>
      <p:cxnSp>
        <p:nvCxnSpPr>
          <p:cNvPr id="24" name="Straight Arrow Connector 23"/>
          <p:cNvCxnSpPr/>
          <p:nvPr/>
        </p:nvCxnSpPr>
        <p:spPr bwMode="auto">
          <a:xfrm>
            <a:off x="2209800" y="2362200"/>
            <a:ext cx="685800" cy="1588"/>
          </a:xfrm>
          <a:prstGeom prst="straightConnector1">
            <a:avLst/>
          </a:prstGeom>
          <a:solidFill>
            <a:srgbClr val="E5E5CC"/>
          </a:solidFill>
          <a:ln w="28575" cap="flat" cmpd="sng" algn="ctr">
            <a:solidFill>
              <a:srgbClr val="00B0F0"/>
            </a:solidFill>
            <a:prstDash val="solid"/>
            <a:round/>
            <a:headEnd type="none" w="med" len="med"/>
            <a:tailEnd type="arrow"/>
          </a:ln>
          <a:effectLst/>
        </p:spPr>
      </p:cxnSp>
      <p:pic>
        <p:nvPicPr>
          <p:cNvPr id="25" name="Picture 5" descr="C:\Users\akenley\Desktop\6 - Personal\Non-Profit\Coach for College\Pictures\CIMG2105.JPG"/>
          <p:cNvPicPr>
            <a:picLocks noChangeAspect="1" noChangeArrowheads="1"/>
          </p:cNvPicPr>
          <p:nvPr/>
        </p:nvPicPr>
        <p:blipFill>
          <a:blip r:embed="rId5" cstate="print"/>
          <a:srcRect/>
          <a:stretch>
            <a:fillRect/>
          </a:stretch>
        </p:blipFill>
        <p:spPr bwMode="auto">
          <a:xfrm>
            <a:off x="4953000" y="1295400"/>
            <a:ext cx="1920240" cy="1828800"/>
          </a:xfrm>
          <a:prstGeom prst="rect">
            <a:avLst/>
          </a:prstGeom>
          <a:noFill/>
        </p:spPr>
      </p:pic>
      <p:sp>
        <p:nvSpPr>
          <p:cNvPr id="26" name="TextBox 25"/>
          <p:cNvSpPr txBox="1"/>
          <p:nvPr/>
        </p:nvSpPr>
        <p:spPr>
          <a:xfrm>
            <a:off x="7086600" y="1524000"/>
            <a:ext cx="1752600" cy="553998"/>
          </a:xfrm>
          <a:prstGeom prst="rect">
            <a:avLst/>
          </a:prstGeom>
          <a:noFill/>
        </p:spPr>
        <p:txBody>
          <a:bodyPr wrap="square" rtlCol="0">
            <a:spAutoFit/>
          </a:bodyPr>
          <a:lstStyle/>
          <a:p>
            <a:r>
              <a:rPr lang="en-US" sz="1000" b="0" i="0" dirty="0" smtClean="0"/>
              <a:t>All the Soccer Classes take place on the soccer field at the school</a:t>
            </a:r>
          </a:p>
        </p:txBody>
      </p:sp>
      <p:cxnSp>
        <p:nvCxnSpPr>
          <p:cNvPr id="27" name="Straight Arrow Connector 26"/>
          <p:cNvCxnSpPr/>
          <p:nvPr/>
        </p:nvCxnSpPr>
        <p:spPr bwMode="auto">
          <a:xfrm rot="10800000">
            <a:off x="6248400" y="1877944"/>
            <a:ext cx="838200" cy="0"/>
          </a:xfrm>
          <a:prstGeom prst="straightConnector1">
            <a:avLst/>
          </a:prstGeom>
          <a:solidFill>
            <a:srgbClr val="E5E5CC"/>
          </a:solidFill>
          <a:ln w="28575" cap="flat" cmpd="sng" algn="ctr">
            <a:solidFill>
              <a:srgbClr val="00B0F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327025" y="497006"/>
            <a:ext cx="7891463" cy="355482"/>
          </a:xfrm>
        </p:spPr>
        <p:txBody>
          <a:bodyPr/>
          <a:lstStyle/>
          <a:p>
            <a:r>
              <a:rPr lang="en-US" b="0" dirty="0" smtClean="0"/>
              <a:t>Lesson Plans and Student Versions</a:t>
            </a:r>
          </a:p>
        </p:txBody>
      </p:sp>
      <p:sp>
        <p:nvSpPr>
          <p:cNvPr id="3" name="Flowchart: Process 2"/>
          <p:cNvSpPr/>
          <p:nvPr/>
        </p:nvSpPr>
        <p:spPr bwMode="gray">
          <a:xfrm>
            <a:off x="381000" y="1447800"/>
            <a:ext cx="4498848" cy="283534"/>
          </a:xfrm>
          <a:prstGeom prst="flowChartProcess">
            <a:avLst/>
          </a:prstGeom>
          <a:solidFill>
            <a:srgbClr val="002060"/>
          </a:solidFill>
          <a:ln w="3175" algn="ctr">
            <a:solidFill>
              <a:srgbClr val="002060"/>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i="0" dirty="0" smtClean="0">
                <a:solidFill>
                  <a:schemeClr val="bg1"/>
                </a:solidFill>
                <a:latin typeface="+mn-lt"/>
                <a:sym typeface="Wingdings" pitchFamily="2" charset="2"/>
              </a:rPr>
              <a:t>Lesson Plans</a:t>
            </a:r>
          </a:p>
        </p:txBody>
      </p:sp>
      <p:sp>
        <p:nvSpPr>
          <p:cNvPr id="4" name="Flowchart: Process 3"/>
          <p:cNvSpPr/>
          <p:nvPr/>
        </p:nvSpPr>
        <p:spPr bwMode="gray">
          <a:xfrm>
            <a:off x="381000" y="1731334"/>
            <a:ext cx="4498848" cy="2103120"/>
          </a:xfrm>
          <a:prstGeom prst="flowChartProcess">
            <a:avLst/>
          </a:prstGeom>
          <a:solidFill>
            <a:schemeClr val="bg1"/>
          </a:solidFill>
          <a:ln w="3175" algn="ctr">
            <a:solidFill>
              <a:srgbClr val="002060"/>
            </a:solidFill>
            <a:miter lim="800000"/>
            <a:headEnd/>
            <a:tailEnd/>
          </a:ln>
          <a:effectLst/>
        </p:spPr>
        <p:txBody>
          <a:bodyPr vert="horz" wrap="square" lIns="45720" tIns="45720" rIns="45720" bIns="45720" numCol="1" rtlCol="0" anchor="t" anchorCtr="0" compatLnSpc="1">
            <a:prstTxWarp prst="textNoShape">
              <a:avLst/>
            </a:prstTxWarp>
            <a:noAutofit/>
          </a:bodyPr>
          <a:lstStyle/>
          <a:p>
            <a:pPr marL="182880" indent="-182880">
              <a:spcBef>
                <a:spcPts val="600"/>
              </a:spcBef>
              <a:spcAft>
                <a:spcPts val="600"/>
              </a:spcAft>
              <a:buFont typeface="Wingdings" pitchFamily="2" charset="2"/>
              <a:buChar char="§"/>
            </a:pPr>
            <a:r>
              <a:rPr lang="en-US" sz="1200" dirty="0" smtClean="0"/>
              <a:t>You will be provided with a detailed lesson </a:t>
            </a:r>
            <a:r>
              <a:rPr lang="en-US" sz="1200" dirty="0"/>
              <a:t>plan </a:t>
            </a:r>
            <a:r>
              <a:rPr lang="en-US" sz="1200" dirty="0" smtClean="0"/>
              <a:t>for </a:t>
            </a:r>
            <a:r>
              <a:rPr lang="en-US" sz="1200" dirty="0"/>
              <a:t>your academic </a:t>
            </a:r>
            <a:r>
              <a:rPr lang="en-US" sz="1200" dirty="0" smtClean="0"/>
              <a:t>subject.</a:t>
            </a:r>
          </a:p>
          <a:p>
            <a:pPr marL="182880" indent="-182880">
              <a:spcBef>
                <a:spcPts val="600"/>
              </a:spcBef>
              <a:spcAft>
                <a:spcPts val="600"/>
              </a:spcAft>
              <a:buFont typeface="Wingdings" pitchFamily="2" charset="2"/>
              <a:buChar char="§"/>
            </a:pPr>
            <a:r>
              <a:rPr lang="en-US" sz="1200" dirty="0" smtClean="0"/>
              <a:t>This lesson plan includes the topics for each class, as well as example practice problems, games and exercises that you can do in order to practice these concepts.</a:t>
            </a:r>
          </a:p>
          <a:p>
            <a:pPr marL="182880" indent="-182880">
              <a:spcBef>
                <a:spcPts val="600"/>
              </a:spcBef>
              <a:spcAft>
                <a:spcPts val="600"/>
              </a:spcAft>
              <a:buFont typeface="Wingdings" pitchFamily="2" charset="2"/>
              <a:buChar char="§"/>
            </a:pPr>
            <a:r>
              <a:rPr lang="en-US" sz="1200" dirty="0" smtClean="0"/>
              <a:t>The lessons act as a guide, but many of the activities included have come from ideas that past coaches have had to make the lesson more alive and interesting.  We encourage you to use any creative approaches you wish to modify the lesson.</a:t>
            </a:r>
            <a:endParaRPr lang="en-US" sz="1200" dirty="0"/>
          </a:p>
        </p:txBody>
      </p:sp>
      <p:sp>
        <p:nvSpPr>
          <p:cNvPr id="5" name="Flowchart: Process 4"/>
          <p:cNvSpPr/>
          <p:nvPr/>
        </p:nvSpPr>
        <p:spPr bwMode="gray">
          <a:xfrm>
            <a:off x="381000" y="4038600"/>
            <a:ext cx="4498848" cy="283534"/>
          </a:xfrm>
          <a:prstGeom prst="flowChartProcess">
            <a:avLst/>
          </a:prstGeom>
          <a:solidFill>
            <a:srgbClr val="002060"/>
          </a:solidFill>
          <a:ln w="3175" algn="ctr">
            <a:solidFill>
              <a:srgbClr val="002060"/>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200" b="1" i="0" dirty="0" smtClean="0">
                <a:solidFill>
                  <a:schemeClr val="bg1"/>
                </a:solidFill>
                <a:latin typeface="+mn-lt"/>
                <a:sym typeface="Wingdings" pitchFamily="2" charset="2"/>
              </a:rPr>
              <a:t>Student Versions</a:t>
            </a:r>
          </a:p>
        </p:txBody>
      </p:sp>
      <p:sp>
        <p:nvSpPr>
          <p:cNvPr id="6" name="Flowchart: Process 5"/>
          <p:cNvSpPr/>
          <p:nvPr/>
        </p:nvSpPr>
        <p:spPr bwMode="gray">
          <a:xfrm>
            <a:off x="381000" y="4322134"/>
            <a:ext cx="4498848" cy="2103120"/>
          </a:xfrm>
          <a:prstGeom prst="flowChartProcess">
            <a:avLst/>
          </a:prstGeom>
          <a:solidFill>
            <a:schemeClr val="bg1"/>
          </a:solidFill>
          <a:ln w="3175" algn="ctr">
            <a:solidFill>
              <a:srgbClr val="002060"/>
            </a:solidFill>
            <a:miter lim="800000"/>
            <a:headEnd/>
            <a:tailEnd/>
          </a:ln>
          <a:effectLst/>
        </p:spPr>
        <p:txBody>
          <a:bodyPr vert="horz" wrap="square" lIns="45720" tIns="45720" rIns="45720" bIns="45720" numCol="1" rtlCol="0" anchor="t" anchorCtr="0" compatLnSpc="1">
            <a:prstTxWarp prst="textNoShape">
              <a:avLst/>
            </a:prstTxWarp>
            <a:noAutofit/>
          </a:bodyPr>
          <a:lstStyle/>
          <a:p>
            <a:pPr marL="182880" indent="-182880">
              <a:spcBef>
                <a:spcPts val="600"/>
              </a:spcBef>
              <a:spcAft>
                <a:spcPts val="600"/>
              </a:spcAft>
              <a:buFont typeface="Wingdings" pitchFamily="2" charset="2"/>
              <a:buChar char="§"/>
            </a:pPr>
            <a:r>
              <a:rPr lang="en-US" sz="1200" dirty="0" smtClean="0"/>
              <a:t>The students will all have printed manuals that include sections for each academic subject as well as the life skills subjects.</a:t>
            </a:r>
          </a:p>
          <a:p>
            <a:pPr marL="182880" indent="-182880">
              <a:spcBef>
                <a:spcPts val="600"/>
              </a:spcBef>
              <a:spcAft>
                <a:spcPts val="600"/>
              </a:spcAft>
              <a:buFont typeface="Wingdings" pitchFamily="2" charset="2"/>
              <a:buChar char="§"/>
            </a:pPr>
            <a:r>
              <a:rPr lang="en-US" sz="1200" dirty="0" smtClean="0"/>
              <a:t>They will take notes directly into these manuals, and will also perform exercises in these manuals.</a:t>
            </a:r>
          </a:p>
          <a:p>
            <a:pPr marL="182880" indent="-182880">
              <a:spcBef>
                <a:spcPts val="600"/>
              </a:spcBef>
              <a:spcAft>
                <a:spcPts val="600"/>
              </a:spcAft>
              <a:buFont typeface="Wingdings" pitchFamily="2" charset="2"/>
              <a:buChar char="§"/>
            </a:pPr>
            <a:r>
              <a:rPr lang="en-US" sz="1200" dirty="0" smtClean="0"/>
              <a:t>We encourage the students to take the workbooks home everyday and study them before the tests. </a:t>
            </a:r>
            <a:endParaRPr lang="en-US" sz="1200" dirty="0"/>
          </a:p>
        </p:txBody>
      </p:sp>
      <p:sp>
        <p:nvSpPr>
          <p:cNvPr id="11" name="Rectangle 10"/>
          <p:cNvSpPr/>
          <p:nvPr/>
        </p:nvSpPr>
        <p:spPr>
          <a:xfrm>
            <a:off x="288758" y="930442"/>
            <a:ext cx="8382000" cy="461665"/>
          </a:xfrm>
          <a:prstGeom prst="rect">
            <a:avLst/>
          </a:prstGeom>
        </p:spPr>
        <p:txBody>
          <a:bodyPr wrap="square">
            <a:spAutoFit/>
          </a:bodyPr>
          <a:lstStyle/>
          <a:p>
            <a:r>
              <a:rPr lang="en-US" sz="1200" dirty="0" smtClean="0"/>
              <a:t>Coaches are given lesson plans for each Academic and Life Skills class. The middle school students have workbooks containing “student versions” of these lesson plans.</a:t>
            </a:r>
            <a:endParaRPr lang="en-US" sz="1200" dirty="0"/>
          </a:p>
        </p:txBody>
      </p:sp>
      <p:pic>
        <p:nvPicPr>
          <p:cNvPr id="3074" name="Picture 2" descr="https://mail-attachment.googleusercontent.com/attachment/?attid=0.5&amp;disp=emb&amp;view=att&amp;th=1355ef111aad108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4753" y="4038600"/>
            <a:ext cx="3585583" cy="2386654"/>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s://mail-attachment.googleusercontent.com/attachment/?attid=0.3&amp;disp=emb&amp;view=att&amp;th=1355ef111aad108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4752" y="1447800"/>
            <a:ext cx="3585583" cy="23866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50016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327025" y="497006"/>
            <a:ext cx="7891463" cy="355482"/>
          </a:xfrm>
        </p:spPr>
        <p:txBody>
          <a:bodyPr/>
          <a:lstStyle/>
          <a:p>
            <a:r>
              <a:rPr lang="en-US" b="0" dirty="0" smtClean="0"/>
              <a:t>Academic and Life Skills Tests</a:t>
            </a:r>
          </a:p>
        </p:txBody>
      </p:sp>
      <p:sp>
        <p:nvSpPr>
          <p:cNvPr id="3" name="Flowchart: Process 2"/>
          <p:cNvSpPr/>
          <p:nvPr/>
        </p:nvSpPr>
        <p:spPr bwMode="gray">
          <a:xfrm>
            <a:off x="381000" y="1447800"/>
            <a:ext cx="4495800" cy="283534"/>
          </a:xfrm>
          <a:prstGeom prst="flowChartProcess">
            <a:avLst/>
          </a:prstGeom>
          <a:solidFill>
            <a:srgbClr val="002060"/>
          </a:solidFill>
          <a:ln w="3175" algn="ctr">
            <a:solidFill>
              <a:srgbClr val="002060"/>
            </a:solidFill>
            <a:miter lim="800000"/>
            <a:headEnd/>
            <a:tailEnd/>
          </a:ln>
          <a:effectLst/>
        </p:spPr>
        <p:txBody>
          <a:bodyPr vert="horz" wrap="square" lIns="45720" tIns="45720" rIns="45720" bIns="45720" numCol="1" rtlCol="0" anchor="ctr" anchorCtr="0" compatLnSpc="1">
            <a:prstTxWarp prst="textNoShape">
              <a:avLst/>
            </a:prstTxWarp>
            <a:noAutofit/>
          </a:bodyPr>
          <a:lstStyle/>
          <a:p>
            <a:pPr algn="ctr" eaLnBrk="0" hangingPunct="0">
              <a:spcBef>
                <a:spcPts val="300"/>
              </a:spcBef>
              <a:buClr>
                <a:schemeClr val="tx1"/>
              </a:buClr>
            </a:pPr>
            <a:r>
              <a:rPr lang="en-US" sz="1200" b="1" dirty="0">
                <a:solidFill>
                  <a:schemeClr val="bg1"/>
                </a:solidFill>
                <a:sym typeface="Wingdings" pitchFamily="2" charset="2"/>
              </a:rPr>
              <a:t>Academic Tests</a:t>
            </a:r>
          </a:p>
        </p:txBody>
      </p:sp>
      <p:sp>
        <p:nvSpPr>
          <p:cNvPr id="4" name="Flowchart: Process 3"/>
          <p:cNvSpPr/>
          <p:nvPr/>
        </p:nvSpPr>
        <p:spPr bwMode="gray">
          <a:xfrm>
            <a:off x="381000" y="1731334"/>
            <a:ext cx="4495800" cy="2103120"/>
          </a:xfrm>
          <a:prstGeom prst="flowChartProcess">
            <a:avLst/>
          </a:prstGeom>
          <a:solidFill>
            <a:schemeClr val="bg1"/>
          </a:solidFill>
          <a:ln w="3175" algn="ctr">
            <a:solidFill>
              <a:srgbClr val="002060"/>
            </a:solidFill>
            <a:miter lim="800000"/>
            <a:headEnd/>
            <a:tailEnd/>
          </a:ln>
          <a:effectLst/>
        </p:spPr>
        <p:txBody>
          <a:bodyPr vert="horz" wrap="square" lIns="45720" tIns="45720" rIns="45720" bIns="45720" numCol="1" rtlCol="0" anchor="t" anchorCtr="0" compatLnSpc="1">
            <a:prstTxWarp prst="textNoShape">
              <a:avLst/>
            </a:prstTxWarp>
            <a:noAutofit/>
          </a:bodyPr>
          <a:lstStyle/>
          <a:p>
            <a:pPr marL="182880" indent="-182880">
              <a:spcBef>
                <a:spcPts val="600"/>
              </a:spcBef>
              <a:spcAft>
                <a:spcPts val="600"/>
              </a:spcAft>
              <a:buFont typeface="Wingdings" pitchFamily="2" charset="2"/>
              <a:buChar char="§"/>
            </a:pPr>
            <a:r>
              <a:rPr lang="en-US" sz="1200" dirty="0"/>
              <a:t>Academic tests are administered on each </a:t>
            </a:r>
            <a:r>
              <a:rPr lang="en-US" sz="1200" dirty="0" smtClean="0"/>
              <a:t>Friday.</a:t>
            </a:r>
            <a:endParaRPr lang="en-US" sz="1200" dirty="0"/>
          </a:p>
          <a:p>
            <a:pPr marL="182880" indent="-182880">
              <a:spcBef>
                <a:spcPts val="600"/>
              </a:spcBef>
              <a:spcAft>
                <a:spcPts val="600"/>
              </a:spcAft>
              <a:buFont typeface="Wingdings" pitchFamily="2" charset="2"/>
              <a:buChar char="§"/>
            </a:pPr>
            <a:r>
              <a:rPr lang="en-US" sz="1200" dirty="0"/>
              <a:t>You will be given </a:t>
            </a:r>
            <a:r>
              <a:rPr lang="en-US" sz="1200" dirty="0" smtClean="0"/>
              <a:t>the questions ahead of time, in order to check that they correspond well with what you covered.</a:t>
            </a:r>
            <a:endParaRPr lang="en-US" sz="1200" dirty="0"/>
          </a:p>
          <a:p>
            <a:pPr marL="182880" indent="-182880">
              <a:spcBef>
                <a:spcPts val="600"/>
              </a:spcBef>
              <a:spcAft>
                <a:spcPts val="600"/>
              </a:spcAft>
              <a:buFont typeface="Wingdings" pitchFamily="2" charset="2"/>
              <a:buChar char="§"/>
            </a:pPr>
            <a:r>
              <a:rPr lang="en-US" sz="1200" dirty="0"/>
              <a:t>The students are tested on the concepts learned that week in all four academic </a:t>
            </a:r>
            <a:r>
              <a:rPr lang="en-US" sz="1200" dirty="0" smtClean="0"/>
              <a:t>subjects.</a:t>
            </a:r>
            <a:endParaRPr lang="en-US" sz="1200" dirty="0"/>
          </a:p>
          <a:p>
            <a:pPr marL="182880" indent="-182880">
              <a:spcBef>
                <a:spcPts val="600"/>
              </a:spcBef>
              <a:spcAft>
                <a:spcPts val="600"/>
              </a:spcAft>
              <a:buFont typeface="Wingdings" pitchFamily="2" charset="2"/>
              <a:buChar char="§"/>
            </a:pPr>
            <a:r>
              <a:rPr lang="en-US" sz="1200" dirty="0"/>
              <a:t>The Directors and Coaches will score the tests after they are taken – the collective team scores are then used to determine the number of points earned for each </a:t>
            </a:r>
            <a:r>
              <a:rPr lang="en-US" sz="1200" dirty="0" smtClean="0"/>
              <a:t>class.</a:t>
            </a:r>
            <a:endParaRPr lang="en-US" sz="1200" dirty="0"/>
          </a:p>
        </p:txBody>
      </p:sp>
      <p:sp>
        <p:nvSpPr>
          <p:cNvPr id="5" name="Flowchart: Process 4"/>
          <p:cNvSpPr/>
          <p:nvPr/>
        </p:nvSpPr>
        <p:spPr bwMode="gray">
          <a:xfrm>
            <a:off x="381000" y="4038600"/>
            <a:ext cx="4495800" cy="274320"/>
          </a:xfrm>
          <a:prstGeom prst="flowChartProcess">
            <a:avLst/>
          </a:prstGeom>
          <a:solidFill>
            <a:srgbClr val="002060"/>
          </a:solidFill>
          <a:ln w="3175" algn="ctr">
            <a:solidFill>
              <a:srgbClr val="002060"/>
            </a:solidFill>
            <a:miter lim="800000"/>
            <a:headEnd/>
            <a:tailEnd/>
          </a:ln>
          <a:effectLst/>
        </p:spPr>
        <p:txBody>
          <a:bodyPr vert="horz" wrap="square" lIns="45720" tIns="45720" rIns="45720" bIns="45720" numCol="1" rtlCol="0" anchor="ctr" anchorCtr="0" compatLnSpc="1">
            <a:prstTxWarp prst="textNoShape">
              <a:avLst/>
            </a:prstTxWarp>
            <a:noAutofit/>
          </a:bodyPr>
          <a:lstStyle/>
          <a:p>
            <a:pPr algn="ctr" eaLnBrk="0" hangingPunct="0">
              <a:spcBef>
                <a:spcPts val="300"/>
              </a:spcBef>
              <a:buClr>
                <a:schemeClr val="tx1"/>
              </a:buClr>
            </a:pPr>
            <a:r>
              <a:rPr lang="en-US" sz="1200" b="1" dirty="0">
                <a:solidFill>
                  <a:schemeClr val="bg1"/>
                </a:solidFill>
                <a:sym typeface="Wingdings" pitchFamily="2" charset="2"/>
              </a:rPr>
              <a:t>Life Skills Tests</a:t>
            </a:r>
          </a:p>
        </p:txBody>
      </p:sp>
      <p:sp>
        <p:nvSpPr>
          <p:cNvPr id="6" name="Flowchart: Process 5"/>
          <p:cNvSpPr/>
          <p:nvPr/>
        </p:nvSpPr>
        <p:spPr bwMode="gray">
          <a:xfrm>
            <a:off x="381000" y="4322134"/>
            <a:ext cx="4495800" cy="2103120"/>
          </a:xfrm>
          <a:prstGeom prst="flowChartProcess">
            <a:avLst/>
          </a:prstGeom>
          <a:solidFill>
            <a:schemeClr val="bg1"/>
          </a:solidFill>
          <a:ln w="3175" algn="ctr">
            <a:solidFill>
              <a:srgbClr val="002060"/>
            </a:solidFill>
            <a:miter lim="800000"/>
            <a:headEnd/>
            <a:tailEnd/>
          </a:ln>
          <a:effectLst/>
        </p:spPr>
        <p:txBody>
          <a:bodyPr vert="horz" wrap="square" lIns="45720" tIns="45720" rIns="45720" bIns="45720" numCol="1" rtlCol="0" anchor="t" anchorCtr="0" compatLnSpc="1">
            <a:prstTxWarp prst="textNoShape">
              <a:avLst/>
            </a:prstTxWarp>
            <a:noAutofit/>
          </a:bodyPr>
          <a:lstStyle/>
          <a:p>
            <a:pPr marL="182880" indent="-182880">
              <a:spcBef>
                <a:spcPts val="600"/>
              </a:spcBef>
              <a:spcAft>
                <a:spcPts val="600"/>
              </a:spcAft>
              <a:buFont typeface="Wingdings" pitchFamily="2" charset="2"/>
              <a:buChar char="§"/>
            </a:pPr>
            <a:r>
              <a:rPr lang="en-US" sz="1200" dirty="0"/>
              <a:t>Life Skills tests are administered on each </a:t>
            </a:r>
            <a:r>
              <a:rPr lang="en-US" sz="1200" dirty="0" smtClean="0"/>
              <a:t>Friday.</a:t>
            </a:r>
            <a:endParaRPr lang="en-US" sz="1200" dirty="0"/>
          </a:p>
          <a:p>
            <a:pPr marL="182880" indent="-182880">
              <a:spcBef>
                <a:spcPts val="600"/>
              </a:spcBef>
              <a:spcAft>
                <a:spcPts val="600"/>
              </a:spcAft>
              <a:buFont typeface="Wingdings" pitchFamily="2" charset="2"/>
              <a:buChar char="§"/>
            </a:pPr>
            <a:r>
              <a:rPr lang="en-US" sz="1200" dirty="0"/>
              <a:t>The students are tested on the concepts learned that week in Team Building/Leadership and Higher </a:t>
            </a:r>
            <a:r>
              <a:rPr lang="en-US" sz="1200" dirty="0" smtClean="0"/>
              <a:t>Education.</a:t>
            </a:r>
            <a:endParaRPr lang="en-US" sz="1200" dirty="0"/>
          </a:p>
          <a:p>
            <a:pPr marL="182880" indent="-182880">
              <a:spcBef>
                <a:spcPts val="600"/>
              </a:spcBef>
              <a:spcAft>
                <a:spcPts val="600"/>
              </a:spcAft>
              <a:buFont typeface="Wingdings" pitchFamily="2" charset="2"/>
              <a:buChar char="§"/>
            </a:pPr>
            <a:r>
              <a:rPr lang="en-US" sz="1200" dirty="0"/>
              <a:t>The Directors and Coaches will score the tests after they are taken – the collective team scores are then used to determine the number of points earned for each </a:t>
            </a:r>
            <a:r>
              <a:rPr lang="en-US" sz="1200" dirty="0" smtClean="0"/>
              <a:t>class.</a:t>
            </a:r>
            <a:endParaRPr lang="en-US" sz="1200" dirty="0"/>
          </a:p>
        </p:txBody>
      </p:sp>
      <p:sp>
        <p:nvSpPr>
          <p:cNvPr id="11" name="Rectangle 10"/>
          <p:cNvSpPr/>
          <p:nvPr/>
        </p:nvSpPr>
        <p:spPr>
          <a:xfrm>
            <a:off x="288758" y="930442"/>
            <a:ext cx="8382000" cy="461665"/>
          </a:xfrm>
          <a:prstGeom prst="rect">
            <a:avLst/>
          </a:prstGeom>
        </p:spPr>
        <p:txBody>
          <a:bodyPr wrap="square">
            <a:spAutoFit/>
          </a:bodyPr>
          <a:lstStyle/>
          <a:p>
            <a:r>
              <a:rPr lang="en-US" sz="1200" dirty="0" smtClean="0"/>
              <a:t>Coaches are given lesson plans for each Academic and Life Skills class. The middle school students have workbooks containing “student versions” of these lesson plans.</a:t>
            </a:r>
            <a:endParaRPr lang="en-US" sz="1200" dirty="0"/>
          </a:p>
        </p:txBody>
      </p:sp>
      <p:pic>
        <p:nvPicPr>
          <p:cNvPr id="1026" name="Picture 2" descr="https://mail-attachment.googleusercontent.com/attachment/?attid=0.1&amp;disp=emb&amp;view=att&amp;th=1355ee8ae063c1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4753" y="1447800"/>
            <a:ext cx="3585584" cy="2386654"/>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s://mail-attachment.googleusercontent.com/attachment/?attid=0.2&amp;disp=emb&amp;view=att&amp;th=1355ee8ae063c1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4753" y="4038600"/>
            <a:ext cx="3585583" cy="23866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09718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US" b="0" dirty="0" smtClean="0"/>
              <a:t>Next Steps</a:t>
            </a:r>
          </a:p>
        </p:txBody>
      </p:sp>
      <p:sp>
        <p:nvSpPr>
          <p:cNvPr id="3" name="TextBox 2"/>
          <p:cNvSpPr txBox="1"/>
          <p:nvPr/>
        </p:nvSpPr>
        <p:spPr>
          <a:xfrm>
            <a:off x="381000" y="1143000"/>
            <a:ext cx="8077200" cy="2954655"/>
          </a:xfrm>
          <a:prstGeom prst="rect">
            <a:avLst/>
          </a:prstGeom>
          <a:noFill/>
        </p:spPr>
        <p:txBody>
          <a:bodyPr wrap="square" rtlCol="0">
            <a:spAutoFit/>
          </a:bodyPr>
          <a:lstStyle/>
          <a:p>
            <a:pPr marL="182880" indent="-182880">
              <a:spcBef>
                <a:spcPts val="1800"/>
              </a:spcBef>
              <a:spcAft>
                <a:spcPts val="1800"/>
              </a:spcAft>
              <a:buFont typeface="Wingdings" pitchFamily="2" charset="2"/>
              <a:buChar char="§"/>
            </a:pPr>
            <a:r>
              <a:rPr lang="en-US" b="0" i="0" dirty="0" smtClean="0"/>
              <a:t>Continue Fundraising </a:t>
            </a:r>
          </a:p>
          <a:p>
            <a:pPr marL="182880" indent="-182880">
              <a:spcBef>
                <a:spcPts val="1800"/>
              </a:spcBef>
              <a:spcAft>
                <a:spcPts val="1800"/>
              </a:spcAft>
              <a:buFont typeface="Wingdings" pitchFamily="2" charset="2"/>
              <a:buChar char="§"/>
            </a:pPr>
            <a:r>
              <a:rPr lang="en-US" dirty="0" smtClean="0"/>
              <a:t>Has everyone had a visit at travel clinic and received pre-trip vaccinations and prescriptions?  If not, make that a top priority!</a:t>
            </a:r>
          </a:p>
          <a:p>
            <a:pPr marL="182880" indent="-182880">
              <a:spcBef>
                <a:spcPts val="1800"/>
              </a:spcBef>
              <a:spcAft>
                <a:spcPts val="1800"/>
              </a:spcAft>
              <a:buFont typeface="Wingdings" pitchFamily="2" charset="2"/>
              <a:buChar char="§"/>
            </a:pPr>
            <a:r>
              <a:rPr lang="en-US" i="0" dirty="0" smtClean="0"/>
              <a:t>Everyone who was renewing passports should have received those and submitted a digital copy of the picture page.  </a:t>
            </a:r>
            <a:r>
              <a:rPr lang="en-US" b="1" i="0" dirty="0" smtClean="0"/>
              <a:t>If your passport expires less than 6 months before you return from Vietnam and you have not already applied for a new one, </a:t>
            </a:r>
            <a:r>
              <a:rPr lang="en-US" b="1" i="0" u="sng" dirty="0" smtClean="0"/>
              <a:t>contact CFC right away</a:t>
            </a:r>
            <a:r>
              <a:rPr lang="en-US" b="1" i="0" dirty="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12 - Flower in the Desert">
  <a:themeElements>
    <a:clrScheme name="12 - Flower in the Desert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fontScheme name="12 - Flower in the Dese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3175" algn="ctr">
          <a:solidFill>
            <a:schemeClr val="tx1">
              <a:lumMod val="20000"/>
              <a:lumOff val="80000"/>
            </a:schemeClr>
          </a:solidFill>
          <a:miter lim="800000"/>
          <a:headEnd/>
          <a:tailEnd/>
        </a:ln>
        <a:effectLst/>
      </a:spPr>
      <a:bodyPr vert="horz" wrap="square" lIns="45720" tIns="45720" rIns="45720" bIns="45720" numCol="1" rtlCol="0" anchor="ctr" anchorCtr="0" compatLnSpc="1">
        <a:prstTxWarp prst="textNoShape">
          <a:avLst/>
        </a:prstTxWarp>
        <a:noAutofit/>
      </a:bodyPr>
      <a:lstStyle>
        <a:defPPr marL="0" algn="ctr" eaLnBrk="0" hangingPunct="0">
          <a:spcBef>
            <a:spcPts val="300"/>
          </a:spcBef>
          <a:buClr>
            <a:schemeClr val="tx1"/>
          </a:buClr>
          <a:defRPr sz="1000" b="0" i="0" dirty="0" smtClean="0">
            <a:latin typeface="+mn-lt"/>
            <a:sym typeface="Wingdings" pitchFamily="2" charset="2"/>
          </a:defRPr>
        </a:defPPr>
      </a:lstStyle>
    </a:spDef>
    <a:lnDef>
      <a:spPr bwMode="auto">
        <a:xfrm>
          <a:off x="0" y="0"/>
          <a:ext cx="1" cy="1"/>
        </a:xfrm>
        <a:custGeom>
          <a:avLst/>
          <a:gdLst/>
          <a:ahLst/>
          <a:cxnLst/>
          <a:rect l="0" t="0" r="0" b="0"/>
          <a:pathLst/>
        </a:custGeom>
        <a:solidFill>
          <a:srgbClr val="E5E5CC"/>
        </a:solidFill>
        <a:ln w="12700" cap="flat" cmpd="sng" algn="ctr">
          <a:solidFill>
            <a:schemeClr val="tx1"/>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l" defTabSz="914400" rtl="0" eaLnBrk="1" fontAlgn="base" latinLnBrk="0" hangingPunct="1">
          <a:lnSpc>
            <a:spcPct val="95000"/>
          </a:lnSpc>
          <a:spcBef>
            <a:spcPct val="20000"/>
          </a:spcBef>
          <a:spcAft>
            <a:spcPct val="0"/>
          </a:spcAft>
          <a:buClrTx/>
          <a:buSzTx/>
          <a:buFontTx/>
          <a:buNone/>
          <a:tabLst/>
          <a:defRPr kumimoji="0" lang="en-US" sz="1400" b="1" i="1"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sz="1000" b="0" i="0" dirty="0" smtClean="0"/>
        </a:defPPr>
      </a:lstStyle>
    </a:txDef>
  </a:objectDefaults>
  <a:extraClrSchemeLst>
    <a:extraClrScheme>
      <a:clrScheme name="12 - Flower in the Desert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clrMap bg1="lt1" tx1="dk1" bg2="lt2" tx2="dk2" accent1="accent1" accent2="accent2" accent3="accent3" accent4="accent4" accent5="accent5" accent6="accent6" hlink="hlink" folHlink="folHlink"/>
    </a:extraClrScheme>
    <a:extraClrScheme>
      <a:clrScheme name="12 - Flower in the Desert 2">
        <a:dk1>
          <a:srgbClr val="000066"/>
        </a:dk1>
        <a:lt1>
          <a:srgbClr val="FFFFFF"/>
        </a:lt1>
        <a:dk2>
          <a:srgbClr val="336600"/>
        </a:dk2>
        <a:lt2>
          <a:srgbClr val="FF6699"/>
        </a:lt2>
        <a:accent1>
          <a:srgbClr val="800080"/>
        </a:accent1>
        <a:accent2>
          <a:srgbClr val="009999"/>
        </a:accent2>
        <a:accent3>
          <a:srgbClr val="FFFFFF"/>
        </a:accent3>
        <a:accent4>
          <a:srgbClr val="000056"/>
        </a:accent4>
        <a:accent5>
          <a:srgbClr val="C0AAC0"/>
        </a:accent5>
        <a:accent6>
          <a:srgbClr val="008A8A"/>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12 - Flower in the Desert 3">
        <a:dk1>
          <a:srgbClr val="000066"/>
        </a:dk1>
        <a:lt1>
          <a:srgbClr val="FFFFFF"/>
        </a:lt1>
        <a:dk2>
          <a:srgbClr val="FF9900"/>
        </a:dk2>
        <a:lt2>
          <a:srgbClr val="CC3300"/>
        </a:lt2>
        <a:accent1>
          <a:srgbClr val="336600"/>
        </a:accent1>
        <a:accent2>
          <a:srgbClr val="009999"/>
        </a:accent2>
        <a:accent3>
          <a:srgbClr val="FFFFFF"/>
        </a:accent3>
        <a:accent4>
          <a:srgbClr val="000056"/>
        </a:accent4>
        <a:accent5>
          <a:srgbClr val="ADB8AA"/>
        </a:accent5>
        <a:accent6>
          <a:srgbClr val="008A8A"/>
        </a:accent6>
        <a:hlink>
          <a:srgbClr val="996633"/>
        </a:hlink>
        <a:folHlink>
          <a:srgbClr val="800080"/>
        </a:folHlink>
      </a:clrScheme>
      <a:clrMap bg1="lt1" tx1="dk1" bg2="lt2" tx2="dk2" accent1="accent1" accent2="accent2" accent3="accent3" accent4="accent4" accent5="accent5" accent6="accent6" hlink="hlink" folHlink="folHlink"/>
    </a:extraClrScheme>
    <a:extraClrScheme>
      <a:clrScheme name="12 - Flower in the Desert 4">
        <a:dk1>
          <a:srgbClr val="000066"/>
        </a:dk1>
        <a:lt1>
          <a:srgbClr val="FFFFFF"/>
        </a:lt1>
        <a:dk2>
          <a:srgbClr val="FF9900"/>
        </a:dk2>
        <a:lt2>
          <a:srgbClr val="996633"/>
        </a:lt2>
        <a:accent1>
          <a:srgbClr val="800080"/>
        </a:accent1>
        <a:accent2>
          <a:srgbClr val="99CC33"/>
        </a:accent2>
        <a:accent3>
          <a:srgbClr val="FFFFFF"/>
        </a:accent3>
        <a:accent4>
          <a:srgbClr val="000056"/>
        </a:accent4>
        <a:accent5>
          <a:srgbClr val="C0AAC0"/>
        </a:accent5>
        <a:accent6>
          <a:srgbClr val="8AB92D"/>
        </a:accent6>
        <a:hlink>
          <a:srgbClr val="009999"/>
        </a:hlink>
        <a:folHlink>
          <a:srgbClr val="6666FF"/>
        </a:folHlink>
      </a:clrScheme>
      <a:clrMap bg1="lt1" tx1="dk1" bg2="lt2" tx2="dk2" accent1="accent1" accent2="accent2" accent3="accent3" accent4="accent4" accent5="accent5" accent6="accent6" hlink="hlink" folHlink="folHlink"/>
    </a:extraClrScheme>
    <a:extraClrScheme>
      <a:clrScheme name="12 - Flower in the Desert 5">
        <a:dk1>
          <a:srgbClr val="000066"/>
        </a:dk1>
        <a:lt1>
          <a:srgbClr val="FFFFFF"/>
        </a:lt1>
        <a:dk2>
          <a:srgbClr val="996633"/>
        </a:dk2>
        <a:lt2>
          <a:srgbClr val="336600"/>
        </a:lt2>
        <a:accent1>
          <a:srgbClr val="6666FF"/>
        </a:accent1>
        <a:accent2>
          <a:srgbClr val="800080"/>
        </a:accent2>
        <a:accent3>
          <a:srgbClr val="FFFFFF"/>
        </a:accent3>
        <a:accent4>
          <a:srgbClr val="000056"/>
        </a:accent4>
        <a:accent5>
          <a:srgbClr val="B8B8FF"/>
        </a:accent5>
        <a:accent6>
          <a:srgbClr val="730073"/>
        </a:accent6>
        <a:hlink>
          <a:srgbClr val="CC3300"/>
        </a:hlink>
        <a:folHlink>
          <a:srgbClr val="FF9900"/>
        </a:folHlink>
      </a:clrScheme>
      <a:clrMap bg1="lt1" tx1="dk1" bg2="lt2" tx2="dk2" accent1="accent1" accent2="accent2" accent3="accent3" accent4="accent4" accent5="accent5" accent6="accent6" hlink="hlink" folHlink="folHlink"/>
    </a:extraClrScheme>
    <a:extraClrScheme>
      <a:clrScheme name="12 - Flower in the Desert 6">
        <a:dk1>
          <a:srgbClr val="CC3300"/>
        </a:dk1>
        <a:lt1>
          <a:srgbClr val="FFFFFF"/>
        </a:lt1>
        <a:dk2>
          <a:srgbClr val="000066"/>
        </a:dk2>
        <a:lt2>
          <a:srgbClr val="996633"/>
        </a:lt2>
        <a:accent1>
          <a:srgbClr val="6666FF"/>
        </a:accent1>
        <a:accent2>
          <a:srgbClr val="FF9900"/>
        </a:accent2>
        <a:accent3>
          <a:srgbClr val="AAAAB8"/>
        </a:accent3>
        <a:accent4>
          <a:srgbClr val="DADADA"/>
        </a:accent4>
        <a:accent5>
          <a:srgbClr val="B8B8FF"/>
        </a:accent5>
        <a:accent6>
          <a:srgbClr val="E78A00"/>
        </a:accent6>
        <a:hlink>
          <a:srgbClr val="009999"/>
        </a:hlink>
        <a:folHlink>
          <a:srgbClr val="800080"/>
        </a:folHlink>
      </a:clrScheme>
      <a:clrMap bg1="dk2" tx1="lt1" bg2="dk1" tx2="lt2" accent1="accent1" accent2="accent2" accent3="accent3" accent4="accent4" accent5="accent5" accent6="accent6" hlink="hlink" folHlink="folHlink"/>
    </a:extraClrScheme>
    <a:extraClrScheme>
      <a:clrScheme name="12 - Flower in the Desert 7">
        <a:dk1>
          <a:srgbClr val="FF6699"/>
        </a:dk1>
        <a:lt1>
          <a:srgbClr val="FFFFFF"/>
        </a:lt1>
        <a:dk2>
          <a:srgbClr val="000066"/>
        </a:dk2>
        <a:lt2>
          <a:srgbClr val="336600"/>
        </a:lt2>
        <a:accent1>
          <a:srgbClr val="800080"/>
        </a:accent1>
        <a:accent2>
          <a:srgbClr val="009999"/>
        </a:accent2>
        <a:accent3>
          <a:srgbClr val="AAAAB8"/>
        </a:accent3>
        <a:accent4>
          <a:srgbClr val="DADADA"/>
        </a:accent4>
        <a:accent5>
          <a:srgbClr val="C0AAC0"/>
        </a:accent5>
        <a:accent6>
          <a:srgbClr val="008A8A"/>
        </a:accent6>
        <a:hlink>
          <a:srgbClr val="FF9900"/>
        </a:hlink>
        <a:folHlink>
          <a:srgbClr val="6666FF"/>
        </a:folHlink>
      </a:clrScheme>
      <a:clrMap bg1="dk2" tx1="lt1" bg2="dk1" tx2="lt2" accent1="accent1" accent2="accent2" accent3="accent3" accent4="accent4" accent5="accent5" accent6="accent6" hlink="hlink" folHlink="folHlink"/>
    </a:extraClrScheme>
    <a:extraClrScheme>
      <a:clrScheme name="12 - Flower in the Desert 8">
        <a:dk1>
          <a:srgbClr val="CC3300"/>
        </a:dk1>
        <a:lt1>
          <a:srgbClr val="FFFFFF"/>
        </a:lt1>
        <a:dk2>
          <a:srgbClr val="000066"/>
        </a:dk2>
        <a:lt2>
          <a:srgbClr val="FF9900"/>
        </a:lt2>
        <a:accent1>
          <a:srgbClr val="336600"/>
        </a:accent1>
        <a:accent2>
          <a:srgbClr val="009999"/>
        </a:accent2>
        <a:accent3>
          <a:srgbClr val="AAAAB8"/>
        </a:accent3>
        <a:accent4>
          <a:srgbClr val="DADADA"/>
        </a:accent4>
        <a:accent5>
          <a:srgbClr val="ADB8AA"/>
        </a:accent5>
        <a:accent6>
          <a:srgbClr val="008A8A"/>
        </a:accent6>
        <a:hlink>
          <a:srgbClr val="996633"/>
        </a:hlink>
        <a:folHlink>
          <a:srgbClr val="800080"/>
        </a:folHlink>
      </a:clrScheme>
      <a:clrMap bg1="dk2" tx1="lt1" bg2="dk1" tx2="lt2" accent1="accent1" accent2="accent2" accent3="accent3" accent4="accent4" accent5="accent5" accent6="accent6" hlink="hlink" folHlink="folHlink"/>
    </a:extraClrScheme>
    <a:extraClrScheme>
      <a:clrScheme name="12 - Flower in the Desert 9">
        <a:dk1>
          <a:srgbClr val="996633"/>
        </a:dk1>
        <a:lt1>
          <a:srgbClr val="FFFFFF"/>
        </a:lt1>
        <a:dk2>
          <a:srgbClr val="000066"/>
        </a:dk2>
        <a:lt2>
          <a:srgbClr val="FF9900"/>
        </a:lt2>
        <a:accent1>
          <a:srgbClr val="800080"/>
        </a:accent1>
        <a:accent2>
          <a:srgbClr val="99CC33"/>
        </a:accent2>
        <a:accent3>
          <a:srgbClr val="AAAAB8"/>
        </a:accent3>
        <a:accent4>
          <a:srgbClr val="DADADA"/>
        </a:accent4>
        <a:accent5>
          <a:srgbClr val="C0AAC0"/>
        </a:accent5>
        <a:accent6>
          <a:srgbClr val="8AB92D"/>
        </a:accent6>
        <a:hlink>
          <a:srgbClr val="009999"/>
        </a:hlink>
        <a:folHlink>
          <a:srgbClr val="6666FF"/>
        </a:folHlink>
      </a:clrScheme>
      <a:clrMap bg1="dk2" tx1="lt1" bg2="dk1" tx2="lt2" accent1="accent1" accent2="accent2" accent3="accent3" accent4="accent4" accent5="accent5" accent6="accent6" hlink="hlink" folHlink="folHlink"/>
    </a:extraClrScheme>
    <a:extraClrScheme>
      <a:clrScheme name="12 - Flower in the Desert 10">
        <a:dk1>
          <a:srgbClr val="336600"/>
        </a:dk1>
        <a:lt1>
          <a:srgbClr val="FFFFFF"/>
        </a:lt1>
        <a:dk2>
          <a:srgbClr val="000066"/>
        </a:dk2>
        <a:lt2>
          <a:srgbClr val="996633"/>
        </a:lt2>
        <a:accent1>
          <a:srgbClr val="6666FF"/>
        </a:accent1>
        <a:accent2>
          <a:srgbClr val="800080"/>
        </a:accent2>
        <a:accent3>
          <a:srgbClr val="AAAAB8"/>
        </a:accent3>
        <a:accent4>
          <a:srgbClr val="DADADA"/>
        </a:accent4>
        <a:accent5>
          <a:srgbClr val="B8B8FF"/>
        </a:accent5>
        <a:accent6>
          <a:srgbClr val="730073"/>
        </a:accent6>
        <a:hlink>
          <a:srgbClr val="CC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14189</TotalTime>
  <Words>1778</Words>
  <Application>Microsoft Office PowerPoint</Application>
  <PresentationFormat>On-screen Show (4:3)</PresentationFormat>
  <Paragraphs>151</Paragraphs>
  <Slides>8</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Humnst777 BT</vt:lpstr>
      <vt:lpstr>Times New Roman</vt:lpstr>
      <vt:lpstr>Wingdings</vt:lpstr>
      <vt:lpstr>2_12 - Flower in the Desert</vt:lpstr>
      <vt:lpstr>1_Office Theme</vt:lpstr>
      <vt:lpstr>PowerPoint Presentation</vt:lpstr>
      <vt:lpstr>Agenda</vt:lpstr>
      <vt:lpstr>Background on Educations and Sports: Sports Participation</vt:lpstr>
      <vt:lpstr>Role of Leadership During Each CFC Camp</vt:lpstr>
      <vt:lpstr>Tour of one of the Host Schools: Hoa An (in Hau Giang Province, Mekong Delta)</vt:lpstr>
      <vt:lpstr>Lesson Plans and Student Versions</vt:lpstr>
      <vt:lpstr>Academic and Life Skills Tests</vt:lpstr>
      <vt:lpstr>Next Steps</vt:lpstr>
    </vt:vector>
  </TitlesOfParts>
  <Company>Deloitte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Kenley, Alex</dc:creator>
  <cp:lastModifiedBy>Seth Napier</cp:lastModifiedBy>
  <cp:revision>193</cp:revision>
  <dcterms:created xsi:type="dcterms:W3CDTF">2011-04-04T18:33:03Z</dcterms:created>
  <dcterms:modified xsi:type="dcterms:W3CDTF">2017-02-03T12:42:27Z</dcterms:modified>
</cp:coreProperties>
</file>