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4" r:id="rId2"/>
    <p:sldMasterId id="2147483707" r:id="rId3"/>
    <p:sldMasterId id="2147483728" r:id="rId4"/>
  </p:sldMasterIdLst>
  <p:notesMasterIdLst>
    <p:notesMasterId r:id="rId16"/>
  </p:notesMasterIdLst>
  <p:sldIdLst>
    <p:sldId id="303" r:id="rId5"/>
    <p:sldId id="258" r:id="rId6"/>
    <p:sldId id="334" r:id="rId7"/>
    <p:sldId id="340" r:id="rId8"/>
    <p:sldId id="333" r:id="rId9"/>
    <p:sldId id="335" r:id="rId10"/>
    <p:sldId id="338" r:id="rId11"/>
    <p:sldId id="307" r:id="rId12"/>
    <p:sldId id="325" r:id="rId13"/>
    <p:sldId id="339" r:id="rId14"/>
    <p:sldId id="32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p15:clr>
            <a:srgbClr val="A4A3A4"/>
          </p15:clr>
        </p15:guide>
        <p15:guide id="2" orient="horz" pos="864">
          <p15:clr>
            <a:srgbClr val="A4A3A4"/>
          </p15:clr>
        </p15:guide>
        <p15:guide id="3" pos="5568">
          <p15:clr>
            <a:srgbClr val="A4A3A4"/>
          </p15:clr>
        </p15:guide>
        <p15:guide id="4" pos="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rett Rodrigues" initials="J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77267" autoAdjust="0"/>
  </p:normalViewPr>
  <p:slideViewPr>
    <p:cSldViewPr showGuides="1">
      <p:cViewPr varScale="1">
        <p:scale>
          <a:sx n="57" d="100"/>
          <a:sy n="57" d="100"/>
        </p:scale>
        <p:origin x="1674" y="78"/>
      </p:cViewPr>
      <p:guideLst>
        <p:guide orient="horz" pos="1968"/>
        <p:guide orient="horz" pos="864"/>
        <p:guide pos="5568"/>
        <p:guide pos="2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1-30T19:02:06.231" idx="3">
    <p:pos x="4845" y="1934"/>
    <p:text>Assessing the appropriateness of including a picture of the wicked sunburn I got while in Vietnam as a cautionary tale.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49631-66FF-4B2A-9F26-F9C53B7A4890}" type="datetimeFigureOut">
              <a:rPr lang="en-US" smtClean="0"/>
              <a:pPr/>
              <a:t>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87CD0-730F-4D26-BB49-31FCDE479900}" type="slidenum">
              <a:rPr lang="en-US" smtClean="0"/>
              <a:pPr/>
              <a:t>‹#›</a:t>
            </a:fld>
            <a:endParaRPr lang="en-US"/>
          </a:p>
        </p:txBody>
      </p:sp>
    </p:spTree>
    <p:extLst>
      <p:ext uri="{BB962C8B-B14F-4D97-AF65-F5344CB8AC3E}">
        <p14:creationId xmlns:p14="http://schemas.microsoft.com/office/powerpoint/2010/main" val="158461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kype.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33378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65863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marL="182880" marR="0" lvl="1" indent="-182880" algn="l" defTabSz="914400" rtl="0" eaLnBrk="1" fontAlgn="auto" latinLnBrk="0" hangingPunct="1">
              <a:lnSpc>
                <a:spcPct val="100000"/>
              </a:lnSpc>
              <a:spcBef>
                <a:spcPts val="600"/>
              </a:spcBef>
              <a:spcAft>
                <a:spcPts val="600"/>
              </a:spcAft>
              <a:buClrTx/>
              <a:buSzTx/>
              <a:buFont typeface="Wingdings" pitchFamily="2" charset="2"/>
              <a:buChar char="§"/>
              <a:tabLst/>
              <a:defRPr/>
            </a:pPr>
            <a:r>
              <a:rPr lang="en-US" sz="1200" dirty="0" smtClean="0"/>
              <a:t>Vietnam is located in Southeast Asia, bordering China, Laos and Cambodia.  It stretches 1650 km from north to south and ranges in width from 50-600 km.</a:t>
            </a:r>
          </a:p>
          <a:p>
            <a:pPr marL="182880" indent="-182880">
              <a:spcBef>
                <a:spcPts val="600"/>
              </a:spcBef>
              <a:spcAft>
                <a:spcPts val="600"/>
              </a:spcAft>
              <a:buFont typeface="Wingdings" pitchFamily="2" charset="2"/>
              <a:buChar char="§"/>
            </a:pPr>
            <a:endParaRPr lang="en-US" sz="1200" dirty="0" smtClean="0"/>
          </a:p>
          <a:p>
            <a:pPr marL="182880" indent="-182880">
              <a:spcBef>
                <a:spcPts val="600"/>
              </a:spcBef>
              <a:spcAft>
                <a:spcPts val="600"/>
              </a:spcAft>
              <a:buFont typeface="Wingdings" pitchFamily="2" charset="2"/>
              <a:buChar char="§"/>
            </a:pPr>
            <a:r>
              <a:rPr lang="en-US" sz="1200" dirty="0" smtClean="0"/>
              <a:t>The capital is Hanoi, located in the north of the country (population 3.1 million)</a:t>
            </a:r>
          </a:p>
          <a:p>
            <a:pPr marL="182880" indent="-182880">
              <a:spcBef>
                <a:spcPts val="600"/>
              </a:spcBef>
              <a:spcAft>
                <a:spcPts val="600"/>
              </a:spcAft>
              <a:buFont typeface="Wingdings" pitchFamily="2" charset="2"/>
              <a:buChar char="§"/>
            </a:pPr>
            <a:r>
              <a:rPr lang="en-US" sz="1200" dirty="0" smtClean="0"/>
              <a:t>Ho Chi Minh City, or Saigon, is Vietnam’s largest city (population 6.2 million) and is the most rapidly developing city in the country</a:t>
            </a:r>
            <a:endParaRPr lang="en-US" sz="1200" b="0" i="0" dirty="0" smtClean="0"/>
          </a:p>
          <a:p>
            <a:pPr marL="182880" indent="-182880">
              <a:spcBef>
                <a:spcPts val="600"/>
              </a:spcBef>
              <a:spcAft>
                <a:spcPts val="600"/>
              </a:spcAft>
              <a:buFont typeface="Wingdings" pitchFamily="2" charset="2"/>
              <a:buChar char="§"/>
            </a:pPr>
            <a:r>
              <a:rPr lang="en-US" sz="1200" dirty="0" smtClean="0"/>
              <a:t>Contains 88 million people, 74% of which live in rural areas; 54 different ethnic groups</a:t>
            </a:r>
          </a:p>
          <a:p>
            <a:pPr marL="640080" lvl="1" indent="-182880">
              <a:spcBef>
                <a:spcPts val="600"/>
              </a:spcBef>
              <a:spcAft>
                <a:spcPts val="600"/>
              </a:spcAft>
              <a:buFont typeface="Arial" pitchFamily="34" charset="0"/>
              <a:buChar char="‒"/>
            </a:pPr>
            <a:r>
              <a:rPr lang="en-US" sz="1200" b="0" i="0" dirty="0" smtClean="0"/>
              <a:t>Over half of the people are under 25 years old</a:t>
            </a:r>
          </a:p>
          <a:p>
            <a:pPr marL="640080" lvl="1" indent="-182880">
              <a:spcBef>
                <a:spcPts val="600"/>
              </a:spcBef>
              <a:spcAft>
                <a:spcPts val="600"/>
              </a:spcAft>
              <a:buFont typeface="Arial" pitchFamily="34" charset="0"/>
              <a:buChar char="‒"/>
            </a:pPr>
            <a:r>
              <a:rPr lang="en-US" sz="1200" dirty="0" smtClean="0"/>
              <a:t>2/3 of the population earns their living from agriculture</a:t>
            </a:r>
          </a:p>
          <a:p>
            <a:pPr marL="640080" lvl="1" indent="-182880">
              <a:spcBef>
                <a:spcPts val="600"/>
              </a:spcBef>
              <a:spcAft>
                <a:spcPts val="600"/>
              </a:spcAft>
              <a:buFont typeface="Arial" pitchFamily="34" charset="0"/>
              <a:buChar char="‒"/>
            </a:pPr>
            <a:r>
              <a:rPr lang="en-US" sz="1200" dirty="0" smtClean="0"/>
              <a:t>The average per capita income is about $550/year, though many survive on less than 50 cents/day</a:t>
            </a:r>
          </a:p>
          <a:p>
            <a:pPr marL="182880" indent="-182880">
              <a:spcBef>
                <a:spcPts val="600"/>
              </a:spcBef>
              <a:spcAft>
                <a:spcPts val="600"/>
              </a:spcAft>
              <a:buFont typeface="Wingdings" pitchFamily="2" charset="2"/>
              <a:buChar char="§"/>
            </a:pPr>
            <a:r>
              <a:rPr lang="en-US" sz="1200" dirty="0" smtClean="0"/>
              <a:t>Vietnam is an agricultural country which has two large regions of fertile soil, the Mekong Delta in the South and the Red River Delta in the North</a:t>
            </a:r>
          </a:p>
          <a:p>
            <a:pPr marL="640080" lvl="1" indent="-182880">
              <a:spcBef>
                <a:spcPts val="600"/>
              </a:spcBef>
              <a:spcAft>
                <a:spcPts val="600"/>
              </a:spcAft>
              <a:buFont typeface="Arial" pitchFamily="34" charset="0"/>
              <a:buChar char="‒"/>
            </a:pPr>
            <a:r>
              <a:rPr lang="en-US" sz="1200" dirty="0" smtClean="0"/>
              <a:t>Vietnam is the world’s second largest rice exporter after Thailand</a:t>
            </a:r>
          </a:p>
          <a:p>
            <a:pPr marL="182880" lvl="0" indent="-182880">
              <a:spcBef>
                <a:spcPts val="600"/>
              </a:spcBef>
              <a:spcAft>
                <a:spcPts val="600"/>
              </a:spcAft>
              <a:buFont typeface="Wingdings" pitchFamily="2" charset="2"/>
              <a:buChar char="§"/>
            </a:pPr>
            <a:r>
              <a:rPr lang="en-US" sz="1200" dirty="0" smtClean="0"/>
              <a:t>The country is mountainous in the northwest and in the central highlands facing the South China Sea, with peaks reaching up to 8000ft (2450m)</a:t>
            </a:r>
          </a:p>
          <a:p>
            <a:pPr marL="640080" lvl="1" indent="-182880">
              <a:spcBef>
                <a:spcPts val="600"/>
              </a:spcBef>
              <a:spcAft>
                <a:spcPts val="600"/>
              </a:spcAft>
              <a:buFont typeface="Arial" pitchFamily="34" charset="0"/>
              <a:buChar char="‒"/>
            </a:pPr>
            <a:endParaRPr lang="en-US" sz="1200" dirty="0" smtClean="0"/>
          </a:p>
          <a:p>
            <a:pPr marL="0" indent="0">
              <a:spcBef>
                <a:spcPts val="600"/>
              </a:spcBef>
              <a:spcAft>
                <a:spcPts val="600"/>
              </a:spcAft>
              <a:buFont typeface="Wingdings" pitchFamily="2" charset="2"/>
              <a:buNone/>
            </a:pPr>
            <a:endParaRPr lang="en-US" sz="1200" b="0" i="0"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412761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7CD0-730F-4D26-BB49-31FCDE479900}" type="slidenum">
              <a:rPr lang="en-US" smtClean="0"/>
              <a:pPr/>
              <a:t>4</a:t>
            </a:fld>
            <a:endParaRPr lang="en-US"/>
          </a:p>
        </p:txBody>
      </p:sp>
    </p:spTree>
    <p:extLst>
      <p:ext uri="{BB962C8B-B14F-4D97-AF65-F5344CB8AC3E}">
        <p14:creationId xmlns:p14="http://schemas.microsoft.com/office/powerpoint/2010/main" val="397308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182880" indent="-182880">
              <a:spcBef>
                <a:spcPts val="300"/>
              </a:spcBef>
              <a:buFont typeface="Wingdings" pitchFamily="2" charset="2"/>
              <a:buChar char="§"/>
            </a:pPr>
            <a:r>
              <a:rPr lang="en-US" sz="1200" dirty="0" smtClean="0"/>
              <a:t>It has a tropical monsoon type of climate</a:t>
            </a:r>
          </a:p>
          <a:p>
            <a:pPr marL="640080" lvl="1" indent="-182880">
              <a:spcBef>
                <a:spcPts val="300"/>
              </a:spcBef>
              <a:buFont typeface="Arial" pitchFamily="34" charset="0"/>
              <a:buChar char="‒"/>
            </a:pPr>
            <a:r>
              <a:rPr lang="en-US" sz="1200" dirty="0" smtClean="0"/>
              <a:t>From May-Sept. the south monsoon sets in</a:t>
            </a:r>
          </a:p>
          <a:p>
            <a:pPr marL="640080" lvl="1" indent="-182880">
              <a:spcBef>
                <a:spcPts val="300"/>
              </a:spcBef>
              <a:buFont typeface="Arial" pitchFamily="34" charset="0"/>
              <a:buChar char="‒"/>
            </a:pPr>
            <a:r>
              <a:rPr lang="en-US" sz="1200" dirty="0" smtClean="0"/>
              <a:t>From Oct-April, the north monsoon is dominant</a:t>
            </a:r>
          </a:p>
          <a:p>
            <a:pPr marL="182880" indent="-182880">
              <a:spcBef>
                <a:spcPts val="300"/>
              </a:spcBef>
              <a:buFont typeface="Wingdings" pitchFamily="2" charset="2"/>
              <a:buChar char="§"/>
            </a:pPr>
            <a:r>
              <a:rPr lang="en-US" sz="1200" dirty="0" smtClean="0"/>
              <a:t>Vietnam has a single rainy season during the south monsoon (May-Sept), during which rainfall is abundant, with annual rainfall exceeding 1000 mm almost everywhere</a:t>
            </a:r>
          </a:p>
          <a:p>
            <a:pPr marL="640080" lvl="1" indent="-182880">
              <a:spcBef>
                <a:spcPts val="300"/>
              </a:spcBef>
              <a:buFont typeface="Arial" pitchFamily="34" charset="0"/>
              <a:buChar char="‒"/>
            </a:pPr>
            <a:r>
              <a:rPr lang="en-US" sz="1200" dirty="0" smtClean="0"/>
              <a:t>Annual rainfall is even higher in the hills, especially those facing the sea, in the range of 2000-2500 mm</a:t>
            </a:r>
          </a:p>
          <a:p>
            <a:pPr marL="640080" lvl="1" indent="-182880">
              <a:spcBef>
                <a:spcPts val="300"/>
              </a:spcBef>
              <a:buFont typeface="Arial" pitchFamily="34" charset="0"/>
              <a:buChar char="‒"/>
            </a:pPr>
            <a:r>
              <a:rPr lang="en-US" sz="1200" dirty="0" smtClean="0"/>
              <a:t>Rainfall is infrequent and light during the rest of the year</a:t>
            </a:r>
          </a:p>
          <a:p>
            <a:pPr marL="457200" lvl="1" indent="0">
              <a:spcBef>
                <a:spcPts val="300"/>
              </a:spcBef>
              <a:buFont typeface="Arial" pitchFamily="34" charset="0"/>
              <a:buNone/>
            </a:pPr>
            <a:endParaRPr lang="en-US" sz="1200" dirty="0" smtClean="0"/>
          </a:p>
          <a:p>
            <a:pPr marL="182880" indent="-182880">
              <a:spcBef>
                <a:spcPts val="600"/>
              </a:spcBef>
              <a:buFont typeface="Wingdings" pitchFamily="2" charset="2"/>
              <a:buChar char="§"/>
            </a:pPr>
            <a:r>
              <a:rPr lang="en-US" sz="1200" dirty="0" smtClean="0"/>
              <a:t>Temperatures are high all year round for southern and central Vietnam</a:t>
            </a:r>
          </a:p>
          <a:p>
            <a:pPr marL="640080" lvl="1" indent="-182880">
              <a:spcBef>
                <a:spcPts val="600"/>
              </a:spcBef>
              <a:buFont typeface="Arial" pitchFamily="34" charset="0"/>
              <a:buChar char="‒"/>
            </a:pPr>
            <a:r>
              <a:rPr lang="en-US" sz="1200" dirty="0" smtClean="0"/>
              <a:t>Northern Vietnam has a definite cooler season as the north monsoon occasionally brings cold air in from China</a:t>
            </a:r>
          </a:p>
          <a:p>
            <a:pPr marL="640080" lvl="1" indent="-182880">
              <a:spcBef>
                <a:spcPts val="600"/>
              </a:spcBef>
              <a:buFont typeface="Arial" pitchFamily="34" charset="0"/>
              <a:buChar char="‒"/>
            </a:pPr>
            <a:r>
              <a:rPr lang="en-US" sz="1200" dirty="0" smtClean="0"/>
              <a:t>In southern Vietnam, the lowlands are sheltered from outbreaks of colder northerly air and the dry season is warm to hot with much sunshine.</a:t>
            </a:r>
          </a:p>
          <a:p>
            <a:pPr marL="0" lvl="0" indent="0">
              <a:spcBef>
                <a:spcPts val="300"/>
              </a:spcBef>
              <a:buFont typeface="Arial" pitchFamily="34" charset="0"/>
              <a:buNone/>
            </a:pPr>
            <a:endParaRPr lang="en-US" sz="1200" dirty="0" smtClean="0"/>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418516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171450" indent="-171450" eaLnBrk="1" hangingPunct="1">
              <a:spcBef>
                <a:spcPct val="0"/>
              </a:spcBef>
              <a:buFont typeface="Wingdings" pitchFamily="2" charset="2"/>
              <a:buChar char="§"/>
            </a:pPr>
            <a:r>
              <a:rPr lang="en-US" dirty="0" smtClean="0"/>
              <a:t>Lodging</a:t>
            </a:r>
          </a:p>
          <a:p>
            <a:pPr marL="640080" marR="0" lvl="1" indent="-182880" algn="l" defTabSz="914400" rtl="0" eaLnBrk="1" fontAlgn="auto" latinLnBrk="0" hangingPunct="1">
              <a:lnSpc>
                <a:spcPct val="100000"/>
              </a:lnSpc>
              <a:spcBef>
                <a:spcPts val="300"/>
              </a:spcBef>
              <a:spcAft>
                <a:spcPts val="0"/>
              </a:spcAft>
              <a:buClrTx/>
              <a:buSzTx/>
              <a:buFont typeface="Arial" pitchFamily="34" charset="0"/>
              <a:buChar char="‒"/>
              <a:tabLst/>
              <a:defRPr/>
            </a:pPr>
            <a:r>
              <a:rPr lang="en-US" sz="1200" dirty="0" err="1" smtClean="0"/>
              <a:t>Hoa</a:t>
            </a:r>
            <a:r>
              <a:rPr lang="en-US" sz="1200" dirty="0" smtClean="0"/>
              <a:t> An coaches will stay at the research center</a:t>
            </a:r>
          </a:p>
          <a:p>
            <a:pPr marL="640080" marR="0" lvl="1" indent="-182880" algn="l" defTabSz="914400" rtl="0" eaLnBrk="1" fontAlgn="auto" latinLnBrk="0" hangingPunct="1">
              <a:lnSpc>
                <a:spcPct val="100000"/>
              </a:lnSpc>
              <a:spcBef>
                <a:spcPts val="300"/>
              </a:spcBef>
              <a:spcAft>
                <a:spcPts val="0"/>
              </a:spcAft>
              <a:buClrTx/>
              <a:buSzTx/>
              <a:buFont typeface="Arial" pitchFamily="34" charset="0"/>
              <a:buChar char="‒"/>
              <a:tabLst/>
              <a:defRPr/>
            </a:pPr>
            <a:r>
              <a:rPr lang="en-US" sz="1200" dirty="0" err="1" smtClean="0"/>
              <a:t>Thuan</a:t>
            </a:r>
            <a:r>
              <a:rPr lang="en-US" sz="1200" dirty="0" smtClean="0"/>
              <a:t> Hung coaches</a:t>
            </a:r>
            <a:r>
              <a:rPr lang="en-US" sz="1200" baseline="0" dirty="0" smtClean="0"/>
              <a:t> will stay at guest homes in groups of 2-3 people</a:t>
            </a:r>
            <a:endParaRPr lang="en-US" sz="1200" dirty="0" smtClean="0"/>
          </a:p>
          <a:p>
            <a:pPr marL="640080" lvl="1" indent="-182880">
              <a:spcBef>
                <a:spcPts val="300"/>
              </a:spcBef>
              <a:buFont typeface="Arial" pitchFamily="34" charset="0"/>
              <a:buChar char="‒"/>
            </a:pPr>
            <a:r>
              <a:rPr lang="en-US" sz="1200" dirty="0" smtClean="0"/>
              <a:t>Coaches will stay in dorm-style residence rooms</a:t>
            </a:r>
          </a:p>
          <a:p>
            <a:pPr marL="640080" lvl="1" indent="-182880">
              <a:spcBef>
                <a:spcPts val="300"/>
              </a:spcBef>
              <a:buFont typeface="Arial" pitchFamily="34" charset="0"/>
              <a:buChar char="‒"/>
            </a:pPr>
            <a:r>
              <a:rPr lang="en-US" sz="1200" dirty="0" smtClean="0"/>
              <a:t>The partner middle school is located a few kilometers away from the lodging</a:t>
            </a:r>
          </a:p>
          <a:p>
            <a:pPr marL="182880" marR="0" lvl="1" indent="-182880" algn="l" defTabSz="914400" rtl="0" eaLnBrk="1" fontAlgn="auto" latinLnBrk="0" hangingPunct="1">
              <a:lnSpc>
                <a:spcPct val="100000"/>
              </a:lnSpc>
              <a:spcBef>
                <a:spcPts val="600"/>
              </a:spcBef>
              <a:spcAft>
                <a:spcPts val="600"/>
              </a:spcAft>
              <a:buClrTx/>
              <a:buSzTx/>
              <a:buFont typeface="Wingdings" pitchFamily="2" charset="2"/>
              <a:buChar char="§"/>
              <a:tabLst/>
              <a:defRPr/>
            </a:pPr>
            <a:r>
              <a:rPr lang="en-US" dirty="0" smtClean="0"/>
              <a:t>Sleeping Arrangements</a:t>
            </a:r>
          </a:p>
          <a:p>
            <a:pPr marL="640080" marR="0" lvl="1" indent="-182880" algn="l" defTabSz="914400" rtl="0" eaLnBrk="1" fontAlgn="auto" latinLnBrk="0" hangingPunct="1">
              <a:lnSpc>
                <a:spcPct val="100000"/>
              </a:lnSpc>
              <a:spcBef>
                <a:spcPts val="300"/>
              </a:spcBef>
              <a:spcAft>
                <a:spcPts val="0"/>
              </a:spcAft>
              <a:buClrTx/>
              <a:buSzTx/>
              <a:buFont typeface="Arial" pitchFamily="34" charset="0"/>
              <a:buChar char="‒"/>
              <a:tabLst/>
              <a:defRPr/>
            </a:pPr>
            <a:r>
              <a:rPr lang="en-US" sz="1200" dirty="0" smtClean="0"/>
              <a:t>Rooms will be divided by gender</a:t>
            </a:r>
          </a:p>
          <a:p>
            <a:pPr marL="640080" marR="0" lvl="1" indent="-182880" algn="l" defTabSz="914400" rtl="0" eaLnBrk="1" fontAlgn="auto" latinLnBrk="0" hangingPunct="1">
              <a:lnSpc>
                <a:spcPct val="100000"/>
              </a:lnSpc>
              <a:spcBef>
                <a:spcPts val="300"/>
              </a:spcBef>
              <a:spcAft>
                <a:spcPts val="0"/>
              </a:spcAft>
              <a:buClrTx/>
              <a:buSzTx/>
              <a:buFont typeface="Arial" pitchFamily="34" charset="0"/>
              <a:buChar char="‒"/>
              <a:tabLst/>
              <a:defRPr/>
            </a:pPr>
            <a:r>
              <a:rPr lang="en-US" sz="1200" dirty="0" smtClean="0"/>
              <a:t>Westernized toilets will be available</a:t>
            </a:r>
          </a:p>
          <a:p>
            <a:pPr marL="640080" marR="0" lvl="1" indent="-182880" algn="l" defTabSz="914400" rtl="0" eaLnBrk="1" fontAlgn="auto" latinLnBrk="0" hangingPunct="1">
              <a:lnSpc>
                <a:spcPct val="100000"/>
              </a:lnSpc>
              <a:spcBef>
                <a:spcPts val="300"/>
              </a:spcBef>
              <a:spcAft>
                <a:spcPts val="0"/>
              </a:spcAft>
              <a:buClrTx/>
              <a:buSzTx/>
              <a:buFont typeface="Arial" pitchFamily="34" charset="0"/>
              <a:buChar char="‒"/>
              <a:tabLst/>
              <a:defRPr/>
            </a:pPr>
            <a:r>
              <a:rPr lang="en-US" sz="1200" dirty="0" smtClean="0"/>
              <a:t>There is no hot water, though the cool water feels great at the end of the day</a:t>
            </a:r>
          </a:p>
          <a:p>
            <a:pPr marL="640080" marR="0" lvl="1" indent="-182880" algn="l" defTabSz="914400" rtl="0" eaLnBrk="1" fontAlgn="auto" latinLnBrk="0" hangingPunct="1">
              <a:lnSpc>
                <a:spcPct val="100000"/>
              </a:lnSpc>
              <a:spcBef>
                <a:spcPts val="300"/>
              </a:spcBef>
              <a:spcAft>
                <a:spcPts val="0"/>
              </a:spcAft>
              <a:buClrTx/>
              <a:buSzTx/>
              <a:buFont typeface="Arial" pitchFamily="34" charset="0"/>
              <a:buChar char="‒"/>
              <a:tabLst/>
              <a:defRPr/>
            </a:pPr>
            <a:r>
              <a:rPr lang="en-US" sz="1200" dirty="0" smtClean="0"/>
              <a:t>The beds have mattresses with a fleece blanket on top</a:t>
            </a:r>
          </a:p>
          <a:p>
            <a:pPr marL="1097280" lvl="3" indent="-182880">
              <a:spcBef>
                <a:spcPts val="600"/>
              </a:spcBef>
              <a:buFont typeface="Wingdings" pitchFamily="2" charset="2"/>
              <a:buChar char="§"/>
            </a:pPr>
            <a:r>
              <a:rPr lang="en-US" sz="1200" dirty="0" smtClean="0"/>
              <a:t>Pillows are small and hard compared to the norm in the U.S., so it is highly recommended that you bring your own pillow</a:t>
            </a:r>
          </a:p>
          <a:p>
            <a:pPr marL="1097280" lvl="3" indent="-182880">
              <a:spcBef>
                <a:spcPts val="600"/>
              </a:spcBef>
              <a:buFont typeface="Wingdings" pitchFamily="2" charset="2"/>
              <a:buChar char="§"/>
            </a:pPr>
            <a:r>
              <a:rPr lang="en-US" sz="1200" dirty="0" smtClean="0"/>
              <a:t>You will probably also want to bring your own sheets</a:t>
            </a:r>
          </a:p>
          <a:p>
            <a:pPr marL="1097280" lvl="3" indent="-182880">
              <a:spcBef>
                <a:spcPts val="600"/>
              </a:spcBef>
              <a:buFont typeface="Wingdings" pitchFamily="2" charset="2"/>
              <a:buChar char="§"/>
            </a:pPr>
            <a:r>
              <a:rPr lang="en-US" sz="1200" dirty="0" smtClean="0"/>
              <a:t>Mosquito nets will be provided</a:t>
            </a:r>
          </a:p>
          <a:p>
            <a:pPr marL="182880" lvl="1" indent="-182880">
              <a:spcBef>
                <a:spcPts val="600"/>
              </a:spcBef>
              <a:spcAft>
                <a:spcPts val="600"/>
              </a:spcAft>
              <a:buFont typeface="Wingdings" pitchFamily="2" charset="2"/>
              <a:buChar char="§"/>
            </a:pPr>
            <a:r>
              <a:rPr lang="en-US" dirty="0" smtClean="0"/>
              <a:t>Food</a:t>
            </a:r>
          </a:p>
          <a:p>
            <a:pPr marL="640080" lvl="1" indent="-182880">
              <a:spcBef>
                <a:spcPts val="300"/>
              </a:spcBef>
              <a:buFont typeface="Arial" pitchFamily="34" charset="0"/>
              <a:buChar char="‒"/>
            </a:pPr>
            <a:r>
              <a:rPr lang="en-US" sz="1200" dirty="0" smtClean="0"/>
              <a:t>Food offered during the program will be Vietnamese style – appropriately. </a:t>
            </a:r>
          </a:p>
          <a:p>
            <a:pPr marL="1085850" lvl="2" indent="-171450">
              <a:spcBef>
                <a:spcPts val="300"/>
              </a:spcBef>
              <a:buFont typeface="Wingdings" pitchFamily="2" charset="2"/>
              <a:buChar char="§"/>
            </a:pPr>
            <a:r>
              <a:rPr lang="en-US" sz="1200" dirty="0" smtClean="0"/>
              <a:t>In general the food in Vietnam is good</a:t>
            </a:r>
          </a:p>
          <a:p>
            <a:pPr marL="1085850" lvl="3" indent="-171450">
              <a:buFont typeface="Wingdings" pitchFamily="2" charset="2"/>
              <a:buChar char="§"/>
            </a:pPr>
            <a:r>
              <a:rPr lang="en-US" sz="1200" dirty="0" smtClean="0"/>
              <a:t>You should bring whatever American food you think you need, however one good principle of cross-cultural programs is to eat what your hosts eat – it’s a form of acceptance and engagement.</a:t>
            </a:r>
          </a:p>
          <a:p>
            <a:pPr marL="1085850" lvl="3" indent="-171450">
              <a:buFont typeface="Wingdings" pitchFamily="2" charset="2"/>
              <a:buChar char="§"/>
            </a:pPr>
            <a:r>
              <a:rPr lang="en-US" sz="1200" dirty="0" smtClean="0"/>
              <a:t>Steamed white rice is served with every meal</a:t>
            </a:r>
          </a:p>
          <a:p>
            <a:pPr marL="640080" lvl="2" indent="-182880">
              <a:buFont typeface="Arial" pitchFamily="34" charset="0"/>
              <a:buChar char="‒"/>
            </a:pPr>
            <a:r>
              <a:rPr lang="en-US" sz="1200" dirty="0" smtClean="0"/>
              <a:t>One of the characteristics of Vietnamese food is that it is always fresh, being bought the same morning straight from the market.</a:t>
            </a:r>
          </a:p>
          <a:p>
            <a:pPr marL="640080" lvl="2" indent="-182880">
              <a:buFont typeface="Arial" pitchFamily="34" charset="0"/>
              <a:buChar char="‒"/>
            </a:pPr>
            <a:r>
              <a:rPr lang="en-US" sz="1200" dirty="0" smtClean="0"/>
              <a:t>A famous dish in Vietnam is pho (pronounced “fur”), a noodle soup eaten at any time of day but mainly at breakfast</a:t>
            </a:r>
          </a:p>
          <a:p>
            <a:pPr marL="182880" lvl="1" indent="-182880">
              <a:spcBef>
                <a:spcPts val="600"/>
              </a:spcBef>
              <a:spcAft>
                <a:spcPts val="600"/>
              </a:spcAft>
              <a:buFont typeface="Wingdings" pitchFamily="2" charset="2"/>
              <a:buChar cha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36259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182880" marR="0" indent="-182880"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1200" dirty="0" smtClean="0"/>
              <a:t>Despite common misperceptions, Vietnam is one of the safest countries in Asia, and probably in the world.</a:t>
            </a:r>
          </a:p>
          <a:p>
            <a:pPr marL="182880" indent="-182880">
              <a:spcBef>
                <a:spcPts val="600"/>
              </a:spcBef>
              <a:buFont typeface="Wingdings" pitchFamily="2" charset="2"/>
              <a:buChar char="§"/>
            </a:pPr>
            <a:endParaRPr lang="en-US" sz="1200" dirty="0" smtClean="0"/>
          </a:p>
          <a:p>
            <a:pPr marL="182880" indent="-182880">
              <a:spcBef>
                <a:spcPts val="600"/>
              </a:spcBef>
              <a:buFont typeface="Wingdings" pitchFamily="2" charset="2"/>
              <a:buChar char="§"/>
            </a:pPr>
            <a:r>
              <a:rPr lang="en-US" sz="1200" dirty="0" smtClean="0"/>
              <a:t>The level of civil unrest is insignificant, crime levels are very low in comparison with most countries, and natural disasters affecting visitors are rare</a:t>
            </a:r>
          </a:p>
          <a:p>
            <a:pPr marL="640080" lvl="1" indent="-182880">
              <a:spcBef>
                <a:spcPts val="600"/>
              </a:spcBef>
              <a:buFont typeface="Arial" pitchFamily="34" charset="0"/>
              <a:buChar char="‒"/>
            </a:pPr>
            <a:r>
              <a:rPr lang="en-US" sz="1200" dirty="0" smtClean="0"/>
              <a:t>However everyone should use common sense, like not going alone in strange locations and following recommendations from your hosts</a:t>
            </a:r>
          </a:p>
          <a:p>
            <a:pPr marL="640080" lvl="1" indent="-182880">
              <a:spcBef>
                <a:spcPts val="600"/>
              </a:spcBef>
              <a:buFont typeface="Arial" pitchFamily="34" charset="0"/>
              <a:buChar char="‒"/>
            </a:pPr>
            <a:endParaRPr lang="en-US" sz="1200" dirty="0" smtClean="0"/>
          </a:p>
          <a:p>
            <a:pPr marL="182880" indent="-182880">
              <a:spcBef>
                <a:spcPts val="600"/>
              </a:spcBef>
              <a:buFont typeface="Wingdings" pitchFamily="2" charset="2"/>
              <a:buChar char="§"/>
            </a:pPr>
            <a:r>
              <a:rPr lang="en-US" sz="1200" dirty="0" smtClean="0"/>
              <a:t>Pedestrian crossings, where they exist, are almost invariably ignored, so visitors need to exercise care</a:t>
            </a:r>
          </a:p>
          <a:p>
            <a:pPr marL="640080" lvl="1" indent="-182880">
              <a:spcBef>
                <a:spcPts val="600"/>
              </a:spcBef>
              <a:buFont typeface="Arial" pitchFamily="34" charset="0"/>
              <a:buChar char="‒"/>
            </a:pPr>
            <a:r>
              <a:rPr lang="en-US" sz="1200" dirty="0" smtClean="0"/>
              <a:t>In the cities the best technique is to wait for a lull in the traffic, then walk steadily and purposefully across the road</a:t>
            </a:r>
          </a:p>
          <a:p>
            <a:pPr marL="640080" lvl="1" indent="-182880">
              <a:spcBef>
                <a:spcPts val="600"/>
              </a:spcBef>
              <a:buFont typeface="Arial" pitchFamily="34" charset="0"/>
              <a:buChar char="‒"/>
            </a:pPr>
            <a:r>
              <a:rPr lang="en-US" sz="1200" dirty="0" smtClean="0"/>
              <a:t>Oncoming bicycles and vehicles will swerve around to avoid a pedestrian</a:t>
            </a:r>
          </a:p>
          <a:p>
            <a:pPr marL="640080" lvl="1" indent="-182880">
              <a:spcBef>
                <a:spcPts val="600"/>
              </a:spcBef>
              <a:buFont typeface="Arial" pitchFamily="34" charset="0"/>
              <a:buChar char="‒"/>
            </a:pPr>
            <a:r>
              <a:rPr lang="en-US" sz="1200" dirty="0" smtClean="0"/>
              <a:t>Hopping about trying to avoid the traffic makes an accident more likely</a:t>
            </a:r>
          </a:p>
          <a:p>
            <a:pPr marL="640080" lvl="1" indent="-182880">
              <a:spcBef>
                <a:spcPts val="600"/>
              </a:spcBef>
              <a:buFont typeface="Arial" pitchFamily="34" charset="0"/>
              <a:buChar char="‒"/>
            </a:pPr>
            <a:endParaRPr lang="en-US" sz="1200" dirty="0" smtClean="0"/>
          </a:p>
          <a:p>
            <a:pPr marL="182880" indent="-182880">
              <a:spcBef>
                <a:spcPts val="600"/>
              </a:spcBef>
              <a:buFont typeface="Wingdings" pitchFamily="2" charset="2"/>
              <a:buChar char="§"/>
            </a:pPr>
            <a:r>
              <a:rPr lang="en-US" sz="1200" dirty="0" smtClean="0"/>
              <a:t>In the cities, and especially in Ho Chi Minh City, petty crime can sometimes be a problem. To avoid difficulties, don’t:</a:t>
            </a:r>
          </a:p>
          <a:p>
            <a:pPr marL="640080" lvl="1" indent="-182880">
              <a:spcBef>
                <a:spcPts val="600"/>
              </a:spcBef>
              <a:buFont typeface="Arial" pitchFamily="34" charset="0"/>
              <a:buChar char="‒"/>
            </a:pPr>
            <a:r>
              <a:rPr lang="en-US" sz="1200" dirty="0" smtClean="0"/>
              <a:t>Leave personal belongings unattended - put them somewhere safe or keep them with you</a:t>
            </a:r>
          </a:p>
          <a:p>
            <a:pPr marL="640080" lvl="1" indent="-182880">
              <a:spcBef>
                <a:spcPts val="600"/>
              </a:spcBef>
              <a:buFont typeface="Arial" pitchFamily="34" charset="0"/>
              <a:buChar char="‒"/>
            </a:pPr>
            <a:r>
              <a:rPr lang="en-US" sz="1200" dirty="0" smtClean="0"/>
              <a:t>Carry a shoulder strap handbag or camera bag – a bag with a handgrip will deter motorbike bag snatchers </a:t>
            </a:r>
          </a:p>
          <a:p>
            <a:pPr marL="640080" lvl="1" indent="-182880">
              <a:spcBef>
                <a:spcPts val="600"/>
              </a:spcBef>
              <a:buFont typeface="Arial" pitchFamily="34" charset="0"/>
              <a:buChar char="‒"/>
            </a:pPr>
            <a:r>
              <a:rPr lang="en-US" sz="1200" dirty="0" smtClean="0"/>
              <a:t>Carry large amounts of cash or vital documents – nearly all hotels have secure storage</a:t>
            </a:r>
          </a:p>
          <a:p>
            <a:pPr marL="640080" lvl="1" indent="-182880">
              <a:spcBef>
                <a:spcPts val="600"/>
              </a:spcBef>
              <a:buFont typeface="Arial" pitchFamily="34" charset="0"/>
              <a:buChar char="‒"/>
            </a:pPr>
            <a:r>
              <a:rPr lang="en-US" sz="1200" dirty="0" smtClean="0"/>
              <a:t>Count money while standing at an ATM - put it in a safe place immediately and check it elsewhere</a:t>
            </a:r>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73181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b="1" dirty="0" smtClean="0"/>
              <a:t>Wear Sunscreen</a:t>
            </a:r>
            <a:r>
              <a:rPr lang="en-US" b="1" baseline="0" dirty="0" smtClean="0"/>
              <a:t> </a:t>
            </a:r>
            <a:r>
              <a:rPr lang="en-US" baseline="0" dirty="0" smtClean="0"/>
              <a:t>- </a:t>
            </a:r>
            <a:r>
              <a:rPr lang="en-US" sz="1200" dirty="0" smtClean="0"/>
              <a:t>The major health dangers are the effect of the sun and tropical heat. European/American skin will begin to burn very quickly on a hot day even if the sky is overcast: reputable high UV protection barrier lotions and cream are essential. </a:t>
            </a:r>
          </a:p>
          <a:p>
            <a:pPr eaLnBrk="1" hangingPunct="1">
              <a:spcBef>
                <a:spcPct val="0"/>
              </a:spcBef>
            </a:pPr>
            <a:endParaRPr lang="en-US" sz="1200" dirty="0" smtClean="0"/>
          </a:p>
          <a:p>
            <a:pPr eaLnBrk="1" hangingPunct="1">
              <a:spcBef>
                <a:spcPct val="0"/>
              </a:spcBef>
            </a:pPr>
            <a:r>
              <a:rPr lang="en-US" sz="1200" b="1" dirty="0" smtClean="0"/>
              <a:t>Wear</a:t>
            </a:r>
            <a:r>
              <a:rPr lang="en-US" sz="1200" b="1" baseline="0" dirty="0" smtClean="0"/>
              <a:t> a Hat </a:t>
            </a:r>
            <a:r>
              <a:rPr lang="en-US" sz="1200" baseline="0" dirty="0" smtClean="0"/>
              <a:t>- </a:t>
            </a:r>
            <a:r>
              <a:rPr lang="en-US" sz="1200" dirty="0" smtClean="0"/>
              <a:t>Sunstroke is also a high risk: a wide brimmed hat that will shade the back of the neck as well as the eyes is better than a baseball cap. Heavy sweating caused by high humidity drains the body’s water supply rapidly. </a:t>
            </a:r>
          </a:p>
          <a:p>
            <a:pPr eaLnBrk="1" hangingPunct="1">
              <a:spcBef>
                <a:spcPct val="0"/>
              </a:spcBef>
            </a:pPr>
            <a:endParaRPr lang="en-US" sz="1200" dirty="0" smtClean="0"/>
          </a:p>
          <a:p>
            <a:pPr eaLnBrk="1" hangingPunct="1">
              <a:spcBef>
                <a:spcPct val="0"/>
              </a:spcBef>
            </a:pPr>
            <a:r>
              <a:rPr lang="en-US" sz="1200" b="1" dirty="0" smtClean="0"/>
              <a:t>Drink lots</a:t>
            </a:r>
            <a:r>
              <a:rPr lang="en-US" sz="1200" b="1" baseline="0" dirty="0" smtClean="0"/>
              <a:t> of Water </a:t>
            </a:r>
            <a:r>
              <a:rPr lang="en-US" sz="1200" baseline="0" dirty="0" smtClean="0"/>
              <a:t>- </a:t>
            </a:r>
            <a:r>
              <a:rPr lang="en-US" sz="1200" dirty="0" smtClean="0"/>
              <a:t>Drink plenty of water to replenish it and thus avoid unpleasant dehydration – several liters per day is generally recommended.</a:t>
            </a:r>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Drink lots of Bottled Water </a:t>
            </a:r>
            <a:r>
              <a:rPr lang="en-US" dirty="0" smtClean="0"/>
              <a:t>- </a:t>
            </a:r>
            <a:r>
              <a:rPr lang="en-US" sz="1200" dirty="0" smtClean="0"/>
              <a:t>Only drink bottled water (even when brushing your teeth). It is not advisable to drink tap water in Vietnam but bottled mineral water is safe and available everywhere. Ice in drinks is generally okay in good standard hotels and restaurants but it is best to avoid it on street stalls or in countryside areas.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t>Watch what you Eat</a:t>
            </a:r>
            <a:r>
              <a:rPr lang="en-US" sz="1200" b="1" baseline="0" dirty="0" smtClean="0"/>
              <a:t> </a:t>
            </a:r>
            <a:r>
              <a:rPr lang="en-US" sz="1200" baseline="0" dirty="0" smtClean="0"/>
              <a:t>- </a:t>
            </a:r>
            <a:r>
              <a:rPr lang="en-US" sz="1200" dirty="0" smtClean="0"/>
              <a:t>Vietnamese food is nearly always cooked from fresh ingredients, so getting an upset stomach is probably less likely in a street side café than in an international restaurant that re-heats pre-prepared food. Still, it’s important</a:t>
            </a:r>
            <a:r>
              <a:rPr lang="en-US" sz="1200" baseline="0" dirty="0" smtClean="0"/>
              <a:t> to consider the source of your food before eating it.</a:t>
            </a:r>
            <a:endParaRPr lang="en-US" sz="1200" dirty="0" smtClean="0"/>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Bring Over the Counter Medicine</a:t>
            </a:r>
            <a:r>
              <a:rPr lang="en-US" b="0" baseline="0" dirty="0" smtClean="0"/>
              <a:t> - </a:t>
            </a:r>
            <a:r>
              <a:rPr lang="en-US" sz="1200" dirty="0" smtClean="0"/>
              <a:t>In addition to any necessary prescription medication, it is not a bad idea to bring some over-the-counter medication, such as Ibuprofen, aspirin, and </a:t>
            </a:r>
            <a:r>
              <a:rPr lang="en-US" sz="1200" dirty="0" err="1" smtClean="0"/>
              <a:t>Pepto</a:t>
            </a:r>
            <a:r>
              <a:rPr lang="en-US" sz="1200" dirty="0" smtClean="0"/>
              <a:t> </a:t>
            </a:r>
            <a:r>
              <a:rPr lang="en-US" sz="1200" dirty="0" err="1" smtClean="0"/>
              <a:t>Bismol</a:t>
            </a:r>
            <a:r>
              <a:rPr lang="en-US" sz="1200" dirty="0" smtClean="0"/>
              <a:t>. Additionally, it is always wise to have antiseptic hand sanitizer with you at all times.</a:t>
            </a:r>
          </a:p>
          <a:p>
            <a:pPr eaLnBrk="1" hangingPunct="1">
              <a:spcBef>
                <a:spcPct val="0"/>
              </a:spcBef>
            </a:pPr>
            <a:endParaRPr lang="en-US" b="1"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57446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eaLnBrk="1" hangingPunct="1">
              <a:spcBef>
                <a:spcPct val="0"/>
              </a:spcBef>
            </a:pPr>
            <a:r>
              <a:rPr lang="en-US" u="sng" dirty="0" smtClean="0"/>
              <a:t>Obtaining Money:</a:t>
            </a:r>
          </a:p>
          <a:p>
            <a:pPr marL="182880" indent="-182880">
              <a:spcBef>
                <a:spcPts val="600"/>
              </a:spcBef>
              <a:spcAft>
                <a:spcPts val="600"/>
              </a:spcAft>
              <a:buFont typeface="Wingdings" pitchFamily="2" charset="2"/>
              <a:buChar char="§"/>
            </a:pPr>
            <a:r>
              <a:rPr lang="en-US" sz="1200" b="1" dirty="0" smtClean="0"/>
              <a:t>ATMs: </a:t>
            </a:r>
            <a:r>
              <a:rPr lang="en-US" sz="1200" dirty="0" smtClean="0"/>
              <a:t>ATM machines in Vietnam are pretty convenient, work well, and there are a lot of them in the cities</a:t>
            </a:r>
          </a:p>
          <a:p>
            <a:pPr marL="182880" indent="-182880">
              <a:spcBef>
                <a:spcPts val="600"/>
              </a:spcBef>
              <a:spcAft>
                <a:spcPts val="600"/>
              </a:spcAft>
              <a:buFont typeface="Wingdings" pitchFamily="2" charset="2"/>
              <a:buChar char="§"/>
            </a:pPr>
            <a:r>
              <a:rPr lang="en-US" sz="1200" b="1" dirty="0" smtClean="0"/>
              <a:t>Withdrawals: </a:t>
            </a:r>
            <a:r>
              <a:rPr lang="en-US" sz="1200" dirty="0" smtClean="0"/>
              <a:t>The most you can withdraw from an ATM at any one time is 2 million VND, which is about $120</a:t>
            </a:r>
          </a:p>
          <a:p>
            <a:pPr marL="182880" indent="-182880">
              <a:spcBef>
                <a:spcPts val="600"/>
              </a:spcBef>
              <a:spcAft>
                <a:spcPts val="600"/>
              </a:spcAft>
              <a:buFont typeface="Wingdings" pitchFamily="2" charset="2"/>
              <a:buChar char="§"/>
            </a:pPr>
            <a:r>
              <a:rPr lang="en-US" sz="1200" b="1" dirty="0" smtClean="0"/>
              <a:t>Fees: </a:t>
            </a:r>
            <a:r>
              <a:rPr lang="en-US" sz="1200" dirty="0" smtClean="0"/>
              <a:t>The ATMs usually charge a fee of about $2.00</a:t>
            </a:r>
          </a:p>
          <a:p>
            <a:pPr marL="182880" indent="-182880">
              <a:spcBef>
                <a:spcPts val="600"/>
              </a:spcBef>
              <a:spcAft>
                <a:spcPts val="600"/>
              </a:spcAft>
              <a:buFont typeface="Wingdings" pitchFamily="2" charset="2"/>
              <a:buChar char="§"/>
            </a:pPr>
            <a:r>
              <a:rPr lang="en-US" sz="1200" b="1" dirty="0" smtClean="0"/>
              <a:t>Before you leave</a:t>
            </a:r>
            <a:r>
              <a:rPr lang="en-US" sz="1200" dirty="0" smtClean="0"/>
              <a:t>: Check with your bank to see how much they charge for withdrawals in foreign countries AND tell them you will be in Vietnam so they don’t cancel your card when they see strange charges</a:t>
            </a:r>
          </a:p>
          <a:p>
            <a:pPr eaLnBrk="1" hangingPunct="1">
              <a:spcBef>
                <a:spcPct val="0"/>
              </a:spcBef>
            </a:pPr>
            <a:endParaRPr lang="en-US" dirty="0" smtClean="0"/>
          </a:p>
          <a:p>
            <a:pPr eaLnBrk="1" hangingPunct="1">
              <a:spcBef>
                <a:spcPct val="0"/>
              </a:spcBef>
            </a:pPr>
            <a:r>
              <a:rPr lang="en-US" u="sng" dirty="0" smtClean="0"/>
              <a:t>Currency:</a:t>
            </a:r>
          </a:p>
          <a:p>
            <a:pPr marL="182880" indent="-182880">
              <a:buFont typeface="Wingdings" pitchFamily="2" charset="2"/>
              <a:buChar char="§"/>
            </a:pPr>
            <a:r>
              <a:rPr lang="en-US" sz="900" b="1" dirty="0" smtClean="0"/>
              <a:t>Exchange Rate: </a:t>
            </a:r>
            <a:r>
              <a:rPr lang="en-US" sz="900" dirty="0" smtClean="0"/>
              <a:t>$1.00 is approximately equal to 20,833 Vietnamese Dong (VND) – </a:t>
            </a:r>
          </a:p>
          <a:p>
            <a:pPr lvl="1" indent="-91440">
              <a:spcBef>
                <a:spcPts val="600"/>
              </a:spcBef>
              <a:buFont typeface="Arial" pitchFamily="34" charset="0"/>
              <a:buChar char="‒"/>
            </a:pPr>
            <a:r>
              <a:rPr lang="en-US" sz="900" i="1" dirty="0" smtClean="0"/>
              <a:t>Yes, you will be a millionaire</a:t>
            </a:r>
          </a:p>
          <a:p>
            <a:pPr marL="182880" indent="-182880">
              <a:spcBef>
                <a:spcPts val="600"/>
              </a:spcBef>
              <a:spcAft>
                <a:spcPts val="600"/>
              </a:spcAft>
              <a:buFont typeface="Wingdings" pitchFamily="2" charset="2"/>
              <a:buChar char="§"/>
            </a:pPr>
            <a:r>
              <a:rPr lang="en-US" sz="900" b="1" dirty="0" smtClean="0"/>
              <a:t>Currency Usage: </a:t>
            </a:r>
            <a:r>
              <a:rPr lang="en-US" sz="900" dirty="0" smtClean="0"/>
              <a:t>You will use Vietnamese Dong for almost everything you buy</a:t>
            </a:r>
          </a:p>
          <a:p>
            <a:pPr marL="182880" indent="-182880">
              <a:spcBef>
                <a:spcPts val="600"/>
              </a:spcBef>
              <a:spcAft>
                <a:spcPts val="600"/>
              </a:spcAft>
              <a:buFont typeface="Wingdings" pitchFamily="2" charset="2"/>
              <a:buChar char="§"/>
            </a:pPr>
            <a:r>
              <a:rPr lang="en-US" sz="900" b="1" dirty="0" smtClean="0"/>
              <a:t>US Dollar: </a:t>
            </a:r>
            <a:r>
              <a:rPr lang="en-US" sz="900" dirty="0" smtClean="0"/>
              <a:t>The U.S. dollar, preferably crisp clean bills, is widely accepted among major shops and restaurants</a:t>
            </a:r>
          </a:p>
          <a:p>
            <a:pPr marL="182880" indent="-182880">
              <a:spcBef>
                <a:spcPts val="600"/>
              </a:spcBef>
              <a:spcAft>
                <a:spcPts val="600"/>
              </a:spcAft>
              <a:buFont typeface="Wingdings" pitchFamily="2" charset="2"/>
              <a:buChar char="§"/>
            </a:pPr>
            <a:r>
              <a:rPr lang="en-US" sz="900" b="1" dirty="0" smtClean="0"/>
              <a:t>Places of Exchange: </a:t>
            </a:r>
            <a:r>
              <a:rPr lang="en-US" sz="900" dirty="0" smtClean="0"/>
              <a:t>Dollars can be exchanged for dong at hotels, banks, and licensed exchange shops (passport must be presented)</a:t>
            </a:r>
          </a:p>
          <a:p>
            <a:pPr eaLnBrk="1" hangingPunct="1">
              <a:spcBef>
                <a:spcPct val="0"/>
              </a:spcBef>
            </a:pPr>
            <a:endParaRPr lang="en-US" dirty="0" smtClean="0"/>
          </a:p>
          <a:p>
            <a:pPr eaLnBrk="1" hangingPunct="1">
              <a:spcBef>
                <a:spcPct val="0"/>
              </a:spcBef>
            </a:pPr>
            <a:r>
              <a:rPr lang="en-US" u="sng" dirty="0" smtClean="0"/>
              <a:t>Tips:</a:t>
            </a:r>
          </a:p>
          <a:p>
            <a:pPr marL="182880" indent="-182880">
              <a:spcBef>
                <a:spcPts val="600"/>
              </a:spcBef>
              <a:spcAft>
                <a:spcPts val="600"/>
              </a:spcAft>
              <a:buFont typeface="Wingdings" pitchFamily="2" charset="2"/>
              <a:buChar char="§"/>
            </a:pPr>
            <a:r>
              <a:rPr lang="en-US" sz="900" b="1" dirty="0" smtClean="0"/>
              <a:t>Never: P</a:t>
            </a:r>
            <a:r>
              <a:rPr lang="en-US" sz="900" dirty="0" smtClean="0"/>
              <a:t>ut cash into your suitcase</a:t>
            </a:r>
          </a:p>
          <a:p>
            <a:pPr marL="182880" indent="-182880">
              <a:spcBef>
                <a:spcPts val="600"/>
              </a:spcBef>
              <a:spcAft>
                <a:spcPts val="600"/>
              </a:spcAft>
              <a:buFont typeface="Wingdings" pitchFamily="2" charset="2"/>
              <a:buChar char="§"/>
            </a:pPr>
            <a:r>
              <a:rPr lang="en-US" sz="900" b="1" dirty="0" smtClean="0"/>
              <a:t>Protect: </a:t>
            </a:r>
            <a:r>
              <a:rPr lang="en-US" sz="900" dirty="0" smtClean="0"/>
              <a:t>Any cash you bring with you should be in a money belt or pouch or zipped pocket</a:t>
            </a:r>
          </a:p>
          <a:p>
            <a:pPr marL="182880" indent="-182880">
              <a:spcBef>
                <a:spcPts val="600"/>
              </a:spcBef>
              <a:spcAft>
                <a:spcPts val="600"/>
              </a:spcAft>
              <a:buFont typeface="Wingdings" pitchFamily="2" charset="2"/>
              <a:buChar char="§"/>
            </a:pPr>
            <a:r>
              <a:rPr lang="en-US" sz="900" b="1" dirty="0" smtClean="0"/>
              <a:t>Traveler’s Checks: </a:t>
            </a:r>
            <a:r>
              <a:rPr lang="en-US" sz="900" dirty="0" smtClean="0"/>
              <a:t>Traveler’s checks are not very convenient, since they are not readily accepted</a:t>
            </a:r>
          </a:p>
          <a:p>
            <a:pPr marL="182880" indent="-182880">
              <a:spcBef>
                <a:spcPts val="600"/>
              </a:spcBef>
              <a:buFont typeface="Wingdings" pitchFamily="2" charset="2"/>
              <a:buChar char="§"/>
            </a:pPr>
            <a:r>
              <a:rPr lang="en-US" sz="900" b="1" dirty="0" smtClean="0"/>
              <a:t>Credit Cards: </a:t>
            </a:r>
            <a:r>
              <a:rPr lang="en-US" sz="900" dirty="0" smtClean="0"/>
              <a:t>Visa and MasterCard are accepted in larger cities like Ho Chi Minh City, but should not be relied upon as a consistent option for daily activities</a:t>
            </a:r>
          </a:p>
          <a:p>
            <a:pPr lvl="1" indent="-91440">
              <a:spcBef>
                <a:spcPts val="600"/>
              </a:spcBef>
              <a:buFont typeface="Arial" pitchFamily="34" charset="0"/>
              <a:buChar char="‒"/>
            </a:pPr>
            <a:r>
              <a:rPr lang="en-US" sz="900" dirty="0" smtClean="0"/>
              <a:t>Most places accepting credit cards for payment charge a 4% fee</a:t>
            </a:r>
          </a:p>
          <a:p>
            <a:pPr marL="0" lvl="0" indent="0">
              <a:spcBef>
                <a:spcPts val="600"/>
              </a:spcBef>
              <a:buFont typeface="Arial" pitchFamily="34" charset="0"/>
              <a:buNone/>
            </a:pPr>
            <a:endParaRPr lang="en-US" sz="900" dirty="0" smtClean="0"/>
          </a:p>
          <a:p>
            <a:pPr marL="0" lvl="0" indent="0">
              <a:spcBef>
                <a:spcPts val="600"/>
              </a:spcBef>
              <a:buFont typeface="Arial" pitchFamily="34" charset="0"/>
              <a:buNone/>
            </a:pPr>
            <a:r>
              <a:rPr lang="en-US" sz="900" u="sng" dirty="0" smtClean="0"/>
              <a:t>What’s Included:</a:t>
            </a:r>
          </a:p>
          <a:p>
            <a:pPr marL="182880" indent="-182880">
              <a:spcBef>
                <a:spcPts val="600"/>
              </a:spcBef>
              <a:spcAft>
                <a:spcPts val="600"/>
              </a:spcAft>
              <a:buFont typeface="Wingdings" pitchFamily="2" charset="2"/>
              <a:buChar char="§"/>
            </a:pPr>
            <a:r>
              <a:rPr lang="en-US" sz="900" b="1" dirty="0" smtClean="0"/>
              <a:t>Program Expenses: </a:t>
            </a:r>
            <a:r>
              <a:rPr lang="en-US" sz="900" dirty="0" smtClean="0"/>
              <a:t>Every required program expense (accommodations, food, and local transportation during the camp and on the weekends) is included.</a:t>
            </a:r>
          </a:p>
          <a:p>
            <a:pPr marL="182880" indent="-182880">
              <a:spcBef>
                <a:spcPts val="600"/>
              </a:spcBef>
              <a:spcAft>
                <a:spcPts val="600"/>
              </a:spcAft>
              <a:buFont typeface="Wingdings" pitchFamily="2" charset="2"/>
              <a:buChar char="§"/>
            </a:pPr>
            <a:r>
              <a:rPr lang="en-US" sz="900" b="1" dirty="0" smtClean="0"/>
              <a:t>Personal Money: </a:t>
            </a:r>
            <a:r>
              <a:rPr lang="en-US" sz="900" dirty="0" smtClean="0"/>
              <a:t>You will need to bring money to pay for any souvenirs you want to buy, things you forgot at home, and to pay for any additional things of the excursions on Weekends 2 and 3 of the program</a:t>
            </a:r>
          </a:p>
          <a:p>
            <a:pPr marL="182880" indent="-182880">
              <a:spcBef>
                <a:spcPts val="600"/>
              </a:spcBef>
              <a:spcAft>
                <a:spcPts val="600"/>
              </a:spcAft>
              <a:buFont typeface="Wingdings" pitchFamily="2" charset="2"/>
              <a:buChar char="§"/>
            </a:pPr>
            <a:r>
              <a:rPr lang="en-US" sz="900" b="1" dirty="0" smtClean="0"/>
              <a:t>Suggestion: </a:t>
            </a:r>
            <a:r>
              <a:rPr lang="en-US" sz="900" dirty="0" smtClean="0"/>
              <a:t>We suggest bringing some cash for personal spending and souvenirs but how much you spend is up to you.   It is wise to have some US dollars on you, but otherwise Vietnamese Dong are very accessible at ATMs</a:t>
            </a:r>
          </a:p>
          <a:p>
            <a:pPr marL="0" lvl="0" indent="0">
              <a:spcBef>
                <a:spcPts val="600"/>
              </a:spcBef>
              <a:buFont typeface="Arial" pitchFamily="34" charset="0"/>
              <a:buNone/>
            </a:pPr>
            <a:endParaRPr lang="en-US" sz="900" dirty="0" smtClean="0"/>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47854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ct val="0"/>
              </a:spcBef>
              <a:spcAft>
                <a:spcPts val="0"/>
              </a:spcAft>
              <a:buClrTx/>
              <a:buSzTx/>
              <a:buFont typeface="Wingdings" pitchFamily="2" charset="2"/>
              <a:buChar char="§"/>
              <a:tabLst/>
              <a:defRPr/>
            </a:pPr>
            <a:r>
              <a:rPr lang="en-US" dirty="0" smtClean="0"/>
              <a:t>Skype: </a:t>
            </a:r>
            <a:r>
              <a:rPr lang="en-US" sz="1200" dirty="0" smtClean="0"/>
              <a:t>By far best option is to </a:t>
            </a:r>
            <a:r>
              <a:rPr lang="en-US" sz="1200" b="1" dirty="0" smtClean="0"/>
              <a:t>use internet calling</a:t>
            </a:r>
            <a:r>
              <a:rPr lang="en-US" sz="1200" dirty="0" smtClean="0"/>
              <a:t>. If you have not done so already, you should download Skype (</a:t>
            </a:r>
            <a:r>
              <a:rPr lang="en-US" sz="1200" u="sng" dirty="0" smtClean="0">
                <a:hlinkClick r:id="rId3"/>
              </a:rPr>
              <a:t>www.skype.com</a:t>
            </a:r>
            <a:r>
              <a:rPr lang="en-US" sz="1200" dirty="0" smtClean="0"/>
              <a:t>). This program allows you to place free calls to people with a Skype account and cheap calls to a landline or mobile phone anywhere in the world.</a:t>
            </a:r>
          </a:p>
          <a:p>
            <a:pPr marL="171450" marR="0" indent="-171450" algn="l" defTabSz="914400" rtl="0" eaLnBrk="1" fontAlgn="auto" latinLnBrk="0" hangingPunct="1">
              <a:lnSpc>
                <a:spcPct val="100000"/>
              </a:lnSpc>
              <a:spcBef>
                <a:spcPct val="0"/>
              </a:spcBef>
              <a:spcAft>
                <a:spcPts val="0"/>
              </a:spcAft>
              <a:buClrTx/>
              <a:buSzTx/>
              <a:buFont typeface="Wingdings" pitchFamily="2" charset="2"/>
              <a:buChar char="§"/>
              <a:tabLst/>
              <a:defRPr/>
            </a:pPr>
            <a:r>
              <a:rPr lang="en-US" dirty="0" smtClean="0"/>
              <a:t>Internet Cates: </a:t>
            </a:r>
            <a:r>
              <a:rPr lang="en-US" sz="1200" dirty="0" smtClean="0"/>
              <a:t>There are a lot of Internet cafes in the cities which are </a:t>
            </a:r>
            <a:r>
              <a:rPr lang="en-US" sz="1200" b="1" dirty="0" smtClean="0"/>
              <a:t>not very expensive </a:t>
            </a:r>
            <a:r>
              <a:rPr lang="en-US" sz="1200" dirty="0" smtClean="0"/>
              <a:t>(about 4000 VND per hour). Many restaurants, cafes, and hotels also offer free wireless. Most computers in the Internet cafes use Microsoft Office. However there are not a lot of Mac users in Vietnam. Most computers in the more modern Internet cafes can use jump drives.</a:t>
            </a:r>
          </a:p>
          <a:p>
            <a:pPr marL="171450" marR="0" indent="-171450" algn="l" defTabSz="914400" rtl="0" eaLnBrk="1" fontAlgn="auto" latinLnBrk="0" hangingPunct="1">
              <a:lnSpc>
                <a:spcPct val="100000"/>
              </a:lnSpc>
              <a:spcBef>
                <a:spcPct val="0"/>
              </a:spcBef>
              <a:spcAft>
                <a:spcPts val="0"/>
              </a:spcAft>
              <a:buClrTx/>
              <a:buSzTx/>
              <a:buFont typeface="Wingdings" pitchFamily="2" charset="2"/>
              <a:buChar char="§"/>
              <a:tabLst/>
              <a:defRPr/>
            </a:pPr>
            <a:r>
              <a:rPr lang="en-US" dirty="0" smtClean="0"/>
              <a:t>Phone: </a:t>
            </a:r>
            <a:r>
              <a:rPr lang="en-US" sz="1200" b="1" dirty="0" smtClean="0"/>
              <a:t>International phone charges are steep in Vietnam and many hotels</a:t>
            </a:r>
            <a:r>
              <a:rPr lang="en-US" sz="1200" dirty="0" smtClean="0"/>
              <a:t>, especially up-market ones, add extra fees.  You can buy local calling cards that you can use to call internationally (for about 70 cents a minute). You can also use your cell phone if it works internationally. </a:t>
            </a:r>
          </a:p>
          <a:p>
            <a:pPr marL="171450" marR="0" indent="-171450" algn="l" defTabSz="914400" rtl="0" eaLnBrk="1" fontAlgn="auto" latinLnBrk="0" hangingPunct="1">
              <a:lnSpc>
                <a:spcPct val="100000"/>
              </a:lnSpc>
              <a:spcBef>
                <a:spcPct val="0"/>
              </a:spcBef>
              <a:spcAft>
                <a:spcPts val="0"/>
              </a:spcAft>
              <a:buClrTx/>
              <a:buSzTx/>
              <a:buFont typeface="Wingdings" pitchFamily="2" charset="2"/>
              <a:buChar char="§"/>
              <a:tabLst/>
              <a:defRPr/>
            </a:pPr>
            <a:r>
              <a:rPr lang="en-US" dirty="0" smtClean="0"/>
              <a:t>Faxes: </a:t>
            </a:r>
            <a:r>
              <a:rPr lang="en-US" sz="1200" dirty="0" smtClean="0"/>
              <a:t>Faxes can be sent from hotels, business centers and post offices. Again, rates vary. To rent a mobile phone call 824-2382 in Ho Chi Minh City.</a:t>
            </a:r>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i="1" dirty="0" smtClean="0"/>
              <a:t>Note that Vietnam is 11 hours ahead of Eastern Standard Time, so if it is 2:30 PM in Durham, NC, it is 1:30 AM the next day in Vietnam.</a:t>
            </a:r>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262517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5" name="Rectangle 4"/>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6" name="Rectangle 5"/>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7" name="Picture 7" descr="Janssen_Pref_RGB.png"/>
          <p:cNvPicPr>
            <a:picLocks noChangeAspect="1"/>
          </p:cNvPicPr>
          <p:nvPr userDrawn="1"/>
        </p:nvPicPr>
        <p:blipFill>
          <a:blip r:embed="rId3" cstate="print"/>
          <a:srcRect t="18079" b="23985"/>
          <a:stretch>
            <a:fillRect/>
          </a:stretch>
        </p:blipFill>
        <p:spPr bwMode="auto">
          <a:xfrm>
            <a:off x="6934200" y="-152400"/>
            <a:ext cx="2001838" cy="1160463"/>
          </a:xfrm>
          <a:prstGeom prst="rect">
            <a:avLst/>
          </a:prstGeom>
          <a:noFill/>
          <a:ln w="9525">
            <a:noFill/>
            <a:miter lim="800000"/>
            <a:headEnd/>
            <a:tailEnd/>
          </a:ln>
        </p:spPr>
      </p:pic>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a:t>Click to edit Master subtitle style</a:t>
            </a:r>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a:pPr fontAlgn="base">
                <a:spcAft>
                  <a:spcPct val="0"/>
                </a:spcAft>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F2791AC7-B6A1-46EE-A525-404899C8B2AB}" type="slidenum">
              <a:rPr lang="en-US"/>
              <a:pPr fontAlgn="base">
                <a:spcBef>
                  <a:spcPct val="0"/>
                </a:spcBef>
                <a:spcAft>
                  <a:spcPct val="0"/>
                </a:spcAft>
                <a:defRPr/>
              </a:pPr>
              <a:t>‹#›</a:t>
            </a:fld>
            <a:endParaRPr lang="en-US"/>
          </a:p>
          <a:p>
            <a:pPr fontAlgn="base">
              <a:spcBef>
                <a:spcPct val="0"/>
              </a:spcBef>
              <a:spcAft>
                <a:spcPct val="0"/>
              </a:spcAft>
              <a:defRPr/>
            </a:pPr>
            <a:fld id="{192B6260-8A34-494F-9D8A-F04F87BF6E2C}" type="slidenum">
              <a:rPr lang="en-US"/>
              <a:pPr fontAlgn="base">
                <a:spcBef>
                  <a:spcPct val="0"/>
                </a:spcBef>
                <a:spcAft>
                  <a:spcPct val="0"/>
                </a:spcAft>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CC7BBD1F-17D8-427B-AD83-A4ABD48F36BC}" type="slidenum">
              <a:rPr lang="en-US"/>
              <a:pPr fontAlgn="base">
                <a:spcBef>
                  <a:spcPct val="0"/>
                </a:spcBef>
                <a:spcAft>
                  <a:spcPct val="0"/>
                </a:spcAft>
                <a:defRPr/>
              </a:pPr>
              <a:t>‹#›</a:t>
            </a:fld>
            <a:endParaRPr lang="en-US"/>
          </a:p>
          <a:p>
            <a:pPr fontAlgn="base">
              <a:spcBef>
                <a:spcPct val="0"/>
              </a:spcBef>
              <a:spcAft>
                <a:spcPct val="0"/>
              </a:spcAft>
              <a:defRPr/>
            </a:pPr>
            <a:fld id="{A3B081F3-AC93-40E0-B30B-82710AFDCE8F}" type="slidenum">
              <a:rPr lang="en-US"/>
              <a:pPr fontAlgn="base">
                <a:spcBef>
                  <a:spcPct val="0"/>
                </a:spcBef>
                <a:spcAft>
                  <a:spcPct val="0"/>
                </a:spcAft>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88" y="2365375"/>
            <a:ext cx="5634037"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prstClr val="black"/>
              </a:buClr>
              <a:buSzPct val="80000"/>
              <a:buFont typeface="Wingdings" pitchFamily="2" charset="2"/>
              <a:buNone/>
              <a:defRPr/>
            </a:pPr>
            <a:endParaRPr lang="en-US" sz="1400" b="1" i="1" dirty="0">
              <a:solidFill>
                <a:prstClr val="black"/>
              </a:solidFill>
              <a:cs typeface="Arial" pitchFamily="34" charset="0"/>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endParaRPr lang="en-US" noProof="0"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1B050-A424-4153-AA81-5EA7ECD8C2DF}" type="datetime1">
              <a:rPr lang="en-US" smtClean="0">
                <a:solidFill>
                  <a:prstClr val="black">
                    <a:tint val="75000"/>
                  </a:prstClr>
                </a:solidFill>
              </a:rPr>
              <a:pPr/>
              <a:t>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49825-53F1-4ACA-ACA8-417CE9D9FEFD}" type="datetime1">
              <a:rPr lang="en-US" smtClean="0">
                <a:solidFill>
                  <a:prstClr val="black">
                    <a:tint val="75000"/>
                  </a:prstClr>
                </a:solidFill>
              </a:rPr>
              <a:pPr/>
              <a:t>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CC8D0-DC98-46C5-A986-F39E95DA827E}" type="datetime1">
              <a:rPr lang="en-US" smtClean="0">
                <a:solidFill>
                  <a:prstClr val="black">
                    <a:tint val="75000"/>
                  </a:prstClr>
                </a:solidFill>
              </a:rPr>
              <a:pPr/>
              <a:t>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F1798-5BC0-40EA-9A34-BFDFB4F8CFBC}" type="datetime1">
              <a:rPr lang="en-US" smtClean="0">
                <a:solidFill>
                  <a:prstClr val="black">
                    <a:tint val="75000"/>
                  </a:prstClr>
                </a:solidFill>
              </a:rPr>
              <a:pPr/>
              <a:t>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C825B3-C859-4381-A068-FAD3BBF8E51B}" type="datetime1">
              <a:rPr lang="en-US" smtClean="0">
                <a:solidFill>
                  <a:prstClr val="black">
                    <a:tint val="75000"/>
                  </a:prstClr>
                </a:solidFill>
              </a:rPr>
              <a:pPr/>
              <a:t>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1F68D-4C9F-4474-B4C8-13544407A307}" type="datetime1">
              <a:rPr lang="en-US" smtClean="0">
                <a:solidFill>
                  <a:prstClr val="black">
                    <a:tint val="75000"/>
                  </a:prstClr>
                </a:solidFill>
              </a:rPr>
              <a:pPr/>
              <a:t>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62B66-8D61-42AC-A3F9-967F0BEE956C}" type="datetime1">
              <a:rPr lang="en-US" smtClean="0">
                <a:solidFill>
                  <a:prstClr val="black">
                    <a:tint val="75000"/>
                  </a:prstClr>
                </a:solidFill>
              </a:rPr>
              <a:pPr/>
              <a:t>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9C65C-8D00-4032-B522-6A81BFB486FC}" type="datetime1">
              <a:rPr lang="en-US" smtClean="0">
                <a:solidFill>
                  <a:prstClr val="black">
                    <a:tint val="75000"/>
                  </a:prstClr>
                </a:solidFill>
              </a:rPr>
              <a:pPr/>
              <a:t>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F78C6-F3CA-43E7-A923-EBC55D93C524}" type="datetime1">
              <a:rPr lang="en-US" smtClean="0">
                <a:solidFill>
                  <a:prstClr val="black">
                    <a:tint val="75000"/>
                  </a:prstClr>
                </a:solidFill>
              </a:rPr>
              <a:pPr/>
              <a:t>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81DAD-984E-4CB0-BCEA-44C22EB1C353}" type="datetime1">
              <a:rPr lang="en-US" smtClean="0">
                <a:solidFill>
                  <a:prstClr val="black">
                    <a:tint val="75000"/>
                  </a:prstClr>
                </a:solidFill>
              </a:rPr>
              <a:pPr/>
              <a:t>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302A4-70FD-4372-8739-FFD8CCF47465}" type="datetime1">
              <a:rPr lang="en-US" smtClean="0">
                <a:solidFill>
                  <a:prstClr val="black">
                    <a:tint val="75000"/>
                  </a:prstClr>
                </a:solidFill>
              </a:rPr>
              <a:pPr/>
              <a:t>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dirty="0"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dirty="0"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dirty="0"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smtClean="0"/>
              <a:t>Click to edit Master subtitle style</a:t>
            </a:r>
            <a:endParaRPr lang="en-US"/>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smtClean="0"/>
              <a:t>Click to edit Master title style</a:t>
            </a:r>
            <a:endParaRPr lang="en-US" dirty="0"/>
          </a:p>
        </p:txBody>
      </p:sp>
      <p:pic>
        <p:nvPicPr>
          <p:cNvPr id="5"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7" name="Rectangle 6"/>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8" name="Rectangle 7"/>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9" name="Picture 7" descr="Janssen_Pref_RGB.png"/>
          <p:cNvPicPr>
            <a:picLocks noChangeAspect="1"/>
          </p:cNvPicPr>
          <p:nvPr userDrawn="1"/>
        </p:nvPicPr>
        <p:blipFill>
          <a:blip r:embed="rId3" cstate="print"/>
          <a:srcRect t="18079" b="23985"/>
          <a:stretch>
            <a:fillRect/>
          </a:stretch>
        </p:blipFill>
        <p:spPr bwMode="auto">
          <a:xfrm>
            <a:off x="6934200" y="-152400"/>
            <a:ext cx="2001838" cy="11604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smtClean="0"/>
              <a:pPr fontAlgn="base">
                <a:spcAft>
                  <a:spcPct val="0"/>
                </a:spcAft>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NGF-Project status &amp; Global roll out</a:t>
            </a:r>
            <a:endParaRPr lang="en-US"/>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                                       </a:t>
            </a:r>
            <a:fld id="{F2791AC7-B6A1-46EE-A525-404899C8B2AB}" type="slidenum">
              <a:rPr lang="en-US" smtClean="0"/>
              <a:pPr fontAlgn="base">
                <a:spcBef>
                  <a:spcPct val="0"/>
                </a:spcBef>
                <a:spcAft>
                  <a:spcPct val="0"/>
                </a:spcAft>
                <a:defRPr/>
              </a:pPr>
              <a:t>‹#›</a:t>
            </a:fld>
            <a:endParaRPr lang="en-US" smtClean="0"/>
          </a:p>
          <a:p>
            <a:pPr fontAlgn="base">
              <a:spcBef>
                <a:spcPct val="0"/>
              </a:spcBef>
              <a:spcAft>
                <a:spcPct val="0"/>
              </a:spcAft>
              <a:defRPr/>
            </a:pPr>
            <a:fld id="{192B6260-8A34-494F-9D8A-F04F87BF6E2C}" type="slidenum">
              <a:rPr lang="en-US" smtClean="0"/>
              <a:pPr fontAlgn="base">
                <a:spcBef>
                  <a:spcPct val="0"/>
                </a:spcBef>
                <a:spcAft>
                  <a:spcPct val="0"/>
                </a:spcAft>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NGF-Project status &amp; Global roll out</a:t>
            </a:r>
            <a:endParaRPr lang="en-US"/>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                                       </a:t>
            </a:r>
            <a:fld id="{CC7BBD1F-17D8-427B-AD83-A4ABD48F36BC}" type="slidenum">
              <a:rPr lang="en-US" smtClean="0"/>
              <a:pPr fontAlgn="base">
                <a:spcBef>
                  <a:spcPct val="0"/>
                </a:spcBef>
                <a:spcAft>
                  <a:spcPct val="0"/>
                </a:spcAft>
                <a:defRPr/>
              </a:pPr>
              <a:t>‹#›</a:t>
            </a:fld>
            <a:endParaRPr lang="en-US" smtClean="0"/>
          </a:p>
          <a:p>
            <a:pPr fontAlgn="base">
              <a:spcBef>
                <a:spcPct val="0"/>
              </a:spcBef>
              <a:spcAft>
                <a:spcPct val="0"/>
              </a:spcAft>
              <a:defRPr/>
            </a:pPr>
            <a:fld id="{A3B081F3-AC93-40E0-B30B-82710AFDCE8F}" type="slidenum">
              <a:rPr lang="en-US" smtClean="0"/>
              <a:pPr fontAlgn="base">
                <a:spcBef>
                  <a:spcPct val="0"/>
                </a:spcBef>
                <a:spcAft>
                  <a:spcPct val="0"/>
                </a:spcAft>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
        <p:nvSpPr>
          <p:cNvPr id="6"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rief Prefatory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746504" y="4038600"/>
            <a:ext cx="5632704" cy="816864"/>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2895600"/>
            <a:ext cx="5486400" cy="1028700"/>
          </a:xfrm>
          <a:prstGeom prst="rect">
            <a:avLst/>
          </a:prstGeom>
          <a:noFill/>
          <a:ln w="9525">
            <a:noFill/>
            <a:miter lim="800000"/>
            <a:headEnd/>
            <a:tailEnd/>
          </a:ln>
        </p:spPr>
      </p:pic>
      <p:cxnSp>
        <p:nvCxnSpPr>
          <p:cNvPr id="5" name="Straight Connector 4"/>
          <p:cNvCxnSpPr/>
          <p:nvPr/>
        </p:nvCxnSpPr>
        <p:spPr bwMode="auto">
          <a:xfrm>
            <a:off x="381000" y="5943600"/>
            <a:ext cx="8412480" cy="0"/>
          </a:xfrm>
          <a:prstGeom prst="line">
            <a:avLst/>
          </a:prstGeom>
          <a:solidFill>
            <a:srgbClr val="E5E5CC"/>
          </a:solidFill>
          <a:ln w="19050"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r>
              <a:rPr lang="en-US" noProof="0" smtClean="0"/>
              <a:t>Click icon to add table</a:t>
            </a:r>
            <a:endParaRPr lang="en-US" noProof="0" dirty="0" smtClean="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16C14-972A-41AB-A49C-4C919B030DB8}"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16C14-972A-41AB-A49C-4C919B030DB8}" type="datetimeFigureOut">
              <a:rPr lang="en-US" smtClean="0"/>
              <a:pPr/>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16C14-972A-41AB-A49C-4C919B030DB8}" type="datetimeFigureOut">
              <a:rPr lang="en-US" smtClean="0"/>
              <a:pPr/>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16C14-972A-41AB-A49C-4C919B030DB8}" type="datetimeFigureOut">
              <a:rPr lang="en-US" smtClean="0"/>
              <a:pPr/>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16C14-972A-41AB-A49C-4C919B030DB8}" type="datetimeFigureOut">
              <a:rPr lang="en-US" smtClean="0"/>
              <a:pPr/>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6C14-972A-41AB-A49C-4C919B030DB8}" type="datetimeFigureOut">
              <a:rPr lang="en-US" smtClean="0"/>
              <a:pPr/>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6C14-972A-41AB-A49C-4C919B030DB8}" type="datetimeFigureOut">
              <a:rPr lang="en-US" smtClean="0"/>
              <a:pPr/>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userDrawn="1"/>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xStyles>
    <p:titleStyle>
      <a:lvl1pPr algn="l" rtl="0" eaLnBrk="0" fontAlgn="base" hangingPunct="0">
        <a:lnSpc>
          <a:spcPct val="95000"/>
        </a:lnSpc>
        <a:spcBef>
          <a:spcPct val="0"/>
        </a:spcBef>
        <a:spcAft>
          <a:spcPct val="0"/>
        </a:spcAft>
        <a:defRPr b="1">
          <a:solidFill>
            <a:schemeClr val="tx1"/>
          </a:solidFill>
          <a:latin typeface="+mj-lt"/>
          <a:ea typeface="+mj-ea"/>
          <a:cs typeface="+mj-cs"/>
        </a:defRPr>
      </a:lvl1pPr>
      <a:lvl2pPr algn="l" rtl="0" eaLnBrk="0" fontAlgn="base" hangingPunct="0">
        <a:lnSpc>
          <a:spcPct val="95000"/>
        </a:lnSpc>
        <a:spcBef>
          <a:spcPct val="0"/>
        </a:spcBef>
        <a:spcAft>
          <a:spcPct val="0"/>
        </a:spcAft>
        <a:defRPr b="1">
          <a:solidFill>
            <a:schemeClr val="tx1"/>
          </a:solidFill>
          <a:latin typeface="Arial" charset="0"/>
        </a:defRPr>
      </a:lvl2pPr>
      <a:lvl3pPr algn="l" rtl="0" eaLnBrk="0" fontAlgn="base" hangingPunct="0">
        <a:lnSpc>
          <a:spcPct val="95000"/>
        </a:lnSpc>
        <a:spcBef>
          <a:spcPct val="0"/>
        </a:spcBef>
        <a:spcAft>
          <a:spcPct val="0"/>
        </a:spcAft>
        <a:defRPr b="1">
          <a:solidFill>
            <a:schemeClr val="tx1"/>
          </a:solidFill>
          <a:latin typeface="Arial" charset="0"/>
        </a:defRPr>
      </a:lvl3pPr>
      <a:lvl4pPr algn="l" rtl="0" eaLnBrk="0" fontAlgn="base" hangingPunct="0">
        <a:lnSpc>
          <a:spcPct val="95000"/>
        </a:lnSpc>
        <a:spcBef>
          <a:spcPct val="0"/>
        </a:spcBef>
        <a:spcAft>
          <a:spcPct val="0"/>
        </a:spcAft>
        <a:defRPr b="1">
          <a:solidFill>
            <a:schemeClr val="tx1"/>
          </a:solidFill>
          <a:latin typeface="Arial" charset="0"/>
        </a:defRPr>
      </a:lvl4pPr>
      <a:lvl5pPr algn="l" rtl="0" eaLnBrk="0" fontAlgn="base" hangingPunct="0">
        <a:lnSpc>
          <a:spcPct val="95000"/>
        </a:lnSpc>
        <a:spcBef>
          <a:spcPct val="0"/>
        </a:spcBef>
        <a:spcAft>
          <a:spcPct val="0"/>
        </a:spcAft>
        <a:defRPr b="1">
          <a:solidFill>
            <a:schemeClr val="tx1"/>
          </a:solidFill>
          <a:latin typeface="Arial" charset="0"/>
        </a:defRPr>
      </a:lvl5pPr>
      <a:lvl6pPr marL="457200" algn="l" rtl="0" fontAlgn="base">
        <a:lnSpc>
          <a:spcPct val="95000"/>
        </a:lnSpc>
        <a:spcBef>
          <a:spcPct val="0"/>
        </a:spcBef>
        <a:spcAft>
          <a:spcPct val="0"/>
        </a:spcAft>
        <a:defRPr sz="2200">
          <a:solidFill>
            <a:schemeClr val="tx1"/>
          </a:solidFill>
          <a:latin typeface="Arial" charset="0"/>
        </a:defRPr>
      </a:lvl6pPr>
      <a:lvl7pPr marL="914400" algn="l" rtl="0" fontAlgn="base">
        <a:lnSpc>
          <a:spcPct val="95000"/>
        </a:lnSpc>
        <a:spcBef>
          <a:spcPct val="0"/>
        </a:spcBef>
        <a:spcAft>
          <a:spcPct val="0"/>
        </a:spcAft>
        <a:defRPr sz="2200">
          <a:solidFill>
            <a:schemeClr val="tx1"/>
          </a:solidFill>
          <a:latin typeface="Arial" charset="0"/>
        </a:defRPr>
      </a:lvl7pPr>
      <a:lvl8pPr marL="1371600" algn="l" rtl="0" fontAlgn="base">
        <a:lnSpc>
          <a:spcPct val="95000"/>
        </a:lnSpc>
        <a:spcBef>
          <a:spcPct val="0"/>
        </a:spcBef>
        <a:spcAft>
          <a:spcPct val="0"/>
        </a:spcAft>
        <a:defRPr sz="2200">
          <a:solidFill>
            <a:schemeClr val="tx1"/>
          </a:solidFill>
          <a:latin typeface="Arial" charset="0"/>
        </a:defRPr>
      </a:lvl8pPr>
      <a:lvl9pPr marL="1828800" algn="l" rtl="0" fontAlgn="base">
        <a:lnSpc>
          <a:spcPct val="95000"/>
        </a:lnSpc>
        <a:spcBef>
          <a:spcPct val="0"/>
        </a:spcBef>
        <a:spcAft>
          <a:spcPct val="0"/>
        </a:spcAft>
        <a:defRPr sz="2200">
          <a:solidFill>
            <a:schemeClr val="tx1"/>
          </a:solidFill>
          <a:latin typeface="Arial" charset="0"/>
        </a:defRPr>
      </a:lvl9pPr>
    </p:titleStyle>
    <p:bodyStyle>
      <a:lvl1pPr marL="342900" indent="-342900" algn="l" rtl="0" eaLnBrk="0" fontAlgn="base" hangingPunct="0">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0" fontAlgn="base" hangingPunct="0">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0" fontAlgn="base" hangingPunct="0">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0" fontAlgn="base" hangingPunct="0">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0" fontAlgn="base" hangingPunct="0">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2C8D5-F2D5-4C18-A78F-56BCD307E871}" type="datetime1">
              <a:rPr lang="en-US" smtClean="0">
                <a:solidFill>
                  <a:prstClr val="black">
                    <a:tint val="75000"/>
                  </a:prstClr>
                </a:solidFill>
              </a:rPr>
              <a:pPr/>
              <a:t>2/3/2017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AEE6A-736D-461C-BE2F-03A86A3238F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p:nvCxnSpPr>
        <p:spPr bwMode="auto">
          <a:xfrm>
            <a:off x="381000" y="914400"/>
            <a:ext cx="8412163" cy="0"/>
          </a:xfrm>
          <a:prstGeom prst="line">
            <a:avLst/>
          </a:prstGeom>
          <a:noFill/>
          <a:ln w="19050" algn="ctr">
            <a:solidFill>
              <a:srgbClr val="002060"/>
            </a:solidFill>
            <a:round/>
            <a:headEnd/>
            <a:tailEnd/>
          </a:ln>
        </p:spPr>
      </p:cxnSp>
      <p:cxnSp>
        <p:nvCxnSpPr>
          <p:cNvPr id="6" name="Straight Connector 10"/>
          <p:cNvCxnSpPr>
            <a:cxnSpLocks noChangeShapeType="1"/>
          </p:cNvCxnSpPr>
          <p:nvPr userDrawn="1"/>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fontAlgn="base" hangingPunct="1">
        <a:lnSpc>
          <a:spcPct val="95000"/>
        </a:lnSpc>
        <a:spcBef>
          <a:spcPct val="0"/>
        </a:spcBef>
        <a:spcAft>
          <a:spcPct val="0"/>
        </a:spcAft>
        <a:defRPr b="1">
          <a:solidFill>
            <a:schemeClr val="tx1"/>
          </a:solidFill>
          <a:latin typeface="+mj-lt"/>
          <a:ea typeface="+mj-ea"/>
          <a:cs typeface="+mj-cs"/>
        </a:defRPr>
      </a:lvl1pPr>
      <a:lvl2pPr algn="l" rtl="0" eaLnBrk="1" fontAlgn="base" hangingPunct="1">
        <a:lnSpc>
          <a:spcPct val="95000"/>
        </a:lnSpc>
        <a:spcBef>
          <a:spcPct val="0"/>
        </a:spcBef>
        <a:spcAft>
          <a:spcPct val="0"/>
        </a:spcAft>
        <a:defRPr b="1">
          <a:solidFill>
            <a:schemeClr val="tx1"/>
          </a:solidFill>
          <a:latin typeface="Arial" charset="0"/>
        </a:defRPr>
      </a:lvl2pPr>
      <a:lvl3pPr algn="l" rtl="0" eaLnBrk="1" fontAlgn="base" hangingPunct="1">
        <a:lnSpc>
          <a:spcPct val="95000"/>
        </a:lnSpc>
        <a:spcBef>
          <a:spcPct val="0"/>
        </a:spcBef>
        <a:spcAft>
          <a:spcPct val="0"/>
        </a:spcAft>
        <a:defRPr b="1">
          <a:solidFill>
            <a:schemeClr val="tx1"/>
          </a:solidFill>
          <a:latin typeface="Arial" charset="0"/>
        </a:defRPr>
      </a:lvl3pPr>
      <a:lvl4pPr algn="l" rtl="0" eaLnBrk="1" fontAlgn="base" hangingPunct="1">
        <a:lnSpc>
          <a:spcPct val="95000"/>
        </a:lnSpc>
        <a:spcBef>
          <a:spcPct val="0"/>
        </a:spcBef>
        <a:spcAft>
          <a:spcPct val="0"/>
        </a:spcAft>
        <a:defRPr b="1">
          <a:solidFill>
            <a:schemeClr val="tx1"/>
          </a:solidFill>
          <a:latin typeface="Arial" charset="0"/>
        </a:defRPr>
      </a:lvl4pPr>
      <a:lvl5pPr algn="l" rtl="0" eaLnBrk="1" fontAlgn="base" hangingPunct="1">
        <a:lnSpc>
          <a:spcPct val="95000"/>
        </a:lnSpc>
        <a:spcBef>
          <a:spcPct val="0"/>
        </a:spcBef>
        <a:spcAft>
          <a:spcPct val="0"/>
        </a:spcAft>
        <a:defRPr b="1">
          <a:solidFill>
            <a:schemeClr val="tx1"/>
          </a:solidFill>
          <a:latin typeface="Arial" charset="0"/>
        </a:defRPr>
      </a:lvl5pPr>
      <a:lvl6pPr marL="457200" algn="l" rtl="0" eaLnBrk="1" fontAlgn="base" hangingPunct="1">
        <a:lnSpc>
          <a:spcPct val="95000"/>
        </a:lnSpc>
        <a:spcBef>
          <a:spcPct val="0"/>
        </a:spcBef>
        <a:spcAft>
          <a:spcPct val="0"/>
        </a:spcAft>
        <a:defRPr sz="2200">
          <a:solidFill>
            <a:schemeClr val="tx1"/>
          </a:solidFill>
          <a:latin typeface="Arial" charset="0"/>
        </a:defRPr>
      </a:lvl6pPr>
      <a:lvl7pPr marL="914400" algn="l" rtl="0" eaLnBrk="1" fontAlgn="base" hangingPunct="1">
        <a:lnSpc>
          <a:spcPct val="95000"/>
        </a:lnSpc>
        <a:spcBef>
          <a:spcPct val="0"/>
        </a:spcBef>
        <a:spcAft>
          <a:spcPct val="0"/>
        </a:spcAft>
        <a:defRPr sz="2200">
          <a:solidFill>
            <a:schemeClr val="tx1"/>
          </a:solidFill>
          <a:latin typeface="Arial" charset="0"/>
        </a:defRPr>
      </a:lvl7pPr>
      <a:lvl8pPr marL="1371600" algn="l" rtl="0" eaLnBrk="1" fontAlgn="base" hangingPunct="1">
        <a:lnSpc>
          <a:spcPct val="95000"/>
        </a:lnSpc>
        <a:spcBef>
          <a:spcPct val="0"/>
        </a:spcBef>
        <a:spcAft>
          <a:spcPct val="0"/>
        </a:spcAft>
        <a:defRPr sz="2200">
          <a:solidFill>
            <a:schemeClr val="tx1"/>
          </a:solidFill>
          <a:latin typeface="Arial" charset="0"/>
        </a:defRPr>
      </a:lvl8pPr>
      <a:lvl9pPr marL="1828800" algn="l" rtl="0" eaLnBrk="1" fontAlgn="base" hangingPunct="1">
        <a:lnSpc>
          <a:spcPct val="95000"/>
        </a:lnSpc>
        <a:spcBef>
          <a:spcPct val="0"/>
        </a:spcBef>
        <a:spcAft>
          <a:spcPct val="0"/>
        </a:spcAft>
        <a:defRPr sz="2200">
          <a:solidFill>
            <a:schemeClr val="tx1"/>
          </a:solidFill>
          <a:latin typeface="Arial" charset="0"/>
        </a:defRPr>
      </a:lvl9pPr>
    </p:titleStyle>
    <p:bodyStyle>
      <a:lvl1pPr marL="342900" indent="-342900" algn="l" rtl="0" eaLnBrk="1" fontAlgn="base" hangingPunct="1">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1" fontAlgn="base" hangingPunct="1">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1" fontAlgn="base" hangingPunct="1">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1" fontAlgn="base" hangingPunct="1">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1" fontAlgn="base" hangingPunct="1">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16C14-972A-41AB-A49C-4C919B030DB8}" type="datetimeFigureOut">
              <a:rPr lang="en-US" smtClean="0"/>
              <a:pPr/>
              <a:t>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42535-34C8-4D46-8B76-991A390A59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www.skype.com/" TargetMode="External"/><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hyperlink" Target="http://www.facebook.com/photo.php?pid=1662564&amp;id=502450925"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hyperlink" Target="http://www.lonelyplanet.com/vietnam/history" TargetMode="External"/><Relationship Id="rId4" Type="http://schemas.openxmlformats.org/officeDocument/2006/relationships/hyperlink" Target="http://www.facebook.com/photo.php?pid=47172220&amp;id=273514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mediafire.com/?349d5zv0xy7xl0p" TargetMode="External"/><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31.gif"/><Relationship Id="rId5" Type="http://schemas.openxmlformats.org/officeDocument/2006/relationships/image" Target="../media/image22.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Placeholder 2"/>
          <p:cNvSpPr>
            <a:spLocks noGrp="1"/>
          </p:cNvSpPr>
          <p:nvPr>
            <p:ph type="body" sz="quarter" idx="11"/>
          </p:nvPr>
        </p:nvSpPr>
        <p:spPr>
          <a:xfrm>
            <a:off x="485900" y="4724400"/>
            <a:ext cx="7924800" cy="457200"/>
          </a:xfrm>
        </p:spPr>
        <p:txBody>
          <a:bodyPr>
            <a:noAutofit/>
          </a:bodyPr>
          <a:lstStyle/>
          <a:p>
            <a:pPr marL="0" indent="0"/>
            <a:r>
              <a:rPr lang="en-US" sz="3200" b="1" dirty="0" smtClean="0">
                <a:solidFill>
                  <a:srgbClr val="002060"/>
                </a:solidFill>
              </a:rPr>
              <a:t>Session 2: Preparing to Live</a:t>
            </a:r>
          </a:p>
        </p:txBody>
      </p:sp>
      <p:pic>
        <p:nvPicPr>
          <p:cNvPr id="22532"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342900"/>
            <a:ext cx="5486400" cy="1028700"/>
          </a:xfrm>
          <a:prstGeom prst="rect">
            <a:avLst/>
          </a:prstGeom>
          <a:noFill/>
          <a:ln w="9525">
            <a:noFill/>
            <a:miter lim="800000"/>
            <a:headEnd/>
            <a:tailEnd/>
          </a:ln>
        </p:spPr>
      </p:pic>
      <p:grpSp>
        <p:nvGrpSpPr>
          <p:cNvPr id="17" name="Group 9"/>
          <p:cNvGrpSpPr/>
          <p:nvPr/>
        </p:nvGrpSpPr>
        <p:grpSpPr>
          <a:xfrm>
            <a:off x="609600" y="1676400"/>
            <a:ext cx="7924800" cy="1828800"/>
            <a:chOff x="609600" y="1447800"/>
            <a:chExt cx="7924800" cy="1828800"/>
          </a:xfrm>
        </p:grpSpPr>
        <p:pic>
          <p:nvPicPr>
            <p:cNvPr id="18" name="Picture 1" descr="C:\Users\akenley\Desktop\Documents\CFC\Develop CFC\6248_1021749480537_1729225213_43535_8215274_n[1].jpg"/>
            <p:cNvPicPr>
              <a:picLocks noChangeAspect="1" noChangeArrowheads="1"/>
            </p:cNvPicPr>
            <p:nvPr/>
          </p:nvPicPr>
          <p:blipFill>
            <a:blip r:embed="rId3" cstate="print"/>
            <a:srcRect/>
            <a:stretch>
              <a:fillRect/>
            </a:stretch>
          </p:blipFill>
          <p:spPr bwMode="auto">
            <a:xfrm>
              <a:off x="3387246" y="1447800"/>
              <a:ext cx="2740929" cy="1828800"/>
            </a:xfrm>
            <a:prstGeom prst="rect">
              <a:avLst/>
            </a:prstGeom>
            <a:noFill/>
          </p:spPr>
        </p:pic>
        <p:pic>
          <p:nvPicPr>
            <p:cNvPr id="19" name="Picture 2" descr="C:\Users\akenley\Desktop\Documents\CFC\Develop CFC\CIMG2027.JPG"/>
            <p:cNvPicPr>
              <a:picLocks noChangeAspect="1" noChangeArrowheads="1"/>
            </p:cNvPicPr>
            <p:nvPr/>
          </p:nvPicPr>
          <p:blipFill>
            <a:blip r:embed="rId4" cstate="print"/>
            <a:srcRect/>
            <a:stretch>
              <a:fillRect/>
            </a:stretch>
          </p:blipFill>
          <p:spPr bwMode="auto">
            <a:xfrm>
              <a:off x="609600" y="1447800"/>
              <a:ext cx="2809820" cy="1828800"/>
            </a:xfrm>
            <a:prstGeom prst="rect">
              <a:avLst/>
            </a:prstGeom>
            <a:noFill/>
          </p:spPr>
        </p:pic>
        <p:pic>
          <p:nvPicPr>
            <p:cNvPr id="20" name="Picture 3" descr="C:\Users\akenley\Desktop\Documents\CFC\Develop CFC\CIMG2528.JPG"/>
            <p:cNvPicPr>
              <a:picLocks noChangeAspect="1" noChangeArrowheads="1"/>
            </p:cNvPicPr>
            <p:nvPr/>
          </p:nvPicPr>
          <p:blipFill>
            <a:blip r:embed="rId5" cstate="print"/>
            <a:srcRect/>
            <a:stretch>
              <a:fillRect/>
            </a:stretch>
          </p:blipFill>
          <p:spPr bwMode="auto">
            <a:xfrm>
              <a:off x="6096000" y="1447800"/>
              <a:ext cx="2438400" cy="1828800"/>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Communication Back Home While in Vietnam</a:t>
            </a:r>
            <a:endParaRPr lang="en-US" b="0" dirty="0"/>
          </a:p>
        </p:txBody>
      </p:sp>
      <p:sp>
        <p:nvSpPr>
          <p:cNvPr id="4" name="TextBox 3"/>
          <p:cNvSpPr txBox="1"/>
          <p:nvPr/>
        </p:nvSpPr>
        <p:spPr>
          <a:xfrm>
            <a:off x="304800" y="916284"/>
            <a:ext cx="8458200" cy="461665"/>
          </a:xfrm>
          <a:prstGeom prst="rect">
            <a:avLst/>
          </a:prstGeom>
          <a:noFill/>
        </p:spPr>
        <p:txBody>
          <a:bodyPr wrap="square" rtlCol="0">
            <a:spAutoFit/>
          </a:bodyPr>
          <a:lstStyle/>
          <a:p>
            <a:r>
              <a:rPr lang="en-US" sz="1200" dirty="0" smtClean="0"/>
              <a:t>Communication with friends and family back home is relatively feasible – it is possible to obtain Vietnamese SIM cards for your phone, and also to access internet on weekends to use email and Skype</a:t>
            </a:r>
          </a:p>
        </p:txBody>
      </p:sp>
      <p:sp>
        <p:nvSpPr>
          <p:cNvPr id="13" name="Rectangle 12"/>
          <p:cNvSpPr/>
          <p:nvPr/>
        </p:nvSpPr>
        <p:spPr bwMode="gray">
          <a:xfrm>
            <a:off x="1274134" y="5791200"/>
            <a:ext cx="6595732" cy="533400"/>
          </a:xfrm>
          <a:prstGeom prst="rect">
            <a:avLst/>
          </a:prstGeom>
          <a:noFill/>
          <a:ln w="28575" algn="ctr">
            <a:solidFill>
              <a:srgbClr val="0070C0"/>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a:r>
              <a:rPr lang="en-US" sz="1400" b="1" i="1" dirty="0" smtClean="0"/>
              <a:t>Note that Vietnam is 11 hours ahead of Eastern Standard Time, so if it is 4:30 PM on the East Coast, it is 3:30 AM the next day in Vietnam.</a:t>
            </a:r>
            <a:endParaRPr lang="en-US" sz="1400" b="1" i="1" dirty="0"/>
          </a:p>
        </p:txBody>
      </p:sp>
      <p:graphicFrame>
        <p:nvGraphicFramePr>
          <p:cNvPr id="2" name="Table 1"/>
          <p:cNvGraphicFramePr>
            <a:graphicFrameLocks noGrp="1"/>
          </p:cNvGraphicFramePr>
          <p:nvPr>
            <p:extLst>
              <p:ext uri="{D42A27DB-BD31-4B8C-83A1-F6EECF244321}">
                <p14:modId xmlns:p14="http://schemas.microsoft.com/office/powerpoint/2010/main" val="2966878776"/>
              </p:ext>
            </p:extLst>
          </p:nvPr>
        </p:nvGraphicFramePr>
        <p:xfrm>
          <a:off x="457200" y="1397000"/>
          <a:ext cx="8305800" cy="4028440"/>
        </p:xfrm>
        <a:graphic>
          <a:graphicData uri="http://schemas.openxmlformats.org/drawingml/2006/table">
            <a:tbl>
              <a:tblPr firstRow="1" bandRow="1">
                <a:tableStyleId>{5C22544A-7EE6-4342-B048-85BDC9FD1C3A}</a:tableStyleId>
              </a:tblPr>
              <a:tblGrid>
                <a:gridCol w="2076450"/>
                <a:gridCol w="2076450"/>
                <a:gridCol w="2076450"/>
                <a:gridCol w="2076450"/>
              </a:tblGrid>
              <a:tr h="370840">
                <a:tc>
                  <a:txBody>
                    <a:bodyPr/>
                    <a:lstStyle/>
                    <a:p>
                      <a:pPr algn="ctr"/>
                      <a:r>
                        <a:rPr lang="en-US" sz="1400" dirty="0" smtClean="0"/>
                        <a:t>Communication Type</a:t>
                      </a:r>
                      <a:endParaRPr lang="en-US" sz="1400" dirty="0"/>
                    </a:p>
                  </a:txBody>
                  <a:tcPr/>
                </a:tc>
                <a:tc>
                  <a:txBody>
                    <a:bodyPr/>
                    <a:lstStyle/>
                    <a:p>
                      <a:pPr algn="ctr"/>
                      <a:r>
                        <a:rPr lang="en-US" sz="1400" dirty="0" smtClean="0"/>
                        <a:t>Ease of Access</a:t>
                      </a:r>
                      <a:endParaRPr lang="en-US" sz="1400" dirty="0"/>
                    </a:p>
                  </a:txBody>
                  <a:tcPr/>
                </a:tc>
                <a:tc>
                  <a:txBody>
                    <a:bodyPr/>
                    <a:lstStyle/>
                    <a:p>
                      <a:pPr algn="ctr"/>
                      <a:r>
                        <a:rPr lang="en-US" sz="1400" dirty="0" smtClean="0"/>
                        <a:t>Cost</a:t>
                      </a:r>
                      <a:endParaRPr lang="en-US" sz="1400" dirty="0"/>
                    </a:p>
                  </a:txBody>
                  <a:tcPr/>
                </a:tc>
                <a:tc>
                  <a:txBody>
                    <a:bodyPr/>
                    <a:lstStyle/>
                    <a:p>
                      <a:pPr algn="ctr"/>
                      <a:r>
                        <a:rPr lang="en-US" sz="1400" dirty="0" smtClean="0"/>
                        <a:t>CFC</a:t>
                      </a:r>
                      <a:r>
                        <a:rPr lang="en-US" sz="1400" baseline="0" dirty="0" smtClean="0"/>
                        <a:t> Recommended</a:t>
                      </a:r>
                      <a:endParaRPr lang="en-US" sz="1400" dirty="0"/>
                    </a:p>
                  </a:txBody>
                  <a:tcPr/>
                </a:tc>
              </a:tr>
              <a:tr h="294640">
                <a:tc>
                  <a:txBody>
                    <a:bodyPr/>
                    <a:lstStyle/>
                    <a:p>
                      <a:r>
                        <a:rPr lang="en-US" sz="1200" dirty="0" smtClean="0"/>
                        <a:t>Skype</a:t>
                      </a:r>
                      <a:endParaRPr lang="en-US" sz="1200" dirty="0"/>
                    </a:p>
                  </a:txBody>
                  <a:tcPr/>
                </a:tc>
                <a:tc>
                  <a:txBody>
                    <a:bodyPr/>
                    <a:lstStyle/>
                    <a:p>
                      <a:r>
                        <a:rPr lang="en-US" sz="1200" b="1" dirty="0" smtClean="0"/>
                        <a:t>Excellent</a:t>
                      </a:r>
                      <a:r>
                        <a:rPr lang="en-US" sz="1200" dirty="0" smtClean="0"/>
                        <a:t> – If you have not done so already, you should download Skype (</a:t>
                      </a:r>
                      <a:r>
                        <a:rPr lang="en-US" sz="1200" u="sng" dirty="0" smtClean="0">
                          <a:hlinkClick r:id="rId3"/>
                        </a:rPr>
                        <a:t>www.skype.com</a:t>
                      </a:r>
                      <a:r>
                        <a:rPr lang="en-US" sz="1200" dirty="0" smtClean="0"/>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Low</a:t>
                      </a:r>
                      <a:r>
                        <a:rPr lang="en-US" sz="1200" dirty="0" smtClean="0"/>
                        <a:t> – This program allows you to place free calls to people with a Skype account and cheap calls to a landline or mobile phone anywhere in the world.</a:t>
                      </a:r>
                    </a:p>
                  </a:txBody>
                  <a:tcPr/>
                </a:tc>
                <a:tc>
                  <a:txBody>
                    <a:bodyPr/>
                    <a:lstStyle/>
                    <a:p>
                      <a:pPr algn="ctr"/>
                      <a:r>
                        <a:rPr lang="en-US" sz="3200" dirty="0" smtClean="0">
                          <a:sym typeface="Wingdings"/>
                        </a:rPr>
                        <a:t></a:t>
                      </a:r>
                      <a:endParaRPr lang="en-US" sz="3200" dirty="0"/>
                    </a:p>
                  </a:txBody>
                  <a:tcPr anchor="ctr"/>
                </a:tc>
              </a:tr>
              <a:tr h="370840">
                <a:tc>
                  <a:txBody>
                    <a:bodyPr/>
                    <a:lstStyle/>
                    <a:p>
                      <a:r>
                        <a:rPr lang="en-US" sz="1200" dirty="0" smtClean="0"/>
                        <a:t>Internet Cafes</a:t>
                      </a:r>
                      <a:endParaRPr lang="en-US" sz="1200" dirty="0"/>
                    </a:p>
                  </a:txBody>
                  <a:tcPr/>
                </a:tc>
                <a:tc>
                  <a:txBody>
                    <a:bodyPr/>
                    <a:lstStyle/>
                    <a:p>
                      <a:r>
                        <a:rPr lang="en-US" sz="1200" b="1" dirty="0" smtClean="0"/>
                        <a:t>Good</a:t>
                      </a:r>
                      <a:r>
                        <a:rPr lang="en-US" sz="1200" b="0" dirty="0" smtClean="0"/>
                        <a:t> – </a:t>
                      </a:r>
                      <a:r>
                        <a:rPr lang="en-US" sz="1200" dirty="0" smtClean="0"/>
                        <a:t>There are a lot of Internet cafes in the cities.</a:t>
                      </a:r>
                      <a:r>
                        <a:rPr lang="en-US" sz="1200" baseline="0" dirty="0" smtClean="0"/>
                        <a:t>  In village, we go to an internet café once midweek.</a:t>
                      </a:r>
                      <a:endParaRPr lang="en-US" sz="1200" b="1" dirty="0"/>
                    </a:p>
                  </a:txBody>
                  <a:tcPr/>
                </a:tc>
                <a:tc>
                  <a:txBody>
                    <a:bodyPr/>
                    <a:lstStyle/>
                    <a:p>
                      <a:r>
                        <a:rPr lang="en-US" sz="1200" b="1" dirty="0" smtClean="0"/>
                        <a:t>Very</a:t>
                      </a:r>
                      <a:r>
                        <a:rPr lang="en-US" sz="1200" b="1" baseline="0" dirty="0" smtClean="0"/>
                        <a:t> l</a:t>
                      </a:r>
                      <a:r>
                        <a:rPr lang="en-US" sz="1200" b="1" dirty="0" smtClean="0"/>
                        <a:t>ow – </a:t>
                      </a:r>
                      <a:r>
                        <a:rPr lang="en-US" sz="1200" b="0" dirty="0" smtClean="0"/>
                        <a:t>Internet cafes</a:t>
                      </a:r>
                      <a:r>
                        <a:rPr lang="en-US" sz="1200" b="0" baseline="0" dirty="0" smtClean="0"/>
                        <a:t> often change about 4000 VND per hour.</a:t>
                      </a:r>
                      <a:endParaRPr lang="en-US" sz="1200" b="1" dirty="0"/>
                    </a:p>
                  </a:txBody>
                  <a:tcPr/>
                </a:tc>
                <a:tc>
                  <a:txBody>
                    <a:bodyPr/>
                    <a:lstStyle/>
                    <a:p>
                      <a:pPr algn="ctr"/>
                      <a:r>
                        <a:rPr lang="en-US" sz="3200" dirty="0" smtClean="0">
                          <a:sym typeface="Wingdings"/>
                        </a:rPr>
                        <a:t></a:t>
                      </a:r>
                      <a:endParaRPr lang="en-US" sz="3200" dirty="0"/>
                    </a:p>
                  </a:txBody>
                  <a:tcPr anchor="ctr"/>
                </a:tc>
              </a:tr>
              <a:tr h="370840">
                <a:tc>
                  <a:txBody>
                    <a:bodyPr/>
                    <a:lstStyle/>
                    <a:p>
                      <a:r>
                        <a:rPr lang="en-US" sz="1200" dirty="0" smtClean="0"/>
                        <a:t>Phone</a:t>
                      </a:r>
                      <a:endParaRPr lang="en-US" sz="1200" dirty="0"/>
                    </a:p>
                  </a:txBody>
                  <a:tcPr/>
                </a:tc>
                <a:tc>
                  <a:txBody>
                    <a:bodyPr/>
                    <a:lstStyle/>
                    <a:p>
                      <a:r>
                        <a:rPr lang="en-US" sz="1200" b="1" dirty="0" smtClean="0"/>
                        <a:t>Ok</a:t>
                      </a:r>
                      <a:r>
                        <a:rPr lang="en-US" sz="1200" dirty="0" smtClean="0"/>
                        <a:t> – Only consistently available in cities. You</a:t>
                      </a:r>
                      <a:r>
                        <a:rPr lang="en-US" sz="1200" baseline="0" dirty="0" smtClean="0"/>
                        <a:t> can use your phone if it works internationally.</a:t>
                      </a:r>
                      <a:endParaRPr lang="en-US" sz="1200" dirty="0"/>
                    </a:p>
                  </a:txBody>
                  <a:tcPr/>
                </a:tc>
                <a:tc>
                  <a:txBody>
                    <a:bodyPr/>
                    <a:lstStyle/>
                    <a:p>
                      <a:r>
                        <a:rPr lang="en-US" sz="1200" b="1" dirty="0" smtClean="0"/>
                        <a:t>High</a:t>
                      </a:r>
                      <a:r>
                        <a:rPr lang="en-US" sz="1200" b="1" baseline="0" dirty="0" smtClean="0"/>
                        <a:t> </a:t>
                      </a:r>
                      <a:r>
                        <a:rPr lang="en-US" sz="1200" b="0" baseline="0" dirty="0" smtClean="0"/>
                        <a:t>– </a:t>
                      </a:r>
                      <a:r>
                        <a:rPr lang="en-US" sz="1200" b="0" dirty="0" smtClean="0"/>
                        <a:t>International phone charges are steep in Vietnam and many hotels, especially up-market ones, add extra fees. </a:t>
                      </a:r>
                      <a:endParaRPr lang="en-US" sz="12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ym typeface="Wingdings"/>
                        </a:rPr>
                        <a:t></a:t>
                      </a:r>
                      <a:endParaRPr lang="en-US" sz="3200" dirty="0" smtClean="0"/>
                    </a:p>
                  </a:txBody>
                  <a:tcPr anchor="ctr"/>
                </a:tc>
              </a:tr>
              <a:tr h="370840">
                <a:tc>
                  <a:txBody>
                    <a:bodyPr/>
                    <a:lstStyle/>
                    <a:p>
                      <a:r>
                        <a:rPr lang="en-US" sz="1200" dirty="0" smtClean="0"/>
                        <a:t>Faxes</a:t>
                      </a:r>
                      <a:endParaRPr lang="en-US" sz="1200" dirty="0"/>
                    </a:p>
                  </a:txBody>
                  <a:tcPr/>
                </a:tc>
                <a:tc>
                  <a:txBody>
                    <a:bodyPr/>
                    <a:lstStyle/>
                    <a:p>
                      <a:r>
                        <a:rPr lang="en-US" sz="1200" b="1" dirty="0" smtClean="0"/>
                        <a:t>Poor</a:t>
                      </a:r>
                      <a:r>
                        <a:rPr lang="en-US" sz="1200" b="0" dirty="0" smtClean="0"/>
                        <a:t> – </a:t>
                      </a:r>
                      <a:r>
                        <a:rPr lang="en-US" sz="1200" dirty="0" smtClean="0"/>
                        <a:t>Faxes can be sent from hotels, business centers and post offices. </a:t>
                      </a:r>
                      <a:endParaRPr lang="en-US" sz="1200" b="1" dirty="0"/>
                    </a:p>
                  </a:txBody>
                  <a:tcPr/>
                </a:tc>
                <a:tc>
                  <a:txBody>
                    <a:bodyPr/>
                    <a:lstStyle/>
                    <a:p>
                      <a:r>
                        <a:rPr lang="en-US" sz="1200" b="1" dirty="0" smtClean="0"/>
                        <a:t>High</a:t>
                      </a:r>
                      <a:r>
                        <a:rPr lang="en-US" sz="1200" dirty="0" smtClean="0"/>
                        <a:t> – Rates vary, but are typically high.</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ym typeface="Wingdings"/>
                        </a:rPr>
                        <a:t></a:t>
                      </a:r>
                      <a:endParaRPr lang="en-US" sz="3200" dirty="0" smtClean="0"/>
                    </a:p>
                  </a:txBody>
                  <a:tcPr anchor="ctr"/>
                </a:tc>
              </a:tr>
            </a:tbl>
          </a:graphicData>
        </a:graphic>
      </p:graphicFrame>
    </p:spTree>
    <p:extLst>
      <p:ext uri="{BB962C8B-B14F-4D97-AF65-F5344CB8AC3E}">
        <p14:creationId xmlns:p14="http://schemas.microsoft.com/office/powerpoint/2010/main" val="4052391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Next Steps</a:t>
            </a:r>
          </a:p>
        </p:txBody>
      </p:sp>
      <p:sp>
        <p:nvSpPr>
          <p:cNvPr id="2049" name="Rectangle 1">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solidFill>
                <a:srgbClr val="000066"/>
              </a:solidFill>
            </a:endParaRPr>
          </a:p>
        </p:txBody>
      </p:sp>
      <p:sp>
        <p:nvSpPr>
          <p:cNvPr id="2050" name="Rectangle 2">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solidFill>
                <a:srgbClr val="000066"/>
              </a:solidFill>
            </a:endParaRPr>
          </a:p>
        </p:txBody>
      </p:sp>
      <p:sp>
        <p:nvSpPr>
          <p:cNvPr id="2051" name="Rectangle 3">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solidFill>
                <a:srgbClr val="000066"/>
              </a:solidFill>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66"/>
              </a:solidFill>
              <a:cs typeface="Arial" pitchFamily="34" charset="0"/>
            </a:endParaRP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66"/>
              </a:solidFill>
              <a:cs typeface="Arial" pitchFamily="34" charset="0"/>
            </a:endParaRPr>
          </a:p>
        </p:txBody>
      </p:sp>
      <p:sp>
        <p:nvSpPr>
          <p:cNvPr id="2054" name="Rectangle 6">
            <a:hlinkClick r:id="rId4"/>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solidFill>
                <a:srgbClr val="000066"/>
              </a:solidFill>
            </a:endParaRPr>
          </a:p>
        </p:txBody>
      </p:sp>
      <p:sp>
        <p:nvSpPr>
          <p:cNvPr id="9" name="TextBox 8"/>
          <p:cNvSpPr txBox="1"/>
          <p:nvPr/>
        </p:nvSpPr>
        <p:spPr>
          <a:xfrm>
            <a:off x="381000" y="1143000"/>
            <a:ext cx="8077200" cy="2400657"/>
          </a:xfrm>
          <a:prstGeom prst="rect">
            <a:avLst/>
          </a:prstGeom>
          <a:noFill/>
        </p:spPr>
        <p:txBody>
          <a:bodyPr wrap="square" rtlCol="0">
            <a:spAutoFit/>
          </a:bodyPr>
          <a:lstStyle/>
          <a:p>
            <a:pPr marL="182880" indent="-182880">
              <a:spcBef>
                <a:spcPts val="1800"/>
              </a:spcBef>
              <a:spcAft>
                <a:spcPts val="1800"/>
              </a:spcAft>
              <a:buFont typeface="Wingdings" pitchFamily="2" charset="2"/>
              <a:buChar char="§"/>
            </a:pPr>
            <a:r>
              <a:rPr lang="en-US" dirty="0" smtClean="0"/>
              <a:t>Keep fundraising</a:t>
            </a:r>
          </a:p>
          <a:p>
            <a:pPr marL="182880" indent="-182880">
              <a:spcBef>
                <a:spcPts val="1800"/>
              </a:spcBef>
              <a:spcAft>
                <a:spcPts val="1800"/>
              </a:spcAft>
              <a:buFont typeface="Wingdings" pitchFamily="2" charset="2"/>
              <a:buChar char="§"/>
            </a:pPr>
            <a:r>
              <a:rPr lang="en-US" dirty="0" smtClean="0"/>
              <a:t>Make and attend appointment at campus health, if you have not done so already</a:t>
            </a:r>
          </a:p>
          <a:p>
            <a:pPr marL="182880" indent="-182880">
              <a:spcBef>
                <a:spcPts val="1800"/>
              </a:spcBef>
              <a:spcAft>
                <a:spcPts val="1800"/>
              </a:spcAft>
              <a:buFont typeface="Wingdings" pitchFamily="2" charset="2"/>
              <a:buChar char="§"/>
            </a:pPr>
            <a:r>
              <a:rPr lang="en-US" b="0" i="0" dirty="0" smtClean="0"/>
              <a:t>In preparation for our next session, </a:t>
            </a:r>
            <a:r>
              <a:rPr lang="en-US" b="0" i="1" dirty="0" smtClean="0"/>
              <a:t>Preparing to Immerse</a:t>
            </a:r>
            <a:r>
              <a:rPr lang="en-US" b="0" i="0" dirty="0" smtClean="0"/>
              <a:t>, please read this  on the history of Vietnam: </a:t>
            </a:r>
            <a:r>
              <a:rPr lang="en-US" dirty="0" smtClean="0">
                <a:hlinkClick r:id="rId5"/>
              </a:rPr>
              <a:t>http</a:t>
            </a:r>
            <a:r>
              <a:rPr lang="en-US" dirty="0">
                <a:hlinkClick r:id="rId5"/>
              </a:rPr>
              <a:t>://</a:t>
            </a:r>
            <a:r>
              <a:rPr lang="en-US" dirty="0" smtClean="0">
                <a:hlinkClick r:id="rId5"/>
              </a:rPr>
              <a:t>www.lonelyplanet.com/vietnam/history</a:t>
            </a:r>
            <a:endParaRPr lang="en-US" b="0" i="0" dirty="0" smtClean="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Agenda</a:t>
            </a:r>
          </a:p>
        </p:txBody>
      </p:sp>
      <p:graphicFrame>
        <p:nvGraphicFramePr>
          <p:cNvPr id="4" name="Table 3"/>
          <p:cNvGraphicFramePr>
            <a:graphicFrameLocks noGrp="1"/>
          </p:cNvGraphicFramePr>
          <p:nvPr>
            <p:extLst>
              <p:ext uri="{D42A27DB-BD31-4B8C-83A1-F6EECF244321}">
                <p14:modId xmlns:p14="http://schemas.microsoft.com/office/powerpoint/2010/main" val="3536029656"/>
              </p:ext>
            </p:extLst>
          </p:nvPr>
        </p:nvGraphicFramePr>
        <p:xfrm>
          <a:off x="304800" y="1524000"/>
          <a:ext cx="4724400" cy="3933825"/>
        </p:xfrm>
        <a:graphic>
          <a:graphicData uri="http://schemas.openxmlformats.org/drawingml/2006/table">
            <a:tbl>
              <a:tblPr firstRow="1" bandRow="1">
                <a:tableStyleId>{5C22544A-7EE6-4342-B048-85BDC9FD1C3A}</a:tableStyleId>
              </a:tblPr>
              <a:tblGrid>
                <a:gridCol w="3914503"/>
                <a:gridCol w="809897"/>
              </a:tblGrid>
              <a:tr h="561975">
                <a:tc>
                  <a:txBody>
                    <a:bodyPr/>
                    <a:lstStyle/>
                    <a:p>
                      <a:r>
                        <a:rPr lang="en-US" sz="1400" b="0" dirty="0" smtClean="0">
                          <a:solidFill>
                            <a:schemeClr val="tx1"/>
                          </a:solidFill>
                        </a:rPr>
                        <a:t>Geography of Vietnam</a:t>
                      </a:r>
                      <a:endParaRPr lang="en-US" sz="1400" b="0" dirty="0">
                        <a:solidFill>
                          <a:schemeClr val="tx1"/>
                        </a:solidFill>
                      </a:endParaRPr>
                    </a:p>
                  </a:txBody>
                  <a:tcPr anchor="ctr">
                    <a:lnB w="12700" cap="flat" cmpd="sng" algn="ctr">
                      <a:solidFill>
                        <a:srgbClr val="0070C0"/>
                      </a:solidFill>
                      <a:prstDash val="solid"/>
                      <a:round/>
                      <a:headEnd type="none" w="med" len="med"/>
                      <a:tailEnd type="none" w="med" len="med"/>
                    </a:lnB>
                    <a:solidFill>
                      <a:schemeClr val="bg1"/>
                    </a:solidFill>
                  </a:tcPr>
                </a:tc>
                <a:tc>
                  <a:txBody>
                    <a:bodyPr/>
                    <a:lstStyle/>
                    <a:p>
                      <a:r>
                        <a:rPr lang="en-US" sz="1400" b="0" dirty="0" smtClean="0">
                          <a:solidFill>
                            <a:schemeClr val="tx1"/>
                          </a:solidFill>
                        </a:rPr>
                        <a:t>3</a:t>
                      </a:r>
                      <a:endParaRPr lang="en-US" sz="1400" b="0" dirty="0">
                        <a:solidFill>
                          <a:schemeClr val="tx1"/>
                        </a:solidFill>
                      </a:endParaRPr>
                    </a:p>
                  </a:txBody>
                  <a:tcPr anchor="ctr">
                    <a:lnB w="12700" cap="flat" cmpd="sng" algn="ctr">
                      <a:solidFill>
                        <a:srgbClr val="0070C0"/>
                      </a:solidFill>
                      <a:prstDash val="solid"/>
                      <a:round/>
                      <a:headEnd type="none" w="med" len="med"/>
                      <a:tailEnd type="none" w="med" len="med"/>
                    </a:lnB>
                    <a:solidFill>
                      <a:schemeClr val="bg1"/>
                    </a:solidFill>
                  </a:tcPr>
                </a:tc>
              </a:tr>
              <a:tr h="561975">
                <a:tc>
                  <a:txBody>
                    <a:bodyPr/>
                    <a:lstStyle/>
                    <a:p>
                      <a:r>
                        <a:rPr lang="en-US" sz="1400" dirty="0" smtClean="0">
                          <a:solidFill>
                            <a:schemeClr val="tx1"/>
                          </a:solidFill>
                        </a:rPr>
                        <a:t>Living Conditions and Food for Coaches</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b="0" dirty="0" smtClean="0">
                          <a:solidFill>
                            <a:schemeClr val="tx1"/>
                          </a:solidFill>
                        </a:rPr>
                        <a:t>6</a:t>
                      </a:r>
                      <a:endParaRPr lang="en-US" sz="1400" b="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1975">
                <a:tc>
                  <a:txBody>
                    <a:bodyPr/>
                    <a:lstStyle/>
                    <a:p>
                      <a:r>
                        <a:rPr lang="en-US" sz="1400" dirty="0" smtClean="0">
                          <a:solidFill>
                            <a:schemeClr val="tx1"/>
                          </a:solidFill>
                        </a:rPr>
                        <a:t>Safety and Security</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dirty="0" smtClean="0">
                          <a:solidFill>
                            <a:schemeClr val="tx1"/>
                          </a:solidFill>
                        </a:rPr>
                        <a:t>7</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1975">
                <a:tc>
                  <a:txBody>
                    <a:bodyPr/>
                    <a:lstStyle/>
                    <a:p>
                      <a:r>
                        <a:rPr lang="en-US" sz="1400" dirty="0" smtClean="0">
                          <a:solidFill>
                            <a:schemeClr val="tx1"/>
                          </a:solidFill>
                        </a:rPr>
                        <a:t>Maintaining Good Health</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dirty="0" smtClean="0">
                          <a:solidFill>
                            <a:schemeClr val="tx1"/>
                          </a:solidFill>
                        </a:rPr>
                        <a:t>8</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1975">
                <a:tc>
                  <a:txBody>
                    <a:bodyPr/>
                    <a:lstStyle/>
                    <a:p>
                      <a:r>
                        <a:rPr lang="en-US" sz="1400" dirty="0" smtClean="0">
                          <a:solidFill>
                            <a:schemeClr val="tx1"/>
                          </a:solidFill>
                        </a:rPr>
                        <a:t>Money and Finances</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dirty="0" smtClean="0">
                          <a:solidFill>
                            <a:schemeClr val="tx1"/>
                          </a:solidFill>
                        </a:rPr>
                        <a:t>9</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1975">
                <a:tc>
                  <a:txBody>
                    <a:bodyPr/>
                    <a:lstStyle/>
                    <a:p>
                      <a:r>
                        <a:rPr lang="en-US" sz="1400" dirty="0" smtClean="0">
                          <a:solidFill>
                            <a:schemeClr val="tx1"/>
                          </a:solidFill>
                        </a:rPr>
                        <a:t>Communication Back Home While in Vietnam</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dirty="0" smtClean="0">
                          <a:solidFill>
                            <a:schemeClr val="tx1"/>
                          </a:solidFill>
                        </a:rPr>
                        <a:t>10</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1975">
                <a:tc>
                  <a:txBody>
                    <a:bodyPr/>
                    <a:lstStyle/>
                    <a:p>
                      <a:r>
                        <a:rPr lang="en-US" sz="1400" dirty="0" smtClean="0">
                          <a:solidFill>
                            <a:schemeClr val="tx1"/>
                          </a:solidFill>
                        </a:rPr>
                        <a:t>Next Steps</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smtClean="0">
                          <a:solidFill>
                            <a:schemeClr val="tx1"/>
                          </a:solidFill>
                        </a:rPr>
                        <a:t>11</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Geography of Vietnam: Overview</a:t>
            </a:r>
          </a:p>
        </p:txBody>
      </p:sp>
      <p:sp>
        <p:nvSpPr>
          <p:cNvPr id="10" name="Rectangle 9"/>
          <p:cNvSpPr/>
          <p:nvPr/>
        </p:nvSpPr>
        <p:spPr>
          <a:xfrm>
            <a:off x="288758" y="930442"/>
            <a:ext cx="8382000" cy="707886"/>
          </a:xfrm>
          <a:prstGeom prst="rect">
            <a:avLst/>
          </a:prstGeom>
        </p:spPr>
        <p:txBody>
          <a:bodyPr wrap="square">
            <a:spAutoFit/>
          </a:bodyPr>
          <a:lstStyle/>
          <a:p>
            <a:pPr marL="0" lvl="1"/>
            <a:r>
              <a:rPr lang="en-US" sz="1400" dirty="0" smtClean="0"/>
              <a:t>Vietnam is located in Southeast Asia, bordering China, Laos and Cambodia.  It stretches 1000 miles from north to south as the crow flies (1500 miles by road) and ranges in width from 30-370 miles.</a:t>
            </a:r>
          </a:p>
          <a:p>
            <a:r>
              <a:rPr lang="en-US" sz="1200" dirty="0" smtClean="0"/>
              <a:t> </a:t>
            </a:r>
            <a:endParaRPr lang="en-US" sz="1200" dirty="0"/>
          </a:p>
        </p:txBody>
      </p:sp>
      <p:pic>
        <p:nvPicPr>
          <p:cNvPr id="1028" name="Picture 4" descr="http://www.lib.utexas.edu/maps/world_maps/txu-oclc-264266980-world_pol_200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758" y="2585562"/>
            <a:ext cx="5924550" cy="3297628"/>
          </a:xfrm>
          <a:prstGeom prst="rect">
            <a:avLst/>
          </a:prstGeom>
          <a:noFill/>
          <a:ln w="76200">
            <a:solidFill>
              <a:schemeClr val="bg1"/>
            </a:solidFill>
          </a:ln>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srcRect/>
          <a:stretch>
            <a:fillRect/>
          </a:stretch>
        </p:blipFill>
        <p:spPr bwMode="auto">
          <a:xfrm>
            <a:off x="5410200" y="1387396"/>
            <a:ext cx="3505200" cy="5089604"/>
          </a:xfrm>
          <a:prstGeom prst="rect">
            <a:avLst/>
          </a:prstGeom>
          <a:noFill/>
          <a:ln w="9525">
            <a:noFill/>
            <a:miter lim="800000"/>
            <a:headEnd/>
            <a:tailEnd/>
          </a:ln>
        </p:spPr>
      </p:pic>
      <p:sp>
        <p:nvSpPr>
          <p:cNvPr id="9" name="Isosceles Triangle 8"/>
          <p:cNvSpPr/>
          <p:nvPr/>
        </p:nvSpPr>
        <p:spPr bwMode="gray">
          <a:xfrm rot="16200000">
            <a:off x="2464789" y="3760186"/>
            <a:ext cx="5281229" cy="609599"/>
          </a:xfrm>
          <a:prstGeom prst="triangle">
            <a:avLst>
              <a:gd name="adj" fmla="val 50972"/>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1" name="5-Point Star 10"/>
          <p:cNvSpPr/>
          <p:nvPr/>
        </p:nvSpPr>
        <p:spPr bwMode="gray">
          <a:xfrm>
            <a:off x="7010400" y="2172823"/>
            <a:ext cx="190500" cy="196732"/>
          </a:xfrm>
          <a:prstGeom prst="star5">
            <a:avLst/>
          </a:prstGeom>
          <a:solidFill>
            <a:schemeClr val="bg2"/>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20" name="5-Point Star 19"/>
          <p:cNvSpPr/>
          <p:nvPr/>
        </p:nvSpPr>
        <p:spPr bwMode="gray">
          <a:xfrm>
            <a:off x="7277100" y="5328891"/>
            <a:ext cx="190500" cy="196732"/>
          </a:xfrm>
          <a:prstGeom prst="star5">
            <a:avLst/>
          </a:prstGeom>
          <a:solidFill>
            <a:schemeClr val="bg2"/>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21" name="TextBox 20"/>
          <p:cNvSpPr txBox="1"/>
          <p:nvPr/>
        </p:nvSpPr>
        <p:spPr>
          <a:xfrm>
            <a:off x="7429500" y="5203202"/>
            <a:ext cx="1562100" cy="246221"/>
          </a:xfrm>
          <a:prstGeom prst="rect">
            <a:avLst/>
          </a:prstGeom>
          <a:noFill/>
        </p:spPr>
        <p:txBody>
          <a:bodyPr wrap="square" rtlCol="0">
            <a:spAutoFit/>
          </a:bodyPr>
          <a:lstStyle/>
          <a:p>
            <a:r>
              <a:rPr lang="en-US" sz="1000" b="1" i="0" u="sng" dirty="0" smtClean="0">
                <a:solidFill>
                  <a:schemeClr val="accent4"/>
                </a:solidFill>
                <a:effectLst>
                  <a:outerShdw blurRad="38100" dist="38100" dir="2700000" algn="tl">
                    <a:srgbClr val="000000">
                      <a:alpha val="43137"/>
                    </a:srgbClr>
                  </a:outerShdw>
                </a:effectLst>
              </a:rPr>
              <a:t>Ho Chi Minh City</a:t>
            </a:r>
          </a:p>
        </p:txBody>
      </p:sp>
      <p:sp>
        <p:nvSpPr>
          <p:cNvPr id="22" name="Rectangle 21"/>
          <p:cNvSpPr/>
          <p:nvPr/>
        </p:nvSpPr>
        <p:spPr>
          <a:xfrm>
            <a:off x="288758" y="1447800"/>
            <a:ext cx="4359446" cy="954107"/>
          </a:xfrm>
          <a:prstGeom prst="rect">
            <a:avLst/>
          </a:prstGeom>
        </p:spPr>
        <p:txBody>
          <a:bodyPr wrap="square">
            <a:spAutoFit/>
          </a:bodyPr>
          <a:lstStyle/>
          <a:p>
            <a:pPr marL="171450" indent="-171450">
              <a:buFont typeface="Arial" pitchFamily="34" charset="0"/>
              <a:buChar char="•"/>
            </a:pPr>
            <a:r>
              <a:rPr lang="en-US" sz="1400" dirty="0" smtClean="0"/>
              <a:t>Capital: Hanoi</a:t>
            </a:r>
          </a:p>
          <a:p>
            <a:pPr marL="171450" indent="-171450">
              <a:buFont typeface="Arial" pitchFamily="34" charset="0"/>
              <a:buChar char="•"/>
            </a:pPr>
            <a:r>
              <a:rPr lang="en-US" sz="1400" dirty="0" smtClean="0"/>
              <a:t>Population: 88 million</a:t>
            </a:r>
          </a:p>
          <a:p>
            <a:pPr marL="171450" indent="-171450">
              <a:buFont typeface="Arial" pitchFamily="34" charset="0"/>
              <a:buChar char="•"/>
            </a:pPr>
            <a:r>
              <a:rPr lang="en-US" sz="1400" dirty="0" smtClean="0"/>
              <a:t>Average per capita income: $550/year</a:t>
            </a:r>
          </a:p>
          <a:p>
            <a:pPr marL="171450" indent="-171450">
              <a:buFont typeface="Arial" pitchFamily="34" charset="0"/>
              <a:buChar char="•"/>
            </a:pPr>
            <a:r>
              <a:rPr lang="en-US" sz="1400" dirty="0" smtClean="0"/>
              <a:t>Major industry: agriculture</a:t>
            </a:r>
            <a:endParaRPr lang="en-US" sz="1400" dirty="0"/>
          </a:p>
        </p:txBody>
      </p:sp>
      <p:sp>
        <p:nvSpPr>
          <p:cNvPr id="14" name="Isosceles Triangle 13"/>
          <p:cNvSpPr/>
          <p:nvPr/>
        </p:nvSpPr>
        <p:spPr bwMode="gray">
          <a:xfrm rot="19376311">
            <a:off x="6799501" y="5377928"/>
            <a:ext cx="717023" cy="583729"/>
          </a:xfrm>
          <a:prstGeom prst="triangle">
            <a:avLst/>
          </a:prstGeom>
          <a:noFill/>
          <a:ln w="28575" algn="ctr">
            <a:solidFill>
              <a:schemeClr val="bg2"/>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24" name="TextBox 23"/>
          <p:cNvSpPr txBox="1"/>
          <p:nvPr/>
        </p:nvSpPr>
        <p:spPr>
          <a:xfrm>
            <a:off x="7150247" y="5906623"/>
            <a:ext cx="1562100" cy="246221"/>
          </a:xfrm>
          <a:prstGeom prst="rect">
            <a:avLst/>
          </a:prstGeom>
          <a:noFill/>
        </p:spPr>
        <p:txBody>
          <a:bodyPr wrap="square" rtlCol="0">
            <a:spAutoFit/>
          </a:bodyPr>
          <a:lstStyle/>
          <a:p>
            <a:r>
              <a:rPr lang="en-US" sz="1000" b="1" i="0" u="sng" dirty="0" smtClean="0">
                <a:solidFill>
                  <a:schemeClr val="accent4"/>
                </a:solidFill>
                <a:effectLst>
                  <a:outerShdw blurRad="38100" dist="38100" dir="2700000" algn="tl">
                    <a:srgbClr val="000000">
                      <a:alpha val="43137"/>
                    </a:srgbClr>
                  </a:outerShdw>
                </a:effectLst>
              </a:rPr>
              <a:t>Mekong Delta</a:t>
            </a:r>
          </a:p>
        </p:txBody>
      </p:sp>
      <p:sp>
        <p:nvSpPr>
          <p:cNvPr id="25" name="Isosceles Triangle 24"/>
          <p:cNvSpPr/>
          <p:nvPr/>
        </p:nvSpPr>
        <p:spPr bwMode="gray">
          <a:xfrm rot="18735292">
            <a:off x="6847194" y="1977504"/>
            <a:ext cx="618072" cy="656140"/>
          </a:xfrm>
          <a:prstGeom prst="triangle">
            <a:avLst/>
          </a:prstGeom>
          <a:noFill/>
          <a:ln w="28575" algn="ctr">
            <a:solidFill>
              <a:schemeClr val="bg2"/>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26" name="TextBox 25"/>
          <p:cNvSpPr txBox="1"/>
          <p:nvPr/>
        </p:nvSpPr>
        <p:spPr>
          <a:xfrm>
            <a:off x="7467600" y="2277565"/>
            <a:ext cx="1562100" cy="246221"/>
          </a:xfrm>
          <a:prstGeom prst="rect">
            <a:avLst/>
          </a:prstGeom>
          <a:noFill/>
        </p:spPr>
        <p:txBody>
          <a:bodyPr wrap="square" rtlCol="0">
            <a:spAutoFit/>
          </a:bodyPr>
          <a:lstStyle/>
          <a:p>
            <a:r>
              <a:rPr lang="en-US" sz="1000" b="1" i="0" u="sng" dirty="0" smtClean="0">
                <a:solidFill>
                  <a:schemeClr val="accent4"/>
                </a:solidFill>
                <a:effectLst>
                  <a:outerShdw blurRad="38100" dist="38100" dir="2700000" algn="tl">
                    <a:srgbClr val="000000">
                      <a:alpha val="43137"/>
                    </a:srgbClr>
                  </a:outerShdw>
                </a:effectLst>
              </a:rPr>
              <a:t>Red River Delta</a:t>
            </a:r>
          </a:p>
        </p:txBody>
      </p:sp>
      <p:sp>
        <p:nvSpPr>
          <p:cNvPr id="13" name="TextBox 12"/>
          <p:cNvSpPr txBox="1"/>
          <p:nvPr/>
        </p:nvSpPr>
        <p:spPr>
          <a:xfrm>
            <a:off x="6477000" y="2096623"/>
            <a:ext cx="552450" cy="246221"/>
          </a:xfrm>
          <a:prstGeom prst="rect">
            <a:avLst/>
          </a:prstGeom>
          <a:noFill/>
        </p:spPr>
        <p:txBody>
          <a:bodyPr wrap="square" rtlCol="0">
            <a:spAutoFit/>
          </a:bodyPr>
          <a:lstStyle/>
          <a:p>
            <a:r>
              <a:rPr lang="en-US" sz="1000" b="1" i="0" u="sng" dirty="0" smtClean="0">
                <a:solidFill>
                  <a:schemeClr val="accent4"/>
                </a:solidFill>
                <a:effectLst>
                  <a:outerShdw blurRad="38100" dist="38100" dir="2700000" algn="tl">
                    <a:srgbClr val="000000">
                      <a:alpha val="43137"/>
                    </a:srgbClr>
                  </a:outerShdw>
                </a:effectLst>
              </a:rPr>
              <a:t>Hanoi</a:t>
            </a:r>
          </a:p>
        </p:txBody>
      </p:sp>
      <p:sp>
        <p:nvSpPr>
          <p:cNvPr id="27" name="5-Point Star 26"/>
          <p:cNvSpPr/>
          <p:nvPr/>
        </p:nvSpPr>
        <p:spPr bwMode="gray">
          <a:xfrm>
            <a:off x="7029450" y="5629974"/>
            <a:ext cx="190500" cy="196732"/>
          </a:xfrm>
          <a:prstGeom prst="star5">
            <a:avLst/>
          </a:prstGeom>
          <a:solidFill>
            <a:schemeClr val="bg2"/>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28" name="TextBox 27"/>
          <p:cNvSpPr txBox="1"/>
          <p:nvPr/>
        </p:nvSpPr>
        <p:spPr>
          <a:xfrm>
            <a:off x="7200900" y="5605230"/>
            <a:ext cx="1562100" cy="246221"/>
          </a:xfrm>
          <a:prstGeom prst="rect">
            <a:avLst/>
          </a:prstGeom>
          <a:noFill/>
        </p:spPr>
        <p:txBody>
          <a:bodyPr wrap="square" rtlCol="0">
            <a:spAutoFit/>
          </a:bodyPr>
          <a:lstStyle/>
          <a:p>
            <a:r>
              <a:rPr lang="en-US" sz="1000" b="1" i="0" u="sng" dirty="0" smtClean="0">
                <a:solidFill>
                  <a:schemeClr val="accent4"/>
                </a:solidFill>
                <a:effectLst>
                  <a:outerShdw blurRad="38100" dist="38100" dir="2700000" algn="tl">
                    <a:srgbClr val="000000">
                      <a:alpha val="43137"/>
                    </a:srgbClr>
                  </a:outerShdw>
                </a:effectLst>
              </a:rPr>
              <a:t>Can </a:t>
            </a:r>
            <a:r>
              <a:rPr lang="en-US" sz="1000" b="1" i="0" u="sng" dirty="0" err="1" smtClean="0">
                <a:solidFill>
                  <a:schemeClr val="accent4"/>
                </a:solidFill>
                <a:effectLst>
                  <a:outerShdw blurRad="38100" dist="38100" dir="2700000" algn="tl">
                    <a:srgbClr val="000000">
                      <a:alpha val="43137"/>
                    </a:srgbClr>
                  </a:outerShdw>
                </a:effectLst>
              </a:rPr>
              <a:t>Tho</a:t>
            </a:r>
            <a:endParaRPr lang="en-US" sz="1000" b="1" i="0" u="sng" dirty="0" smtClean="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7255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Vietnam, relative to United States</a:t>
            </a:r>
            <a:endParaRPr lang="en-US" dirty="0"/>
          </a:p>
        </p:txBody>
      </p:sp>
      <p:pic>
        <p:nvPicPr>
          <p:cNvPr id="3" name="Picture 2" descr="Screen Shot 2014-04-07 at 9.39.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71600"/>
            <a:ext cx="4102100" cy="4882171"/>
          </a:xfrm>
          <a:prstGeom prst="rect">
            <a:avLst/>
          </a:prstGeom>
          <a:ln>
            <a:solidFill>
              <a:schemeClr val="tx1"/>
            </a:solidFill>
          </a:ln>
        </p:spPr>
      </p:pic>
      <p:pic>
        <p:nvPicPr>
          <p:cNvPr id="5" name="Picture 4" descr="Screen Shot 2014-04-07 at 9.45.1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371600"/>
            <a:ext cx="4350954" cy="4876800"/>
          </a:xfrm>
          <a:prstGeom prst="rect">
            <a:avLst/>
          </a:prstGeom>
          <a:ln>
            <a:solidFill>
              <a:schemeClr val="tx1"/>
            </a:solidFill>
          </a:ln>
        </p:spPr>
      </p:pic>
    </p:spTree>
    <p:extLst>
      <p:ext uri="{BB962C8B-B14F-4D97-AF65-F5344CB8AC3E}">
        <p14:creationId xmlns:p14="http://schemas.microsoft.com/office/powerpoint/2010/main" val="1287710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Geography of Vietnam: Climate and Weather</a:t>
            </a:r>
          </a:p>
        </p:txBody>
      </p:sp>
      <p:sp>
        <p:nvSpPr>
          <p:cNvPr id="4" name="Rectangle 3"/>
          <p:cNvSpPr/>
          <p:nvPr/>
        </p:nvSpPr>
        <p:spPr>
          <a:xfrm>
            <a:off x="304800" y="1295400"/>
            <a:ext cx="5181600" cy="777136"/>
          </a:xfrm>
          <a:prstGeom prst="rect">
            <a:avLst/>
          </a:prstGeom>
        </p:spPr>
        <p:txBody>
          <a:bodyPr wrap="square">
            <a:spAutoFit/>
          </a:bodyPr>
          <a:lstStyle/>
          <a:p>
            <a:pPr marL="182880" indent="-182880">
              <a:spcBef>
                <a:spcPts val="300"/>
              </a:spcBef>
              <a:buFont typeface="Wingdings" pitchFamily="2" charset="2"/>
              <a:buChar char="§"/>
            </a:pPr>
            <a:r>
              <a:rPr lang="en-US" sz="1400" dirty="0" smtClean="0"/>
              <a:t>Vietnam has a tropical monsoon type of climate</a:t>
            </a:r>
          </a:p>
          <a:p>
            <a:pPr marL="182880" indent="-182880">
              <a:spcBef>
                <a:spcPts val="300"/>
              </a:spcBef>
              <a:buFont typeface="Wingdings" pitchFamily="2" charset="2"/>
              <a:buChar char="§"/>
            </a:pPr>
            <a:r>
              <a:rPr lang="en-US" sz="1400" dirty="0" smtClean="0"/>
              <a:t>Vietnam has a single rainy season during the south monsoon (May-Sept)</a:t>
            </a:r>
          </a:p>
        </p:txBody>
      </p:sp>
      <p:graphicFrame>
        <p:nvGraphicFramePr>
          <p:cNvPr id="5" name="Table 4"/>
          <p:cNvGraphicFramePr>
            <a:graphicFrameLocks noGrp="1"/>
          </p:cNvGraphicFramePr>
          <p:nvPr>
            <p:extLst>
              <p:ext uri="{D42A27DB-BD31-4B8C-83A1-F6EECF244321}">
                <p14:modId xmlns:p14="http://schemas.microsoft.com/office/powerpoint/2010/main" val="837294154"/>
              </p:ext>
            </p:extLst>
          </p:nvPr>
        </p:nvGraphicFramePr>
        <p:xfrm>
          <a:off x="393700" y="3276600"/>
          <a:ext cx="8369298" cy="3124203"/>
        </p:xfrm>
        <a:graphic>
          <a:graphicData uri="http://schemas.openxmlformats.org/drawingml/2006/table">
            <a:tbl>
              <a:tblPr/>
              <a:tblGrid>
                <a:gridCol w="1195614"/>
                <a:gridCol w="1195614"/>
                <a:gridCol w="1195614"/>
                <a:gridCol w="1195614"/>
                <a:gridCol w="1195614"/>
                <a:gridCol w="1195614"/>
                <a:gridCol w="1195614"/>
              </a:tblGrid>
              <a:tr h="347133">
                <a:tc gridSpan="7">
                  <a:txBody>
                    <a:bodyPr/>
                    <a:lstStyle/>
                    <a:p>
                      <a:pPr marL="0" marR="0" algn="ctr">
                        <a:spcBef>
                          <a:spcPts val="0"/>
                        </a:spcBef>
                        <a:spcAft>
                          <a:spcPts val="0"/>
                        </a:spcAft>
                      </a:pPr>
                      <a:r>
                        <a:rPr lang="en-US" sz="1000" b="1" dirty="0">
                          <a:solidFill>
                            <a:schemeClr val="bg1"/>
                          </a:solidFill>
                          <a:latin typeface="+mj-lt"/>
                          <a:ea typeface="Cambria"/>
                          <a:cs typeface="Times New Roman"/>
                        </a:rPr>
                        <a:t>Ho Chi Minh City</a:t>
                      </a:r>
                      <a:endParaRPr lang="en-US" sz="1000" dirty="0">
                        <a:solidFill>
                          <a:schemeClr val="bg1"/>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5138">
                <a:tc rowSpan="3">
                  <a:txBody>
                    <a:bodyPr/>
                    <a:lstStyle/>
                    <a:p>
                      <a:pPr marL="0" marR="0" algn="ctr">
                        <a:spcBef>
                          <a:spcPts val="0"/>
                        </a:spcBef>
                        <a:spcAft>
                          <a:spcPts val="0"/>
                        </a:spcAft>
                      </a:pPr>
                      <a:r>
                        <a:rPr lang="en-US" sz="1000" b="1" dirty="0" smtClean="0">
                          <a:solidFill>
                            <a:schemeClr val="bg1"/>
                          </a:solidFill>
                          <a:latin typeface="+mj-lt"/>
                          <a:ea typeface="Cambria"/>
                          <a:cs typeface="Times New Roman"/>
                        </a:rPr>
                        <a:t>Month</a:t>
                      </a:r>
                      <a:endParaRPr lang="en-US" sz="1000" dirty="0">
                        <a:solidFill>
                          <a:schemeClr val="bg1"/>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gridSpan="2">
                  <a:txBody>
                    <a:bodyPr/>
                    <a:lstStyle/>
                    <a:p>
                      <a:pPr marL="0" marR="0" algn="ctr">
                        <a:spcBef>
                          <a:spcPts val="0"/>
                        </a:spcBef>
                        <a:spcAft>
                          <a:spcPts val="0"/>
                        </a:spcAft>
                      </a:pPr>
                      <a:r>
                        <a:rPr lang="en-US" sz="1000" b="1" dirty="0">
                          <a:solidFill>
                            <a:schemeClr val="bg1"/>
                          </a:solidFill>
                          <a:latin typeface="+mj-lt"/>
                          <a:ea typeface="Cambria"/>
                          <a:cs typeface="Times New Roman"/>
                        </a:rPr>
                        <a:t>Rainfall (mm)</a:t>
                      </a:r>
                      <a:endParaRPr lang="en-US" sz="1000" dirty="0">
                        <a:solidFill>
                          <a:schemeClr val="bg1"/>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0000"/>
                        <a:lumOff val="40000"/>
                      </a:schemeClr>
                    </a:solidFill>
                  </a:tcPr>
                </a:tc>
                <a:tc hMerge="1">
                  <a:txBody>
                    <a:bodyPr/>
                    <a:lstStyle/>
                    <a:p>
                      <a:endParaRPr lang="en-US"/>
                    </a:p>
                  </a:txBody>
                  <a:tcPr/>
                </a:tc>
                <a:tc gridSpan="4">
                  <a:txBody>
                    <a:bodyPr/>
                    <a:lstStyle/>
                    <a:p>
                      <a:pPr marL="0" marR="0" algn="ctr">
                        <a:spcBef>
                          <a:spcPts val="0"/>
                        </a:spcBef>
                        <a:spcAft>
                          <a:spcPts val="0"/>
                        </a:spcAft>
                      </a:pPr>
                      <a:r>
                        <a:rPr lang="en-US" sz="1000" b="1" dirty="0" smtClean="0">
                          <a:solidFill>
                            <a:schemeClr val="bg1"/>
                          </a:solidFill>
                          <a:latin typeface="+mj-lt"/>
                          <a:ea typeface="Cambria"/>
                          <a:cs typeface="Times New Roman"/>
                        </a:rPr>
                        <a:t>Temperature (Fahrenheit)</a:t>
                      </a:r>
                      <a:endParaRPr lang="en-US" sz="1000" dirty="0">
                        <a:solidFill>
                          <a:schemeClr val="bg1"/>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5138">
                <a:tc vMerge="1">
                  <a:txBody>
                    <a:bodyPr/>
                    <a:lstStyle/>
                    <a:p>
                      <a:endParaRPr lang="en-US"/>
                    </a:p>
                  </a:txBody>
                  <a:tcPr/>
                </a:tc>
                <a:tc rowSpan="2">
                  <a:txBody>
                    <a:bodyPr/>
                    <a:lstStyle/>
                    <a:p>
                      <a:pPr marL="0" marR="0" algn="ctr">
                        <a:spcBef>
                          <a:spcPts val="0"/>
                        </a:spcBef>
                        <a:spcAft>
                          <a:spcPts val="0"/>
                        </a:spcAft>
                      </a:pPr>
                      <a:r>
                        <a:rPr lang="en-US" sz="1000" b="1" dirty="0">
                          <a:solidFill>
                            <a:schemeClr val="bg1"/>
                          </a:solidFill>
                          <a:latin typeface="+mj-lt"/>
                          <a:ea typeface="Cambria"/>
                          <a:cs typeface="Times New Roman"/>
                        </a:rPr>
                        <a:t>Average monthly</a:t>
                      </a:r>
                      <a:endParaRPr lang="en-US" sz="1000" dirty="0">
                        <a:solidFill>
                          <a:schemeClr val="bg1"/>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rowSpan="2">
                  <a:txBody>
                    <a:bodyPr/>
                    <a:lstStyle/>
                    <a:p>
                      <a:pPr marL="0" marR="0" algn="ctr">
                        <a:spcBef>
                          <a:spcPts val="0"/>
                        </a:spcBef>
                        <a:spcAft>
                          <a:spcPts val="0"/>
                        </a:spcAft>
                      </a:pPr>
                      <a:r>
                        <a:rPr lang="en-US" sz="1000" b="1" dirty="0">
                          <a:solidFill>
                            <a:schemeClr val="bg1"/>
                          </a:solidFill>
                          <a:latin typeface="+mj-lt"/>
                          <a:ea typeface="Cambria"/>
                          <a:cs typeface="Times New Roman"/>
                        </a:rPr>
                        <a:t>Ave no of days with 1mm</a:t>
                      </a:r>
                      <a:endParaRPr lang="en-US" sz="1000" dirty="0">
                        <a:solidFill>
                          <a:schemeClr val="bg1"/>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gridSpan="2">
                  <a:txBody>
                    <a:bodyPr/>
                    <a:lstStyle/>
                    <a:p>
                      <a:pPr marL="0" marR="0" algn="ctr">
                        <a:spcBef>
                          <a:spcPts val="0"/>
                        </a:spcBef>
                        <a:spcAft>
                          <a:spcPts val="0"/>
                        </a:spcAft>
                      </a:pPr>
                      <a:r>
                        <a:rPr lang="en-US" sz="1000" b="1" dirty="0">
                          <a:solidFill>
                            <a:schemeClr val="bg1"/>
                          </a:solidFill>
                          <a:latin typeface="+mj-lt"/>
                          <a:ea typeface="Cambria"/>
                          <a:cs typeface="Times New Roman"/>
                        </a:rPr>
                        <a:t>Average daily</a:t>
                      </a:r>
                      <a:endParaRPr lang="en-US" sz="1000" dirty="0">
                        <a:solidFill>
                          <a:schemeClr val="bg1"/>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hMerge="1">
                  <a:txBody>
                    <a:bodyPr/>
                    <a:lstStyle/>
                    <a:p>
                      <a:endParaRPr lang="en-US"/>
                    </a:p>
                  </a:txBody>
                  <a:tcPr/>
                </a:tc>
                <a:tc rowSpan="2">
                  <a:txBody>
                    <a:bodyPr/>
                    <a:lstStyle/>
                    <a:p>
                      <a:pPr marL="0" marR="0" algn="ctr">
                        <a:spcBef>
                          <a:spcPts val="0"/>
                        </a:spcBef>
                        <a:spcAft>
                          <a:spcPts val="0"/>
                        </a:spcAft>
                      </a:pPr>
                      <a:r>
                        <a:rPr lang="en-US" sz="1000" b="1" dirty="0">
                          <a:solidFill>
                            <a:srgbClr val="002060"/>
                          </a:solidFill>
                          <a:latin typeface="+mj-lt"/>
                          <a:ea typeface="Cambria"/>
                          <a:cs typeface="Times New Roman"/>
                        </a:rPr>
                        <a:t>Lowest recorded</a:t>
                      </a:r>
                      <a:endParaRPr lang="en-US" sz="1000" dirty="0">
                        <a:solidFill>
                          <a:srgbClr val="002060"/>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rowSpan="2">
                  <a:txBody>
                    <a:bodyPr/>
                    <a:lstStyle/>
                    <a:p>
                      <a:pPr marL="0" marR="0" algn="ctr">
                        <a:spcBef>
                          <a:spcPts val="0"/>
                        </a:spcBef>
                        <a:spcAft>
                          <a:spcPts val="0"/>
                        </a:spcAft>
                      </a:pPr>
                      <a:r>
                        <a:rPr lang="en-US" sz="1000" b="1" dirty="0">
                          <a:solidFill>
                            <a:srgbClr val="002060"/>
                          </a:solidFill>
                          <a:latin typeface="+mj-lt"/>
                          <a:ea typeface="Cambria"/>
                          <a:cs typeface="Times New Roman"/>
                        </a:rPr>
                        <a:t>Highest recorded</a:t>
                      </a:r>
                      <a:endParaRPr lang="en-US" sz="1000" dirty="0">
                        <a:solidFill>
                          <a:srgbClr val="002060"/>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r>
              <a:tr h="18513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b="1" dirty="0">
                          <a:solidFill>
                            <a:srgbClr val="002060"/>
                          </a:solidFill>
                          <a:latin typeface="+mj-lt"/>
                          <a:ea typeface="Cambria"/>
                          <a:cs typeface="Times New Roman"/>
                        </a:rPr>
                        <a:t>min</a:t>
                      </a:r>
                      <a:endParaRPr lang="en-US" sz="1000" dirty="0">
                        <a:solidFill>
                          <a:srgbClr val="002060"/>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spcBef>
                          <a:spcPts val="0"/>
                        </a:spcBef>
                        <a:spcAft>
                          <a:spcPts val="0"/>
                        </a:spcAft>
                      </a:pPr>
                      <a:r>
                        <a:rPr lang="en-US" sz="1000" b="1" dirty="0">
                          <a:solidFill>
                            <a:srgbClr val="002060"/>
                          </a:solidFill>
                          <a:latin typeface="+mj-lt"/>
                          <a:ea typeface="Cambria"/>
                          <a:cs typeface="Times New Roman"/>
                        </a:rPr>
                        <a:t>max</a:t>
                      </a:r>
                      <a:endParaRPr lang="en-US" sz="1000" dirty="0">
                        <a:solidFill>
                          <a:srgbClr val="002060"/>
                        </a:solidFill>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tr>
              <a:tr h="185138">
                <a:tc>
                  <a:txBody>
                    <a:bodyPr/>
                    <a:lstStyle/>
                    <a:p>
                      <a:pPr marL="0" marR="0" algn="ctr">
                        <a:spcBef>
                          <a:spcPts val="0"/>
                        </a:spcBef>
                        <a:spcAft>
                          <a:spcPts val="0"/>
                        </a:spcAft>
                      </a:pPr>
                      <a:r>
                        <a:rPr lang="en-US" sz="1000" b="1" dirty="0">
                          <a:solidFill>
                            <a:srgbClr val="000000"/>
                          </a:solidFill>
                          <a:latin typeface="+mj-lt"/>
                          <a:ea typeface="Cambria"/>
                          <a:cs typeface="Times New Roman"/>
                        </a:rPr>
                        <a:t>Jan</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14</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3</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latin typeface="+mj-lt"/>
                          <a:ea typeface="Cambria"/>
                          <a:cs typeface="Times New Roman"/>
                        </a:rPr>
                        <a:t>69.8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mj-lt"/>
                          <a:ea typeface="Cambria"/>
                          <a:cs typeface="Times New Roman"/>
                        </a:rPr>
                        <a:t>89.6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mj-lt"/>
                          <a:ea typeface="Cambria"/>
                          <a:cs typeface="Times New Roman"/>
                        </a:rPr>
                        <a:t>55.4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mj-lt"/>
                          <a:ea typeface="Cambria"/>
                          <a:cs typeface="Times New Roman"/>
                        </a:rPr>
                        <a:t>98.6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38">
                <a:tc>
                  <a:txBody>
                    <a:bodyPr/>
                    <a:lstStyle/>
                    <a:p>
                      <a:pPr marL="0" marR="0" algn="ctr">
                        <a:spcBef>
                          <a:spcPts val="0"/>
                        </a:spcBef>
                        <a:spcAft>
                          <a:spcPts val="0"/>
                        </a:spcAft>
                      </a:pPr>
                      <a:r>
                        <a:rPr lang="en-US" sz="1000" b="1" dirty="0">
                          <a:solidFill>
                            <a:srgbClr val="000000"/>
                          </a:solidFill>
                          <a:latin typeface="+mj-lt"/>
                          <a:ea typeface="Cambria"/>
                          <a:cs typeface="Times New Roman"/>
                        </a:rPr>
                        <a:t>Feb</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4</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2</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latin typeface="+mj-lt"/>
                          <a:ea typeface="Cambria"/>
                          <a:cs typeface="Times New Roman"/>
                        </a:rPr>
                        <a:t>71.6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mj-lt"/>
                          <a:ea typeface="Cambria"/>
                          <a:cs typeface="Times New Roman"/>
                        </a:rPr>
                        <a:t>91.4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smtClean="0">
                          <a:latin typeface="+mj-lt"/>
                          <a:ea typeface="Cambria"/>
                          <a:cs typeface="Times New Roman"/>
                        </a:rPr>
                        <a:t>59.0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mj-lt"/>
                          <a:ea typeface="Cambria"/>
                          <a:cs typeface="Times New Roman"/>
                        </a:rPr>
                        <a:t>100.4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38">
                <a:tc>
                  <a:txBody>
                    <a:bodyPr/>
                    <a:lstStyle/>
                    <a:p>
                      <a:pPr marL="0" marR="0" algn="ctr">
                        <a:spcBef>
                          <a:spcPts val="0"/>
                        </a:spcBef>
                        <a:spcAft>
                          <a:spcPts val="0"/>
                        </a:spcAft>
                      </a:pPr>
                      <a:r>
                        <a:rPr lang="en-US" sz="1000" b="1" dirty="0">
                          <a:solidFill>
                            <a:srgbClr val="000000"/>
                          </a:solidFill>
                          <a:latin typeface="+mj-lt"/>
                          <a:ea typeface="Cambria"/>
                          <a:cs typeface="Times New Roman"/>
                        </a:rPr>
                        <a:t>Mar</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12</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2</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latin typeface="+mj-lt"/>
                          <a:ea typeface="Cambria"/>
                          <a:cs typeface="Times New Roman"/>
                        </a:rPr>
                        <a:t>73.4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mj-lt"/>
                          <a:ea typeface="Cambria"/>
                          <a:cs typeface="Times New Roman"/>
                        </a:rPr>
                        <a:t>93.2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mj-lt"/>
                          <a:ea typeface="Cambria"/>
                          <a:cs typeface="Times New Roman"/>
                        </a:rPr>
                        <a:t>66.2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mj-lt"/>
                          <a:ea typeface="Cambria"/>
                          <a:cs typeface="Times New Roman"/>
                        </a:rPr>
                        <a:t>102.2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38">
                <a:tc>
                  <a:txBody>
                    <a:bodyPr/>
                    <a:lstStyle/>
                    <a:p>
                      <a:pPr marL="0" marR="0" algn="ctr">
                        <a:spcBef>
                          <a:spcPts val="0"/>
                        </a:spcBef>
                        <a:spcAft>
                          <a:spcPts val="0"/>
                        </a:spcAft>
                      </a:pPr>
                      <a:r>
                        <a:rPr lang="en-US" sz="1000" b="1">
                          <a:solidFill>
                            <a:srgbClr val="000000"/>
                          </a:solidFill>
                          <a:latin typeface="+mj-lt"/>
                          <a:ea typeface="Cambria"/>
                          <a:cs typeface="Times New Roman"/>
                        </a:rPr>
                        <a:t>Apr</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42</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5</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latin typeface="+mj-lt"/>
                          <a:ea typeface="Cambria"/>
                          <a:cs typeface="Times New Roman"/>
                        </a:rPr>
                        <a:t>75.2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mj-lt"/>
                          <a:ea typeface="Cambria"/>
                          <a:cs typeface="Times New Roman"/>
                        </a:rPr>
                        <a:t>93.2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smtClean="0">
                          <a:latin typeface="+mj-lt"/>
                          <a:ea typeface="Cambria"/>
                          <a:cs typeface="Times New Roman"/>
                        </a:rPr>
                        <a:t>68.0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smtClean="0">
                          <a:latin typeface="+mj-lt"/>
                          <a:ea typeface="Cambria"/>
                          <a:cs typeface="Times New Roman"/>
                        </a:rPr>
                        <a:t>104.0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38">
                <a:tc>
                  <a:txBody>
                    <a:bodyPr/>
                    <a:lstStyle/>
                    <a:p>
                      <a:pPr marL="0" marR="0" algn="ctr">
                        <a:spcBef>
                          <a:spcPts val="0"/>
                        </a:spcBef>
                        <a:spcAft>
                          <a:spcPts val="0"/>
                        </a:spcAft>
                      </a:pPr>
                      <a:r>
                        <a:rPr lang="en-US" sz="1000" b="1" dirty="0">
                          <a:solidFill>
                            <a:srgbClr val="000000"/>
                          </a:solidFill>
                          <a:latin typeface="+mj-lt"/>
                          <a:ea typeface="Cambria"/>
                          <a:cs typeface="Times New Roman"/>
                        </a:rPr>
                        <a:t>May</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220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15</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smtClean="0">
                          <a:latin typeface="+mj-lt"/>
                          <a:ea typeface="Cambria"/>
                          <a:cs typeface="Times New Roman"/>
                        </a:rPr>
                        <a:t>77.0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latin typeface="+mj-lt"/>
                          <a:ea typeface="Cambria"/>
                          <a:cs typeface="Times New Roman"/>
                        </a:rPr>
                        <a:t>91.4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a:latin typeface="+mj-lt"/>
                          <a:ea typeface="Cambria"/>
                          <a:cs typeface="Times New Roman"/>
                        </a:rPr>
                        <a:t>69.8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a:latin typeface="+mj-lt"/>
                          <a:ea typeface="Cambria"/>
                          <a:cs typeface="Times New Roman"/>
                        </a:rPr>
                        <a:t>102.2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185138">
                <a:tc>
                  <a:txBody>
                    <a:bodyPr/>
                    <a:lstStyle/>
                    <a:p>
                      <a:pPr marL="0" marR="0" algn="ctr">
                        <a:spcBef>
                          <a:spcPts val="0"/>
                        </a:spcBef>
                        <a:spcAft>
                          <a:spcPts val="0"/>
                        </a:spcAft>
                      </a:pPr>
                      <a:r>
                        <a:rPr lang="en-US" sz="1000" b="1" dirty="0">
                          <a:solidFill>
                            <a:srgbClr val="000000"/>
                          </a:solidFill>
                          <a:latin typeface="+mj-lt"/>
                          <a:ea typeface="Cambria"/>
                          <a:cs typeface="Times New Roman"/>
                        </a:rPr>
                        <a:t>Jun</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331</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22</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latin typeface="+mj-lt"/>
                          <a:ea typeface="Cambria"/>
                          <a:cs typeface="Times New Roman"/>
                        </a:rPr>
                        <a:t>75.2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latin typeface="+mj-lt"/>
                          <a:ea typeface="Cambria"/>
                          <a:cs typeface="Times New Roman"/>
                        </a:rPr>
                        <a:t>89.6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a:latin typeface="+mj-lt"/>
                          <a:ea typeface="Cambria"/>
                          <a:cs typeface="Times New Roman"/>
                        </a:rPr>
                        <a:t>71.6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a:latin typeface="+mj-lt"/>
                          <a:ea typeface="Cambria"/>
                          <a:cs typeface="Times New Roman"/>
                        </a:rPr>
                        <a:t>100.4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185138">
                <a:tc>
                  <a:txBody>
                    <a:bodyPr/>
                    <a:lstStyle/>
                    <a:p>
                      <a:pPr marL="0" marR="0" algn="ctr">
                        <a:spcBef>
                          <a:spcPts val="0"/>
                        </a:spcBef>
                        <a:spcAft>
                          <a:spcPts val="0"/>
                        </a:spcAft>
                      </a:pPr>
                      <a:r>
                        <a:rPr lang="en-US" sz="1000" b="1">
                          <a:solidFill>
                            <a:srgbClr val="000000"/>
                          </a:solidFill>
                          <a:latin typeface="+mj-lt"/>
                          <a:ea typeface="Cambria"/>
                          <a:cs typeface="Times New Roman"/>
                        </a:rPr>
                        <a:t>Jul</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313</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23</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smtClean="0">
                          <a:latin typeface="+mj-lt"/>
                          <a:ea typeface="Cambria"/>
                          <a:cs typeface="Times New Roman"/>
                        </a:rPr>
                        <a:t>77.0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latin typeface="+mj-lt"/>
                          <a:ea typeface="Cambria"/>
                          <a:cs typeface="Times New Roman"/>
                        </a:rPr>
                        <a:t>87.8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smtClean="0">
                          <a:latin typeface="+mj-lt"/>
                          <a:ea typeface="Cambria"/>
                          <a:cs typeface="Times New Roman"/>
                        </a:rPr>
                        <a:t>68.0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smtClean="0">
                          <a:latin typeface="+mj-lt"/>
                          <a:ea typeface="Cambria"/>
                          <a:cs typeface="Times New Roman"/>
                        </a:rPr>
                        <a:t>95.0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185138">
                <a:tc>
                  <a:txBody>
                    <a:bodyPr/>
                    <a:lstStyle/>
                    <a:p>
                      <a:pPr marL="0" marR="0" algn="ctr">
                        <a:spcBef>
                          <a:spcPts val="0"/>
                        </a:spcBef>
                        <a:spcAft>
                          <a:spcPts val="0"/>
                        </a:spcAft>
                      </a:pPr>
                      <a:r>
                        <a:rPr lang="en-US" sz="1000" b="1">
                          <a:solidFill>
                            <a:srgbClr val="000000"/>
                          </a:solidFill>
                          <a:latin typeface="+mj-lt"/>
                          <a:ea typeface="Cambria"/>
                          <a:cs typeface="Times New Roman"/>
                        </a:rPr>
                        <a:t>Aug</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267</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20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latin typeface="+mj-lt"/>
                          <a:ea typeface="Cambria"/>
                          <a:cs typeface="Times New Roman"/>
                        </a:rPr>
                        <a:t>75.2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latin typeface="+mj-lt"/>
                          <a:ea typeface="Cambria"/>
                          <a:cs typeface="Times New Roman"/>
                        </a:rPr>
                        <a:t>89.6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latin typeface="+mj-lt"/>
                          <a:ea typeface="Cambria"/>
                          <a:cs typeface="Times New Roman"/>
                        </a:rPr>
                        <a:t>66.2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dirty="0">
                          <a:latin typeface="+mj-lt"/>
                          <a:ea typeface="Cambria"/>
                          <a:cs typeface="Times New Roman"/>
                        </a:rPr>
                        <a:t>93.2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185138">
                <a:tc>
                  <a:txBody>
                    <a:bodyPr/>
                    <a:lstStyle/>
                    <a:p>
                      <a:pPr marL="0" marR="0" algn="ctr">
                        <a:spcBef>
                          <a:spcPts val="0"/>
                        </a:spcBef>
                        <a:spcAft>
                          <a:spcPts val="0"/>
                        </a:spcAft>
                      </a:pPr>
                      <a:r>
                        <a:rPr lang="en-US" sz="1000" b="1">
                          <a:solidFill>
                            <a:srgbClr val="000000"/>
                          </a:solidFill>
                          <a:latin typeface="+mj-lt"/>
                          <a:ea typeface="Cambria"/>
                          <a:cs typeface="Times New Roman"/>
                        </a:rPr>
                        <a:t>Sep</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334</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21</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latin typeface="+mj-lt"/>
                          <a:ea typeface="Cambria"/>
                          <a:cs typeface="Times New Roman"/>
                        </a:rPr>
                        <a:t>73.4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mj-lt"/>
                          <a:ea typeface="Cambria"/>
                          <a:cs typeface="Times New Roman"/>
                        </a:rPr>
                        <a:t>87.8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mj-lt"/>
                          <a:ea typeface="Cambria"/>
                          <a:cs typeface="Times New Roman"/>
                        </a:rPr>
                        <a:t>69.8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smtClean="0">
                          <a:latin typeface="+mj-lt"/>
                          <a:ea typeface="Cambria"/>
                          <a:cs typeface="Times New Roman"/>
                        </a:rPr>
                        <a:t>95.0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38">
                <a:tc>
                  <a:txBody>
                    <a:bodyPr/>
                    <a:lstStyle/>
                    <a:p>
                      <a:pPr marL="0" marR="0" algn="ctr">
                        <a:spcBef>
                          <a:spcPts val="0"/>
                        </a:spcBef>
                        <a:spcAft>
                          <a:spcPts val="0"/>
                        </a:spcAft>
                      </a:pPr>
                      <a:r>
                        <a:rPr lang="en-US" sz="1000" b="1">
                          <a:solidFill>
                            <a:srgbClr val="000000"/>
                          </a:solidFill>
                          <a:latin typeface="+mj-lt"/>
                          <a:ea typeface="Cambria"/>
                          <a:cs typeface="Times New Roman"/>
                        </a:rPr>
                        <a:t>Oct</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268</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00"/>
                          </a:solidFill>
                          <a:latin typeface="+mj-lt"/>
                          <a:ea typeface="Cambria"/>
                          <a:cs typeface="Times New Roman"/>
                        </a:rPr>
                        <a:t>20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latin typeface="+mj-lt"/>
                          <a:ea typeface="Cambria"/>
                          <a:cs typeface="Times New Roman"/>
                        </a:rPr>
                        <a:t>73.4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mj-lt"/>
                          <a:ea typeface="Cambria"/>
                          <a:cs typeface="Times New Roman"/>
                        </a:rPr>
                        <a:t>87.8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smtClean="0">
                          <a:latin typeface="+mj-lt"/>
                          <a:ea typeface="Cambria"/>
                          <a:cs typeface="Times New Roman"/>
                        </a:rPr>
                        <a:t>68.0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mj-lt"/>
                          <a:ea typeface="Cambria"/>
                          <a:cs typeface="Times New Roman"/>
                        </a:rPr>
                        <a:t>93.2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38">
                <a:tc>
                  <a:txBody>
                    <a:bodyPr/>
                    <a:lstStyle/>
                    <a:p>
                      <a:pPr marL="0" marR="0" algn="ctr">
                        <a:spcBef>
                          <a:spcPts val="0"/>
                        </a:spcBef>
                        <a:spcAft>
                          <a:spcPts val="0"/>
                        </a:spcAft>
                      </a:pPr>
                      <a:r>
                        <a:rPr lang="en-US" sz="1000" b="1">
                          <a:solidFill>
                            <a:srgbClr val="000000"/>
                          </a:solidFill>
                          <a:latin typeface="+mj-lt"/>
                          <a:ea typeface="Cambria"/>
                          <a:cs typeface="Times New Roman"/>
                        </a:rPr>
                        <a:t>Nov</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115</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12</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latin typeface="+mj-lt"/>
                          <a:ea typeface="Cambria"/>
                          <a:cs typeface="Times New Roman"/>
                        </a:rPr>
                        <a:t>71.6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smtClean="0">
                          <a:latin typeface="+mj-lt"/>
                          <a:ea typeface="Cambria"/>
                          <a:cs typeface="Times New Roman"/>
                        </a:rPr>
                        <a:t>86.0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mj-lt"/>
                          <a:ea typeface="Cambria"/>
                          <a:cs typeface="Times New Roman"/>
                        </a:rPr>
                        <a:t>64.4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smtClean="0">
                          <a:latin typeface="+mj-lt"/>
                          <a:ea typeface="Cambria"/>
                          <a:cs typeface="Times New Roman"/>
                        </a:rPr>
                        <a:t>95.0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38">
                <a:tc>
                  <a:txBody>
                    <a:bodyPr/>
                    <a:lstStyle/>
                    <a:p>
                      <a:pPr marL="0" marR="0" algn="ctr">
                        <a:spcBef>
                          <a:spcPts val="0"/>
                        </a:spcBef>
                        <a:spcAft>
                          <a:spcPts val="0"/>
                        </a:spcAft>
                      </a:pPr>
                      <a:r>
                        <a:rPr lang="en-US" sz="1000" b="1">
                          <a:solidFill>
                            <a:srgbClr val="000000"/>
                          </a:solidFill>
                          <a:latin typeface="+mj-lt"/>
                          <a:ea typeface="Cambria"/>
                          <a:cs typeface="Times New Roman"/>
                        </a:rPr>
                        <a:t>Dec</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56</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latin typeface="+mj-lt"/>
                          <a:ea typeface="Cambria"/>
                          <a:cs typeface="Times New Roman"/>
                        </a:rPr>
                        <a:t>8</a:t>
                      </a:r>
                      <a:endParaRPr lang="en-US" sz="100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latin typeface="+mj-lt"/>
                          <a:ea typeface="Cambria"/>
                          <a:cs typeface="Times New Roman"/>
                        </a:rPr>
                        <a:t>71.6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mj-lt"/>
                          <a:ea typeface="Cambria"/>
                          <a:cs typeface="Times New Roman"/>
                        </a:rPr>
                        <a:t>87.8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smtClean="0">
                          <a:latin typeface="+mj-lt"/>
                          <a:ea typeface="Cambria"/>
                          <a:cs typeface="Times New Roman"/>
                        </a:rPr>
                        <a:t>59.0</a:t>
                      </a:r>
                      <a:endParaRPr lang="en-US" sz="1000" dirty="0">
                        <a:latin typeface="+mj-lt"/>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mj-lt"/>
                          <a:ea typeface="Cambria"/>
                          <a:cs typeface="Times New Roman"/>
                        </a:rPr>
                        <a:t>96.8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6" name="Straight Connector 5"/>
          <p:cNvCxnSpPr/>
          <p:nvPr/>
        </p:nvCxnSpPr>
        <p:spPr bwMode="auto">
          <a:xfrm>
            <a:off x="381000" y="1182300"/>
            <a:ext cx="4953000" cy="0"/>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7" name="TextBox 6"/>
          <p:cNvSpPr txBox="1"/>
          <p:nvPr/>
        </p:nvSpPr>
        <p:spPr>
          <a:xfrm>
            <a:off x="2438400" y="1018401"/>
            <a:ext cx="883920" cy="307777"/>
          </a:xfrm>
          <a:prstGeom prst="rect">
            <a:avLst/>
          </a:prstGeom>
          <a:solidFill>
            <a:schemeClr val="bg1"/>
          </a:solidFill>
        </p:spPr>
        <p:txBody>
          <a:bodyPr wrap="square" rtlCol="0">
            <a:spAutoFit/>
          </a:bodyPr>
          <a:lstStyle/>
          <a:p>
            <a:pPr algn="ctr"/>
            <a:r>
              <a:rPr lang="en-US" sz="1400" b="1" i="0" dirty="0" smtClean="0"/>
              <a:t>Rain</a:t>
            </a:r>
            <a:endParaRPr lang="en-US" sz="1200" b="1" i="0" dirty="0" smtClean="0"/>
          </a:p>
        </p:txBody>
      </p:sp>
      <p:cxnSp>
        <p:nvCxnSpPr>
          <p:cNvPr id="13" name="Straight Connector 12"/>
          <p:cNvCxnSpPr/>
          <p:nvPr/>
        </p:nvCxnSpPr>
        <p:spPr bwMode="auto">
          <a:xfrm flipV="1">
            <a:off x="381000" y="2315289"/>
            <a:ext cx="4953000" cy="0"/>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14" name="TextBox 13"/>
          <p:cNvSpPr txBox="1"/>
          <p:nvPr/>
        </p:nvSpPr>
        <p:spPr>
          <a:xfrm>
            <a:off x="2209800" y="2161401"/>
            <a:ext cx="1371600" cy="307777"/>
          </a:xfrm>
          <a:prstGeom prst="rect">
            <a:avLst/>
          </a:prstGeom>
          <a:solidFill>
            <a:schemeClr val="bg1"/>
          </a:solidFill>
        </p:spPr>
        <p:txBody>
          <a:bodyPr wrap="square" rtlCol="0">
            <a:spAutoFit/>
          </a:bodyPr>
          <a:lstStyle/>
          <a:p>
            <a:pPr algn="ctr"/>
            <a:r>
              <a:rPr lang="en-US" sz="1400" b="1" i="0" dirty="0" smtClean="0"/>
              <a:t>Temperature</a:t>
            </a:r>
            <a:endParaRPr lang="en-US" sz="1200" b="1" i="0" dirty="0" smtClean="0"/>
          </a:p>
        </p:txBody>
      </p:sp>
      <p:sp>
        <p:nvSpPr>
          <p:cNvPr id="15" name="Rectangle 14"/>
          <p:cNvSpPr/>
          <p:nvPr/>
        </p:nvSpPr>
        <p:spPr>
          <a:xfrm>
            <a:off x="381000" y="2552700"/>
            <a:ext cx="4953000" cy="523220"/>
          </a:xfrm>
          <a:prstGeom prst="rect">
            <a:avLst/>
          </a:prstGeom>
        </p:spPr>
        <p:txBody>
          <a:bodyPr wrap="square">
            <a:spAutoFit/>
          </a:bodyPr>
          <a:lstStyle/>
          <a:p>
            <a:pPr marL="182880" indent="-182880">
              <a:spcBef>
                <a:spcPts val="600"/>
              </a:spcBef>
              <a:buFont typeface="Wingdings" pitchFamily="2" charset="2"/>
              <a:buChar char="§"/>
            </a:pPr>
            <a:r>
              <a:rPr lang="en-US" sz="1400" dirty="0" smtClean="0"/>
              <a:t>Temperatures are high all year round for southern and central Vietnam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135895"/>
            <a:ext cx="2586700" cy="1940025"/>
          </a:xfrm>
          <a:prstGeom prst="rect">
            <a:avLst/>
          </a:prstGeom>
        </p:spPr>
      </p:pic>
    </p:spTree>
    <p:extLst>
      <p:ext uri="{BB962C8B-B14F-4D97-AF65-F5344CB8AC3E}">
        <p14:creationId xmlns:p14="http://schemas.microsoft.com/office/powerpoint/2010/main" val="630198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Living Conditions and Food for Coaches</a:t>
            </a:r>
            <a:endParaRPr lang="en-US" b="0" dirty="0"/>
          </a:p>
        </p:txBody>
      </p:sp>
      <p:cxnSp>
        <p:nvCxnSpPr>
          <p:cNvPr id="23" name="Straight Connector 22"/>
          <p:cNvCxnSpPr/>
          <p:nvPr/>
        </p:nvCxnSpPr>
        <p:spPr bwMode="auto">
          <a:xfrm>
            <a:off x="4738578" y="1066800"/>
            <a:ext cx="4024422" cy="1"/>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24" name="TextBox 23"/>
          <p:cNvSpPr txBox="1"/>
          <p:nvPr/>
        </p:nvSpPr>
        <p:spPr>
          <a:xfrm>
            <a:off x="6096000" y="942975"/>
            <a:ext cx="1371599" cy="307777"/>
          </a:xfrm>
          <a:prstGeom prst="rect">
            <a:avLst/>
          </a:prstGeom>
          <a:solidFill>
            <a:schemeClr val="bg1"/>
          </a:solidFill>
        </p:spPr>
        <p:txBody>
          <a:bodyPr wrap="square" rtlCol="0">
            <a:spAutoFit/>
          </a:bodyPr>
          <a:lstStyle/>
          <a:p>
            <a:pPr algn="ctr"/>
            <a:r>
              <a:rPr lang="en-US" sz="1400" b="1" i="0" dirty="0" smtClean="0"/>
              <a:t>Lodging</a:t>
            </a:r>
            <a:endParaRPr lang="en-US" sz="1200" b="1" i="0" dirty="0" smtClean="0"/>
          </a:p>
        </p:txBody>
      </p:sp>
      <p:cxnSp>
        <p:nvCxnSpPr>
          <p:cNvPr id="25" name="Straight Connector 24"/>
          <p:cNvCxnSpPr/>
          <p:nvPr/>
        </p:nvCxnSpPr>
        <p:spPr bwMode="auto">
          <a:xfrm flipV="1">
            <a:off x="4738578" y="2971799"/>
            <a:ext cx="4024422" cy="1"/>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26" name="TextBox 25"/>
          <p:cNvSpPr txBox="1"/>
          <p:nvPr/>
        </p:nvSpPr>
        <p:spPr>
          <a:xfrm>
            <a:off x="5638800" y="2816424"/>
            <a:ext cx="2286000" cy="307776"/>
          </a:xfrm>
          <a:prstGeom prst="rect">
            <a:avLst/>
          </a:prstGeom>
          <a:solidFill>
            <a:schemeClr val="bg1"/>
          </a:solidFill>
        </p:spPr>
        <p:txBody>
          <a:bodyPr wrap="square" rtlCol="0">
            <a:spAutoFit/>
          </a:bodyPr>
          <a:lstStyle/>
          <a:p>
            <a:pPr algn="ctr"/>
            <a:r>
              <a:rPr lang="en-US" sz="1400" b="1" i="0" dirty="0" smtClean="0"/>
              <a:t>Sleeping Arrangements</a:t>
            </a:r>
            <a:endParaRPr lang="en-US" sz="1200" b="1" i="0" dirty="0" smtClean="0"/>
          </a:p>
        </p:txBody>
      </p:sp>
      <p:cxnSp>
        <p:nvCxnSpPr>
          <p:cNvPr id="27" name="Straight Connector 26"/>
          <p:cNvCxnSpPr/>
          <p:nvPr/>
        </p:nvCxnSpPr>
        <p:spPr bwMode="auto">
          <a:xfrm>
            <a:off x="4738578" y="4727377"/>
            <a:ext cx="4024422" cy="0"/>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28" name="TextBox 27"/>
          <p:cNvSpPr txBox="1"/>
          <p:nvPr/>
        </p:nvSpPr>
        <p:spPr>
          <a:xfrm>
            <a:off x="6400800" y="4572000"/>
            <a:ext cx="685800" cy="307777"/>
          </a:xfrm>
          <a:prstGeom prst="rect">
            <a:avLst/>
          </a:prstGeom>
          <a:solidFill>
            <a:schemeClr val="bg1"/>
          </a:solidFill>
        </p:spPr>
        <p:txBody>
          <a:bodyPr wrap="square" rtlCol="0">
            <a:spAutoFit/>
          </a:bodyPr>
          <a:lstStyle/>
          <a:p>
            <a:pPr algn="ctr"/>
            <a:r>
              <a:rPr lang="en-US" sz="1400" b="1" i="0" dirty="0" smtClean="0"/>
              <a:t>Food</a:t>
            </a:r>
            <a:endParaRPr lang="en-US" sz="1200" b="1" i="0" dirty="0" smtClean="0"/>
          </a:p>
        </p:txBody>
      </p:sp>
      <p:sp>
        <p:nvSpPr>
          <p:cNvPr id="29" name="Rectangle 28"/>
          <p:cNvSpPr/>
          <p:nvPr/>
        </p:nvSpPr>
        <p:spPr>
          <a:xfrm>
            <a:off x="4724400" y="1218218"/>
            <a:ext cx="4038600" cy="1677382"/>
          </a:xfrm>
          <a:prstGeom prst="rect">
            <a:avLst/>
          </a:prstGeom>
        </p:spPr>
        <p:txBody>
          <a:bodyPr wrap="square">
            <a:spAutoFit/>
          </a:bodyPr>
          <a:lstStyle/>
          <a:p>
            <a:pPr marL="182880" indent="-182880">
              <a:spcBef>
                <a:spcPts val="300"/>
              </a:spcBef>
              <a:buFont typeface="Wingdings" pitchFamily="2" charset="2"/>
              <a:buChar char="§"/>
              <a:defRPr/>
            </a:pPr>
            <a:r>
              <a:rPr lang="en-US" sz="1400" dirty="0" smtClean="0"/>
              <a:t>Coaches will stay at a guest house in 2-3 person rooms </a:t>
            </a:r>
            <a:r>
              <a:rPr lang="en-US" sz="1400" dirty="0"/>
              <a:t>(</a:t>
            </a:r>
            <a:r>
              <a:rPr lang="en-US" sz="1400" dirty="0" smtClean="0"/>
              <a:t>mixed US and VN coaches)</a:t>
            </a:r>
          </a:p>
          <a:p>
            <a:pPr marL="182880" lvl="1" indent="-182880">
              <a:spcBef>
                <a:spcPts val="300"/>
              </a:spcBef>
              <a:buFont typeface="Wingdings" pitchFamily="2" charset="2"/>
              <a:buChar char="§"/>
              <a:defRPr/>
            </a:pPr>
            <a:r>
              <a:rPr lang="en-US" sz="1400" dirty="0" smtClean="0"/>
              <a:t>The </a:t>
            </a:r>
            <a:r>
              <a:rPr lang="en-US" sz="1400" dirty="0"/>
              <a:t>partner middle </a:t>
            </a:r>
            <a:r>
              <a:rPr lang="en-US" sz="1400" dirty="0" smtClean="0"/>
              <a:t>school </a:t>
            </a:r>
            <a:r>
              <a:rPr lang="en-US" sz="1400" dirty="0"/>
              <a:t>is located a few kilometers away from the </a:t>
            </a:r>
            <a:r>
              <a:rPr lang="en-US" sz="1400" dirty="0" smtClean="0"/>
              <a:t>lodging</a:t>
            </a:r>
          </a:p>
          <a:p>
            <a:pPr marL="182880" lvl="1" indent="-182880">
              <a:spcBef>
                <a:spcPts val="300"/>
              </a:spcBef>
              <a:buFont typeface="Wingdings" pitchFamily="2" charset="2"/>
              <a:buChar char="§"/>
              <a:defRPr/>
            </a:pPr>
            <a:r>
              <a:rPr lang="en-US" sz="1400" dirty="0">
                <a:hlinkClick r:id="rId3"/>
              </a:rPr>
              <a:t>http://www.mediafire.com/?</a:t>
            </a:r>
            <a:r>
              <a:rPr lang="en-US" sz="1400" dirty="0" smtClean="0">
                <a:hlinkClick r:id="rId3"/>
              </a:rPr>
              <a:t>349d5zv0xy7xl0p</a:t>
            </a:r>
            <a:r>
              <a:rPr lang="en-US" sz="1400" dirty="0"/>
              <a:t> </a:t>
            </a:r>
            <a:r>
              <a:rPr lang="en-US" sz="1400" dirty="0" smtClean="0"/>
              <a:t>and click green download button (</a:t>
            </a:r>
            <a:r>
              <a:rPr lang="en-US" sz="1400" dirty="0" err="1" smtClean="0"/>
              <a:t>Hoa</a:t>
            </a:r>
            <a:r>
              <a:rPr lang="en-US" sz="1400" dirty="0" smtClean="0"/>
              <a:t> An room)</a:t>
            </a:r>
          </a:p>
        </p:txBody>
      </p:sp>
      <p:sp>
        <p:nvSpPr>
          <p:cNvPr id="30" name="Rectangle 29"/>
          <p:cNvSpPr/>
          <p:nvPr/>
        </p:nvSpPr>
        <p:spPr>
          <a:xfrm>
            <a:off x="4738578" y="3096905"/>
            <a:ext cx="4038600" cy="1461939"/>
          </a:xfrm>
          <a:prstGeom prst="rect">
            <a:avLst/>
          </a:prstGeom>
        </p:spPr>
        <p:txBody>
          <a:bodyPr wrap="square">
            <a:spAutoFit/>
          </a:bodyPr>
          <a:lstStyle/>
          <a:p>
            <a:pPr marL="182880" indent="-182880">
              <a:spcBef>
                <a:spcPts val="300"/>
              </a:spcBef>
              <a:buFont typeface="Wingdings" pitchFamily="2" charset="2"/>
              <a:buChar char="§"/>
              <a:defRPr/>
            </a:pPr>
            <a:r>
              <a:rPr lang="en-US" sz="1400" dirty="0"/>
              <a:t>Rooms will be divided by </a:t>
            </a:r>
            <a:r>
              <a:rPr lang="en-US" sz="1400" dirty="0" smtClean="0"/>
              <a:t>gender</a:t>
            </a:r>
          </a:p>
          <a:p>
            <a:pPr marL="182880" indent="-182880">
              <a:spcBef>
                <a:spcPts val="300"/>
              </a:spcBef>
              <a:buFont typeface="Wingdings" pitchFamily="2" charset="2"/>
              <a:buChar char="§"/>
              <a:defRPr/>
            </a:pPr>
            <a:r>
              <a:rPr lang="en-US" sz="1400" dirty="0" smtClean="0"/>
              <a:t>Western style </a:t>
            </a:r>
            <a:r>
              <a:rPr lang="en-US" sz="1400" dirty="0"/>
              <a:t>toilets will be </a:t>
            </a:r>
            <a:r>
              <a:rPr lang="en-US" sz="1400" dirty="0" smtClean="0"/>
              <a:t>available at the guesthouse (with squat toilets at the school)</a:t>
            </a:r>
            <a:endParaRPr lang="en-US" sz="1400" dirty="0"/>
          </a:p>
          <a:p>
            <a:pPr marL="182880" lvl="1" indent="-182880">
              <a:spcBef>
                <a:spcPts val="300"/>
              </a:spcBef>
              <a:buFont typeface="Wingdings" pitchFamily="2" charset="2"/>
              <a:buChar char="§"/>
              <a:defRPr/>
            </a:pPr>
            <a:r>
              <a:rPr lang="en-US" sz="1400" dirty="0" smtClean="0"/>
              <a:t>The beds have mattresses with a fleece blanket and mosquito nets</a:t>
            </a:r>
            <a:r>
              <a:rPr lang="en-US" sz="1400" dirty="0"/>
              <a:t>, a fitted bottom sheet, but no top </a:t>
            </a:r>
            <a:r>
              <a:rPr lang="en-US" sz="1400" dirty="0" smtClean="0"/>
              <a:t>sheet</a:t>
            </a:r>
            <a:r>
              <a:rPr lang="en-US" sz="1400" dirty="0"/>
              <a:t>.</a:t>
            </a:r>
            <a:endParaRPr lang="en-US" sz="1400" dirty="0"/>
          </a:p>
        </p:txBody>
      </p:sp>
      <p:sp>
        <p:nvSpPr>
          <p:cNvPr id="31" name="Rectangle 30"/>
          <p:cNvSpPr/>
          <p:nvPr/>
        </p:nvSpPr>
        <p:spPr>
          <a:xfrm>
            <a:off x="4738578" y="4941838"/>
            <a:ext cx="4038600" cy="1461939"/>
          </a:xfrm>
          <a:prstGeom prst="rect">
            <a:avLst/>
          </a:prstGeom>
        </p:spPr>
        <p:txBody>
          <a:bodyPr wrap="square">
            <a:spAutoFit/>
          </a:bodyPr>
          <a:lstStyle/>
          <a:p>
            <a:pPr marL="182880" indent="-182880">
              <a:spcBef>
                <a:spcPts val="300"/>
              </a:spcBef>
              <a:buFont typeface="Wingdings" pitchFamily="2" charset="2"/>
              <a:buChar char="§"/>
              <a:defRPr/>
            </a:pPr>
            <a:r>
              <a:rPr lang="en-US" sz="1400" dirty="0" smtClean="0"/>
              <a:t>Food offered during the program will be Vietnamese style</a:t>
            </a:r>
          </a:p>
          <a:p>
            <a:pPr marL="182880" indent="-182880">
              <a:spcBef>
                <a:spcPts val="300"/>
              </a:spcBef>
              <a:buFont typeface="Wingdings" pitchFamily="2" charset="2"/>
              <a:buChar char="§"/>
              <a:defRPr/>
            </a:pPr>
            <a:r>
              <a:rPr lang="en-US" sz="1400" dirty="0" smtClean="0"/>
              <a:t>Vietnamese </a:t>
            </a:r>
            <a:r>
              <a:rPr lang="en-US" sz="1400" dirty="0"/>
              <a:t>food is </a:t>
            </a:r>
            <a:r>
              <a:rPr lang="en-US" sz="1400" dirty="0" smtClean="0"/>
              <a:t>always </a:t>
            </a:r>
            <a:r>
              <a:rPr lang="en-US" sz="1400" dirty="0"/>
              <a:t>fresh, </a:t>
            </a:r>
            <a:r>
              <a:rPr lang="en-US" sz="1400" dirty="0" smtClean="0"/>
              <a:t>often bought </a:t>
            </a:r>
            <a:r>
              <a:rPr lang="en-US" sz="1400" dirty="0"/>
              <a:t>the same morning straight from the </a:t>
            </a:r>
            <a:r>
              <a:rPr lang="en-US" sz="1400" dirty="0" smtClean="0"/>
              <a:t>market</a:t>
            </a:r>
          </a:p>
          <a:p>
            <a:pPr marL="182880" indent="-182880">
              <a:spcBef>
                <a:spcPts val="300"/>
              </a:spcBef>
              <a:buFont typeface="Wingdings" pitchFamily="2" charset="2"/>
              <a:buChar char="§"/>
              <a:defRPr/>
            </a:pPr>
            <a:r>
              <a:rPr lang="en-US" sz="1400" dirty="0"/>
              <a:t>A famous dish in Vietnam is </a:t>
            </a:r>
            <a:r>
              <a:rPr lang="en-US" sz="1400" dirty="0" err="1"/>
              <a:t>phở</a:t>
            </a:r>
            <a:r>
              <a:rPr lang="en-US" sz="1400" dirty="0" smtClean="0"/>
              <a:t> </a:t>
            </a:r>
            <a:r>
              <a:rPr lang="en-US" sz="1400" dirty="0"/>
              <a:t>(</a:t>
            </a:r>
            <a:r>
              <a:rPr lang="en-US" sz="1400" dirty="0" smtClean="0"/>
              <a:t>pronounced a bit like </a:t>
            </a:r>
            <a:r>
              <a:rPr lang="en-US" sz="1400" dirty="0"/>
              <a:t>“fur</a:t>
            </a:r>
            <a:r>
              <a:rPr lang="en-US" sz="1400" dirty="0" smtClean="0"/>
              <a:t>” with an English accent)</a:t>
            </a:r>
            <a:endParaRPr lang="en-US" sz="1400" dirty="0"/>
          </a:p>
        </p:txBody>
      </p:sp>
      <p:pic>
        <p:nvPicPr>
          <p:cNvPr id="36" name="Picture 2"/>
          <p:cNvPicPr>
            <a:picLocks noChangeAspect="1" noChangeArrowheads="1"/>
          </p:cNvPicPr>
          <p:nvPr/>
        </p:nvPicPr>
        <p:blipFill>
          <a:blip r:embed="rId4" cstate="print"/>
          <a:srcRect/>
          <a:stretch>
            <a:fillRect/>
          </a:stretch>
        </p:blipFill>
        <p:spPr bwMode="auto">
          <a:xfrm>
            <a:off x="356527" y="2668754"/>
            <a:ext cx="2396593" cy="1596727"/>
          </a:xfrm>
          <a:prstGeom prst="rect">
            <a:avLst/>
          </a:prstGeom>
          <a:noFill/>
          <a:ln w="9525">
            <a:noFill/>
            <a:miter lim="800000"/>
            <a:headEnd/>
            <a:tailEnd/>
          </a:ln>
        </p:spPr>
      </p:pic>
      <p:pic>
        <p:nvPicPr>
          <p:cNvPr id="8" name="Picture 2"/>
          <p:cNvPicPr>
            <a:picLocks noChangeAspect="1" noChangeArrowheads="1"/>
          </p:cNvPicPr>
          <p:nvPr/>
        </p:nvPicPr>
        <p:blipFill rotWithShape="1">
          <a:blip r:embed="rId5" cstate="print"/>
          <a:srcRect l="1543" t="20637" r="7471"/>
          <a:stretch/>
        </p:blipFill>
        <p:spPr bwMode="auto">
          <a:xfrm>
            <a:off x="2874214" y="4380409"/>
            <a:ext cx="1482730" cy="804095"/>
          </a:xfrm>
          <a:prstGeom prst="rect">
            <a:avLst/>
          </a:prstGeom>
          <a:noFill/>
          <a:ln w="9525">
            <a:noFill/>
            <a:miter lim="800000"/>
            <a:headEnd/>
            <a:tailEnd/>
          </a:ln>
        </p:spPr>
      </p:pic>
      <p:pic>
        <p:nvPicPr>
          <p:cNvPr id="1026" name="Picture 2" descr="http://karmaasian.com/yahoo_site_admin/assets/images/pho_combo.282142903_st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4214" y="5274453"/>
            <a:ext cx="1482730" cy="948597"/>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C:\Documents and Settings\owner\Desktop\My data backup from Microcenter\Documents and Settings\Owner\Desktop\My Documents\My Pictures\Coach for College\Best Pictures\Hoa An Research Center\Bedrooms\July 3 034.jpg"/>
          <p:cNvPicPr>
            <a:picLocks noChangeAspect="1" noChangeArrowheads="1"/>
          </p:cNvPicPr>
          <p:nvPr/>
        </p:nvPicPr>
        <p:blipFill>
          <a:blip r:embed="rId7" cstate="print"/>
          <a:srcRect/>
          <a:stretch>
            <a:fillRect/>
          </a:stretch>
        </p:blipFill>
        <p:spPr bwMode="auto">
          <a:xfrm>
            <a:off x="2558735" y="1219201"/>
            <a:ext cx="1796703" cy="1347528"/>
          </a:xfrm>
          <a:prstGeom prst="rect">
            <a:avLst/>
          </a:prstGeom>
          <a:noFill/>
          <a:ln w="9525">
            <a:noFill/>
            <a:miter lim="800000"/>
            <a:headEnd/>
            <a:tailEnd/>
          </a:ln>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25" y="1212850"/>
            <a:ext cx="2030819" cy="1353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0375" y="2688373"/>
            <a:ext cx="1343025" cy="15793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7829" y="1212850"/>
            <a:ext cx="1783553" cy="1353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descr="http://farm9.staticflickr.com/8519/8612693866_a52ecaa20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1850" y="4400550"/>
            <a:ext cx="2401270" cy="18009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59506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http://www.hlth.qut.edu.au/ph/about/international/projects/graphics/Traffic2crop.jpg"/>
          <p:cNvPicPr>
            <a:picLocks noChangeAspect="1" noChangeArrowheads="1"/>
          </p:cNvPicPr>
          <p:nvPr/>
        </p:nvPicPr>
        <p:blipFill rotWithShape="1">
          <a:blip r:embed="rId3" cstate="print"/>
          <a:srcRect t="26377"/>
          <a:stretch/>
        </p:blipFill>
        <p:spPr bwMode="auto">
          <a:xfrm>
            <a:off x="3345543" y="1809750"/>
            <a:ext cx="2521857" cy="1219200"/>
          </a:xfrm>
          <a:prstGeom prst="rect">
            <a:avLst/>
          </a:prstGeom>
          <a:noFill/>
        </p:spPr>
      </p:pic>
      <p:sp>
        <p:nvSpPr>
          <p:cNvPr id="9218" name="Title 4"/>
          <p:cNvSpPr>
            <a:spLocks noGrp="1"/>
          </p:cNvSpPr>
          <p:nvPr>
            <p:ph type="title"/>
          </p:nvPr>
        </p:nvSpPr>
        <p:spPr/>
        <p:txBody>
          <a:bodyPr/>
          <a:lstStyle/>
          <a:p>
            <a:r>
              <a:rPr lang="en-US" b="0" dirty="0" smtClean="0"/>
              <a:t>Safety and Security</a:t>
            </a:r>
          </a:p>
        </p:txBody>
      </p:sp>
      <p:sp>
        <p:nvSpPr>
          <p:cNvPr id="5" name="Rectangle 4"/>
          <p:cNvSpPr/>
          <p:nvPr/>
        </p:nvSpPr>
        <p:spPr>
          <a:xfrm>
            <a:off x="288758" y="930442"/>
            <a:ext cx="8382000" cy="276999"/>
          </a:xfrm>
          <a:prstGeom prst="rect">
            <a:avLst/>
          </a:prstGeom>
        </p:spPr>
        <p:txBody>
          <a:bodyPr wrap="square">
            <a:spAutoFit/>
          </a:bodyPr>
          <a:lstStyle/>
          <a:p>
            <a:pPr>
              <a:spcBef>
                <a:spcPts val="600"/>
              </a:spcBef>
              <a:spcAft>
                <a:spcPts val="600"/>
              </a:spcAft>
            </a:pPr>
            <a:r>
              <a:rPr lang="en-US" sz="1200" dirty="0"/>
              <a:t>Despite common misperceptions, Vietnam is one of the safest countries in Asia, and probably in the world.</a:t>
            </a:r>
          </a:p>
        </p:txBody>
      </p:sp>
      <p:sp>
        <p:nvSpPr>
          <p:cNvPr id="7" name="Rectangle 6"/>
          <p:cNvSpPr/>
          <p:nvPr/>
        </p:nvSpPr>
        <p:spPr bwMode="gray">
          <a:xfrm>
            <a:off x="381000" y="1371600"/>
            <a:ext cx="2514600" cy="304800"/>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dirty="0" smtClean="0">
                <a:solidFill>
                  <a:schemeClr val="bg1"/>
                </a:solidFill>
                <a:sym typeface="Wingdings" pitchFamily="2" charset="2"/>
              </a:rPr>
              <a:t>General Observations</a:t>
            </a:r>
            <a:endParaRPr lang="en-US" sz="1200" b="1" i="0" dirty="0" smtClean="0">
              <a:solidFill>
                <a:schemeClr val="bg1"/>
              </a:solidFill>
              <a:latin typeface="+mn-lt"/>
              <a:sym typeface="Wingdings" pitchFamily="2" charset="2"/>
            </a:endParaRPr>
          </a:p>
        </p:txBody>
      </p:sp>
      <p:sp>
        <p:nvSpPr>
          <p:cNvPr id="9" name="Rectangle 8"/>
          <p:cNvSpPr/>
          <p:nvPr/>
        </p:nvSpPr>
        <p:spPr bwMode="gray">
          <a:xfrm>
            <a:off x="3352800" y="1371600"/>
            <a:ext cx="2514600" cy="304800"/>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Transportation</a:t>
            </a:r>
          </a:p>
        </p:txBody>
      </p:sp>
      <p:sp>
        <p:nvSpPr>
          <p:cNvPr id="10" name="Rectangle 9"/>
          <p:cNvSpPr/>
          <p:nvPr/>
        </p:nvSpPr>
        <p:spPr bwMode="gray">
          <a:xfrm>
            <a:off x="6324600" y="1371600"/>
            <a:ext cx="2514600" cy="304800"/>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dirty="0" smtClean="0">
                <a:solidFill>
                  <a:schemeClr val="bg1"/>
                </a:solidFill>
                <a:sym typeface="Wingdings" pitchFamily="2" charset="2"/>
              </a:rPr>
              <a:t>Common Sense</a:t>
            </a:r>
            <a:endParaRPr lang="en-US" sz="1200" b="1" i="0" dirty="0" smtClean="0">
              <a:solidFill>
                <a:schemeClr val="bg1"/>
              </a:solidFill>
              <a:latin typeface="+mn-lt"/>
              <a:sym typeface="Wingdings" pitchFamily="2" charset="2"/>
            </a:endParaRPr>
          </a:p>
        </p:txBody>
      </p:sp>
      <p:sp>
        <p:nvSpPr>
          <p:cNvPr id="15" name="Rectangle 14"/>
          <p:cNvSpPr/>
          <p:nvPr/>
        </p:nvSpPr>
        <p:spPr bwMode="gray">
          <a:xfrm>
            <a:off x="381000" y="3214914"/>
            <a:ext cx="2514600" cy="3185886"/>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spcAft>
                <a:spcPts val="600"/>
              </a:spcAft>
              <a:buFont typeface="Arial" pitchFamily="34" charset="0"/>
              <a:buChar char="•"/>
            </a:pPr>
            <a:r>
              <a:rPr lang="en-US" sz="1200" dirty="0"/>
              <a:t>Most crime in Vietnam is low-level, opportunistic, and uncommon in comparison with major cities </a:t>
            </a:r>
            <a:r>
              <a:rPr lang="en-US" sz="1200" dirty="0" smtClean="0"/>
              <a:t>elsewhere</a:t>
            </a:r>
          </a:p>
          <a:p>
            <a:pPr marL="182880" indent="-182880">
              <a:spcBef>
                <a:spcPts val="600"/>
              </a:spcBef>
              <a:spcAft>
                <a:spcPts val="600"/>
              </a:spcAft>
              <a:buFont typeface="Arial" pitchFamily="34" charset="0"/>
              <a:buChar char="•"/>
            </a:pPr>
            <a:r>
              <a:rPr lang="en-US" sz="1200" dirty="0"/>
              <a:t>The level of civil unrest is insignificant, crime levels are very low in comparison with most countries, and natural disasters affecting visitors are rare</a:t>
            </a:r>
          </a:p>
          <a:p>
            <a:pPr marL="182880" indent="-182880">
              <a:spcBef>
                <a:spcPts val="600"/>
              </a:spcBef>
              <a:spcAft>
                <a:spcPts val="600"/>
              </a:spcAft>
              <a:buFont typeface="Arial" pitchFamily="34" charset="0"/>
              <a:buChar char="•"/>
            </a:pPr>
            <a:r>
              <a:rPr lang="en-US" sz="1200" dirty="0" smtClean="0"/>
              <a:t>Overall, focusing on diligence and using common sense is the best practice in providing security</a:t>
            </a:r>
            <a:endParaRPr lang="en-US" sz="1200" dirty="0"/>
          </a:p>
        </p:txBody>
      </p:sp>
      <p:sp>
        <p:nvSpPr>
          <p:cNvPr id="17" name="Rectangle 16"/>
          <p:cNvSpPr/>
          <p:nvPr/>
        </p:nvSpPr>
        <p:spPr bwMode="gray">
          <a:xfrm>
            <a:off x="3352800" y="3214914"/>
            <a:ext cx="2514600" cy="3185886"/>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spcAft>
                <a:spcPts val="600"/>
              </a:spcAft>
              <a:buFont typeface="Wingdings" pitchFamily="2" charset="2"/>
              <a:buChar char="§"/>
            </a:pPr>
            <a:r>
              <a:rPr lang="en-US" sz="1200" dirty="0"/>
              <a:t>Vietnam's roads range from </a:t>
            </a:r>
            <a:r>
              <a:rPr lang="en-US" sz="1200" dirty="0" smtClean="0"/>
              <a:t>Western paved standard </a:t>
            </a:r>
            <a:r>
              <a:rPr lang="en-US" sz="1200" dirty="0"/>
              <a:t>to cratered and pitted dirt tracks, with the latter in </a:t>
            </a:r>
            <a:r>
              <a:rPr lang="en-US" sz="1200" dirty="0" smtClean="0"/>
              <a:t>many </a:t>
            </a:r>
            <a:r>
              <a:rPr lang="en-US" sz="1200" dirty="0"/>
              <a:t>non-tourist </a:t>
            </a:r>
            <a:r>
              <a:rPr lang="en-US" sz="1200" dirty="0" smtClean="0"/>
              <a:t>areas</a:t>
            </a:r>
            <a:endParaRPr lang="en-US" sz="1200" dirty="0"/>
          </a:p>
          <a:p>
            <a:pPr marL="182880" indent="-182880">
              <a:spcBef>
                <a:spcPts val="600"/>
              </a:spcBef>
              <a:spcAft>
                <a:spcPts val="600"/>
              </a:spcAft>
              <a:buFont typeface="Wingdings" pitchFamily="2" charset="2"/>
              <a:buChar char="§"/>
            </a:pPr>
            <a:r>
              <a:rPr lang="en-US" sz="1200" dirty="0" smtClean="0"/>
              <a:t>Especially in the cities, traffic can be hectic, dominated by scooters</a:t>
            </a:r>
          </a:p>
          <a:p>
            <a:pPr marL="182880" indent="-182880">
              <a:spcBef>
                <a:spcPts val="600"/>
              </a:spcBef>
              <a:spcAft>
                <a:spcPts val="600"/>
              </a:spcAft>
              <a:buFont typeface="Wingdings" pitchFamily="2" charset="2"/>
              <a:buChar char="§"/>
            </a:pPr>
            <a:r>
              <a:rPr lang="en-US" sz="1200" dirty="0" smtClean="0"/>
              <a:t>Participants use a private bus to all CFC-sponsored activities, including weekend excursions</a:t>
            </a:r>
          </a:p>
          <a:p>
            <a:pPr marL="182880" indent="-182880">
              <a:spcBef>
                <a:spcPts val="600"/>
              </a:spcBef>
              <a:spcAft>
                <a:spcPts val="600"/>
              </a:spcAft>
              <a:buFont typeface="Wingdings" pitchFamily="2" charset="2"/>
              <a:buChar char="§"/>
            </a:pPr>
            <a:r>
              <a:rPr lang="en-US" sz="1200" dirty="0"/>
              <a:t>Pedestrian crossings, where they exist, are almost invariably ignored, so visitors need to exercise </a:t>
            </a:r>
            <a:r>
              <a:rPr lang="en-US" sz="1200" dirty="0" smtClean="0"/>
              <a:t>care when crossing</a:t>
            </a:r>
            <a:endParaRPr lang="en-US" sz="1200" dirty="0"/>
          </a:p>
          <a:p>
            <a:pPr marL="182880" indent="-182880">
              <a:spcBef>
                <a:spcPts val="600"/>
              </a:spcBef>
              <a:spcAft>
                <a:spcPts val="600"/>
              </a:spcAft>
              <a:buFont typeface="Wingdings" pitchFamily="2" charset="2"/>
              <a:buChar char="§"/>
            </a:pPr>
            <a:endParaRPr lang="en-US" sz="1200" dirty="0" smtClean="0"/>
          </a:p>
        </p:txBody>
      </p:sp>
      <p:sp>
        <p:nvSpPr>
          <p:cNvPr id="18" name="Rectangle 17"/>
          <p:cNvSpPr/>
          <p:nvPr/>
        </p:nvSpPr>
        <p:spPr bwMode="gray">
          <a:xfrm>
            <a:off x="6324600" y="3214914"/>
            <a:ext cx="2514600" cy="3185886"/>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buFont typeface="Wingdings" pitchFamily="2" charset="2"/>
              <a:buChar char="§"/>
            </a:pPr>
            <a:r>
              <a:rPr lang="en-US" sz="1200" u="sng" dirty="0"/>
              <a:t>Do not</a:t>
            </a:r>
            <a:r>
              <a:rPr lang="en-US" sz="1200" dirty="0"/>
              <a:t> </a:t>
            </a:r>
            <a:r>
              <a:rPr lang="en-US" sz="1200" dirty="0" smtClean="0"/>
              <a:t>leave </a:t>
            </a:r>
            <a:r>
              <a:rPr lang="en-US" sz="1200" dirty="0"/>
              <a:t>personal belongings unattended - put them somewhere safe or keep them with you</a:t>
            </a:r>
          </a:p>
          <a:p>
            <a:pPr marL="182880" indent="-182880">
              <a:spcBef>
                <a:spcPts val="600"/>
              </a:spcBef>
              <a:buFont typeface="Wingdings" pitchFamily="2" charset="2"/>
              <a:buChar char="§"/>
            </a:pPr>
            <a:r>
              <a:rPr lang="en-US" sz="1200" u="sng" dirty="0"/>
              <a:t>Do not</a:t>
            </a:r>
            <a:r>
              <a:rPr lang="en-US" sz="1200" dirty="0"/>
              <a:t> </a:t>
            </a:r>
            <a:r>
              <a:rPr lang="en-US" sz="1200" dirty="0" smtClean="0"/>
              <a:t>carry </a:t>
            </a:r>
            <a:r>
              <a:rPr lang="en-US" sz="1200" dirty="0"/>
              <a:t>a shoulder strap handbag or camera bag – a bag with a handgrip will deter motorbike bag snatchers </a:t>
            </a:r>
          </a:p>
          <a:p>
            <a:pPr marL="182880" indent="-182880">
              <a:spcBef>
                <a:spcPts val="600"/>
              </a:spcBef>
              <a:buFont typeface="Wingdings" pitchFamily="2" charset="2"/>
              <a:buChar char="§"/>
            </a:pPr>
            <a:r>
              <a:rPr lang="en-US" sz="1200" u="sng" dirty="0"/>
              <a:t>Do not</a:t>
            </a:r>
            <a:r>
              <a:rPr lang="en-US" sz="1200" dirty="0"/>
              <a:t> </a:t>
            </a:r>
            <a:r>
              <a:rPr lang="en-US" sz="1200" dirty="0" smtClean="0"/>
              <a:t>carry </a:t>
            </a:r>
            <a:r>
              <a:rPr lang="en-US" sz="1200" dirty="0"/>
              <a:t>large amounts of cash or vital documents – nearly all hotels have secure storage</a:t>
            </a:r>
          </a:p>
          <a:p>
            <a:pPr marL="182880" indent="-182880">
              <a:spcBef>
                <a:spcPts val="600"/>
              </a:spcBef>
              <a:buFont typeface="Wingdings" pitchFamily="2" charset="2"/>
              <a:buChar char="§"/>
            </a:pPr>
            <a:r>
              <a:rPr lang="en-US" sz="1200" u="sng" dirty="0" smtClean="0"/>
              <a:t>Do not</a:t>
            </a:r>
            <a:r>
              <a:rPr lang="en-US" sz="1200" dirty="0" smtClean="0"/>
              <a:t> count </a:t>
            </a:r>
            <a:r>
              <a:rPr lang="en-US" sz="1200" dirty="0"/>
              <a:t>money while standing at an ATM - put it in a safe place immediately and check it elsewhere</a:t>
            </a:r>
          </a:p>
        </p:txBody>
      </p:sp>
      <p:pic>
        <p:nvPicPr>
          <p:cNvPr id="63498" name="Picture 10" descr="http://www.asiatraveltips.com/CenturyRiversideHotelHueVietnam/CenturyRiversideHotelHueVietnamRoom.jpg"/>
          <p:cNvPicPr>
            <a:picLocks noChangeAspect="1" noChangeArrowheads="1"/>
          </p:cNvPicPr>
          <p:nvPr/>
        </p:nvPicPr>
        <p:blipFill>
          <a:blip r:embed="rId4" cstate="print"/>
          <a:srcRect t="10829"/>
          <a:stretch>
            <a:fillRect/>
          </a:stretch>
        </p:blipFill>
        <p:spPr bwMode="auto">
          <a:xfrm>
            <a:off x="6324600" y="1809750"/>
            <a:ext cx="2514600" cy="1254862"/>
          </a:xfrm>
          <a:prstGeom prst="rect">
            <a:avLst/>
          </a:prstGeom>
          <a:noFill/>
          <a:ln>
            <a:noFill/>
          </a:ln>
        </p:spPr>
      </p:pic>
      <p:pic>
        <p:nvPicPr>
          <p:cNvPr id="1026" name="Picture 2" descr="http://www.digitaljournal.com/img/2/3/4/1/5/i/8/8/6/o/312948919_2b02c56b71_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8219"/>
          <a:stretch/>
        </p:blipFill>
        <p:spPr bwMode="auto">
          <a:xfrm>
            <a:off x="380999" y="1809750"/>
            <a:ext cx="2543629" cy="1219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46854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Maintaining Good Health</a:t>
            </a:r>
          </a:p>
        </p:txBody>
      </p:sp>
      <p:sp>
        <p:nvSpPr>
          <p:cNvPr id="3" name="TextBox 2"/>
          <p:cNvSpPr txBox="1"/>
          <p:nvPr/>
        </p:nvSpPr>
        <p:spPr>
          <a:xfrm>
            <a:off x="304800" y="1524000"/>
            <a:ext cx="8458200" cy="1138773"/>
          </a:xfrm>
          <a:prstGeom prst="rect">
            <a:avLst/>
          </a:prstGeom>
          <a:noFill/>
        </p:spPr>
        <p:txBody>
          <a:bodyPr wrap="square" rtlCol="0">
            <a:spAutoFit/>
          </a:bodyPr>
          <a:lstStyle/>
          <a:p>
            <a:r>
              <a:rPr lang="en-US" sz="1400" b="0" i="0" dirty="0" smtClean="0"/>
              <a:t>Your campus health services (</a:t>
            </a:r>
            <a:r>
              <a:rPr lang="en-US" sz="1400" b="1" i="0" dirty="0" smtClean="0"/>
              <a:t>remember you must see them by </a:t>
            </a:r>
            <a:r>
              <a:rPr lang="en-US" sz="1400" b="1" i="0" dirty="0" smtClean="0">
                <a:solidFill>
                  <a:srgbClr val="FF0000"/>
                </a:solidFill>
              </a:rPr>
              <a:t>the end of April</a:t>
            </a:r>
            <a:r>
              <a:rPr lang="en-US" sz="1400" b="1" i="0" dirty="0" smtClean="0"/>
              <a:t>!</a:t>
            </a:r>
            <a:r>
              <a:rPr lang="en-US" sz="1400" b="0" i="0" dirty="0" smtClean="0"/>
              <a:t>) will go into detail regarding the vaccinations and medicines that you need</a:t>
            </a:r>
          </a:p>
          <a:p>
            <a:endParaRPr lang="en-US" sz="1400" dirty="0" smtClean="0"/>
          </a:p>
          <a:p>
            <a:r>
              <a:rPr lang="en-US" sz="1400" b="0" i="0" u="sng" dirty="0" smtClean="0"/>
              <a:t>Below are a few additional tips:</a:t>
            </a:r>
          </a:p>
          <a:p>
            <a:endParaRPr lang="en-US" sz="1200" b="0" i="0" dirty="0" smtClean="0"/>
          </a:p>
        </p:txBody>
      </p:sp>
      <p:sp>
        <p:nvSpPr>
          <p:cNvPr id="4" name="Rectangle 3"/>
          <p:cNvSpPr/>
          <p:nvPr/>
        </p:nvSpPr>
        <p:spPr>
          <a:xfrm>
            <a:off x="288758" y="930442"/>
            <a:ext cx="8382000" cy="523220"/>
          </a:xfrm>
          <a:prstGeom prst="rect">
            <a:avLst/>
          </a:prstGeom>
        </p:spPr>
        <p:txBody>
          <a:bodyPr wrap="square">
            <a:spAutoFit/>
          </a:bodyPr>
          <a:lstStyle/>
          <a:p>
            <a:pPr>
              <a:spcBef>
                <a:spcPts val="600"/>
              </a:spcBef>
              <a:spcAft>
                <a:spcPts val="600"/>
              </a:spcAft>
            </a:pPr>
            <a:r>
              <a:rPr lang="en-US" sz="1400" dirty="0"/>
              <a:t>F</a:t>
            </a:r>
            <a:r>
              <a:rPr lang="en-US" sz="1400" dirty="0" smtClean="0"/>
              <a:t>ew people have health problems in Vietnam.  If a medical condition is to arise, we carry a wide range of over the counter medications, and there are health facilities in nearby cities</a:t>
            </a:r>
          </a:p>
        </p:txBody>
      </p:sp>
      <p:sp>
        <p:nvSpPr>
          <p:cNvPr id="5" name="Rectangle 4"/>
          <p:cNvSpPr/>
          <p:nvPr/>
        </p:nvSpPr>
        <p:spPr bwMode="gray">
          <a:xfrm>
            <a:off x="2895600" y="5023463"/>
            <a:ext cx="1219200" cy="843432"/>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Wear Sunscreen</a:t>
            </a:r>
          </a:p>
        </p:txBody>
      </p:sp>
      <p:sp>
        <p:nvSpPr>
          <p:cNvPr id="6" name="Rectangle 5"/>
          <p:cNvSpPr/>
          <p:nvPr/>
        </p:nvSpPr>
        <p:spPr bwMode="gray">
          <a:xfrm>
            <a:off x="2895600" y="4709086"/>
            <a:ext cx="1546344" cy="1472185"/>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400" b="1" i="0" dirty="0" smtClean="0">
                <a:solidFill>
                  <a:schemeClr val="bg1"/>
                </a:solidFill>
                <a:latin typeface="+mn-lt"/>
                <a:sym typeface="Wingdings" pitchFamily="2" charset="2"/>
              </a:rPr>
              <a:t>Drink lots of Water!</a:t>
            </a:r>
          </a:p>
        </p:txBody>
      </p:sp>
      <p:sp>
        <p:nvSpPr>
          <p:cNvPr id="7" name="Rectangle 6"/>
          <p:cNvSpPr/>
          <p:nvPr/>
        </p:nvSpPr>
        <p:spPr bwMode="gray">
          <a:xfrm>
            <a:off x="4633866" y="2606790"/>
            <a:ext cx="1143000" cy="1238516"/>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400" b="1" i="0" dirty="0" smtClean="0">
                <a:solidFill>
                  <a:schemeClr val="bg1"/>
                </a:solidFill>
                <a:latin typeface="+mn-lt"/>
                <a:sym typeface="Wingdings" pitchFamily="2" charset="2"/>
              </a:rPr>
              <a:t>Bring hand sanitizer</a:t>
            </a:r>
          </a:p>
        </p:txBody>
      </p:sp>
      <p:sp>
        <p:nvSpPr>
          <p:cNvPr id="14" name="Rectangle 13"/>
          <p:cNvSpPr/>
          <p:nvPr/>
        </p:nvSpPr>
        <p:spPr bwMode="gray">
          <a:xfrm>
            <a:off x="2895600" y="4044718"/>
            <a:ext cx="2881266" cy="440196"/>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400" b="1" i="0" dirty="0" smtClean="0">
                <a:solidFill>
                  <a:schemeClr val="bg1"/>
                </a:solidFill>
                <a:latin typeface="+mn-lt"/>
                <a:sym typeface="Wingdings" pitchFamily="2" charset="2"/>
              </a:rPr>
              <a:t>Wash hands often and well</a:t>
            </a:r>
          </a:p>
        </p:txBody>
      </p:sp>
      <p:sp>
        <p:nvSpPr>
          <p:cNvPr id="15" name="Rectangle 14"/>
          <p:cNvSpPr/>
          <p:nvPr/>
        </p:nvSpPr>
        <p:spPr bwMode="gray">
          <a:xfrm>
            <a:off x="7767567" y="5234722"/>
            <a:ext cx="995433" cy="923471"/>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400" b="1" i="0" dirty="0" smtClean="0">
                <a:solidFill>
                  <a:schemeClr val="bg1"/>
                </a:solidFill>
                <a:latin typeface="+mn-lt"/>
                <a:sym typeface="Wingdings" pitchFamily="2" charset="2"/>
              </a:rPr>
              <a:t>Wear a Hat</a:t>
            </a:r>
          </a:p>
        </p:txBody>
      </p:sp>
      <p:sp>
        <p:nvSpPr>
          <p:cNvPr id="16" name="Rectangle 15"/>
          <p:cNvSpPr/>
          <p:nvPr/>
        </p:nvSpPr>
        <p:spPr bwMode="gray">
          <a:xfrm>
            <a:off x="522514" y="2606790"/>
            <a:ext cx="2220686" cy="685800"/>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400" b="1" i="0" dirty="0" smtClean="0">
                <a:solidFill>
                  <a:schemeClr val="bg1"/>
                </a:solidFill>
                <a:latin typeface="+mn-lt"/>
                <a:sym typeface="Wingdings" pitchFamily="2" charset="2"/>
              </a:rPr>
              <a:t>Watch what you eat</a:t>
            </a:r>
          </a:p>
        </p:txBody>
      </p:sp>
      <p:pic>
        <p:nvPicPr>
          <p:cNvPr id="18" name="Picture 12" descr="http://a7.sphotos.ak.fbcdn.net/hphotos-ak-snc1/5773_753948623813_6220134_42804738_2989481_n.jpg"/>
          <p:cNvPicPr>
            <a:picLocks noChangeAspect="1" noChangeArrowheads="1"/>
          </p:cNvPicPr>
          <p:nvPr/>
        </p:nvPicPr>
        <p:blipFill>
          <a:blip r:embed="rId3" cstate="print"/>
          <a:srcRect t="26490"/>
          <a:stretch>
            <a:fillRect/>
          </a:stretch>
        </p:blipFill>
        <p:spPr bwMode="auto">
          <a:xfrm>
            <a:off x="4608465" y="4709087"/>
            <a:ext cx="2935335" cy="1472184"/>
          </a:xfrm>
          <a:prstGeom prst="rect">
            <a:avLst/>
          </a:prstGeom>
          <a:noFill/>
        </p:spPr>
      </p:pic>
      <p:pic>
        <p:nvPicPr>
          <p:cNvPr id="19" name="Picture 4" descr="http://a8.sphotos.ak.fbcdn.net/hphotos-ak-snc1/5773_753931952223_6220134_42803882_5657837_n.jpg"/>
          <p:cNvPicPr>
            <a:picLocks noChangeAspect="1" noChangeArrowheads="1"/>
          </p:cNvPicPr>
          <p:nvPr/>
        </p:nvPicPr>
        <p:blipFill>
          <a:blip r:embed="rId4" cstate="print"/>
          <a:srcRect/>
          <a:stretch>
            <a:fillRect/>
          </a:stretch>
        </p:blipFill>
        <p:spPr bwMode="auto">
          <a:xfrm>
            <a:off x="522514" y="3446688"/>
            <a:ext cx="2220686" cy="2752726"/>
          </a:xfrm>
          <a:prstGeom prst="rect">
            <a:avLst/>
          </a:prstGeom>
          <a:noFill/>
        </p:spPr>
      </p:pic>
      <p:pic>
        <p:nvPicPr>
          <p:cNvPr id="2050" name="Picture 2" descr="http://blog.capital.org/wp-content/uploads/2010/11/OTC-Drug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44"/>
          <a:stretch/>
        </p:blipFill>
        <p:spPr bwMode="auto">
          <a:xfrm>
            <a:off x="2933595" y="2606790"/>
            <a:ext cx="1509877" cy="1238516"/>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instructables.com/files/deriv/FDA/04K9/FTTOTQW4/FDA04K9FTTOTQW4.MEDIUM.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190" r="31891"/>
          <a:stretch/>
        </p:blipFill>
        <p:spPr bwMode="auto">
          <a:xfrm>
            <a:off x="7767567" y="2606790"/>
            <a:ext cx="919233" cy="2538479"/>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Rectangle 19"/>
          <p:cNvSpPr/>
          <p:nvPr/>
        </p:nvSpPr>
        <p:spPr bwMode="gray">
          <a:xfrm>
            <a:off x="5943600" y="2606791"/>
            <a:ext cx="1747767" cy="342899"/>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400" b="1" i="0" dirty="0" smtClean="0">
                <a:solidFill>
                  <a:schemeClr val="bg1"/>
                </a:solidFill>
                <a:latin typeface="+mn-lt"/>
                <a:sym typeface="Wingdings" pitchFamily="2" charset="2"/>
              </a:rPr>
              <a:t>Wear a Sunscreen</a:t>
            </a:r>
          </a:p>
        </p:txBody>
      </p:sp>
      <p:pic>
        <p:nvPicPr>
          <p:cNvPr id="21" name="Picture 5" descr="C:\Users\akenley\Desktop\6 - Personal\Non-Profit\Coach for College\Pictures\CIMG2424.JPG"/>
          <p:cNvPicPr>
            <a:picLocks noChangeAspect="1" noChangeArrowheads="1"/>
          </p:cNvPicPr>
          <p:nvPr/>
        </p:nvPicPr>
        <p:blipFill rotWithShape="1">
          <a:blip r:embed="rId7" cstate="print"/>
          <a:srcRect l="8709"/>
          <a:stretch/>
        </p:blipFill>
        <p:spPr bwMode="auto">
          <a:xfrm>
            <a:off x="5943600" y="3069613"/>
            <a:ext cx="1747767" cy="14358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7025" y="457200"/>
            <a:ext cx="7891463" cy="355600"/>
          </a:xfrm>
        </p:spPr>
        <p:txBody>
          <a:bodyPr/>
          <a:lstStyle/>
          <a:p>
            <a:r>
              <a:rPr lang="en-US" b="0" dirty="0" smtClean="0"/>
              <a:t>Money and Finances</a:t>
            </a:r>
          </a:p>
        </p:txBody>
      </p:sp>
      <p:sp>
        <p:nvSpPr>
          <p:cNvPr id="5" name="Rectangle 4"/>
          <p:cNvSpPr/>
          <p:nvPr/>
        </p:nvSpPr>
        <p:spPr>
          <a:xfrm>
            <a:off x="288758" y="890754"/>
            <a:ext cx="8382000" cy="461665"/>
          </a:xfrm>
          <a:prstGeom prst="rect">
            <a:avLst/>
          </a:prstGeom>
        </p:spPr>
        <p:txBody>
          <a:bodyPr wrap="square">
            <a:spAutoFit/>
          </a:bodyPr>
          <a:lstStyle/>
          <a:p>
            <a:pPr>
              <a:spcBef>
                <a:spcPts val="600"/>
              </a:spcBef>
              <a:spcAft>
                <a:spcPts val="600"/>
              </a:spcAft>
            </a:pPr>
            <a:r>
              <a:rPr lang="en-US" sz="1200" dirty="0" smtClean="0"/>
              <a:t>Traveling with an ATM card, credit card, and a small amount of cash in U.S. dollars as a backup is best. </a:t>
            </a:r>
            <a:r>
              <a:rPr lang="en-US" sz="1200" dirty="0"/>
              <a:t> </a:t>
            </a:r>
            <a:r>
              <a:rPr lang="en-US" sz="1200" dirty="0" smtClean="0"/>
              <a:t>Make sure to </a:t>
            </a:r>
            <a:r>
              <a:rPr lang="en-US" sz="1200" u="sng" dirty="0" smtClean="0"/>
              <a:t>bring crisp, new bills</a:t>
            </a:r>
            <a:r>
              <a:rPr lang="en-US" sz="1200" dirty="0" smtClean="0"/>
              <a:t>.  Very worn dollars, or new bills with even small tears or writing on them are usually not accepted)</a:t>
            </a:r>
          </a:p>
        </p:txBody>
      </p:sp>
      <p:sp>
        <p:nvSpPr>
          <p:cNvPr id="7" name="Rectangle 6"/>
          <p:cNvSpPr/>
          <p:nvPr/>
        </p:nvSpPr>
        <p:spPr bwMode="gray">
          <a:xfrm>
            <a:off x="381000" y="1371600"/>
            <a:ext cx="1920240" cy="304800"/>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dirty="0" smtClean="0">
                <a:solidFill>
                  <a:schemeClr val="bg1"/>
                </a:solidFill>
                <a:sym typeface="Wingdings" pitchFamily="2" charset="2"/>
              </a:rPr>
              <a:t>Obtaining Money</a:t>
            </a:r>
            <a:endParaRPr lang="en-US" sz="1200" b="1" i="0" dirty="0" smtClean="0">
              <a:solidFill>
                <a:schemeClr val="bg1"/>
              </a:solidFill>
              <a:latin typeface="+mn-lt"/>
              <a:sym typeface="Wingdings" pitchFamily="2" charset="2"/>
            </a:endParaRPr>
          </a:p>
        </p:txBody>
      </p:sp>
      <p:sp>
        <p:nvSpPr>
          <p:cNvPr id="8" name="Rectangle 7"/>
          <p:cNvSpPr/>
          <p:nvPr/>
        </p:nvSpPr>
        <p:spPr bwMode="gray">
          <a:xfrm>
            <a:off x="2560320" y="1371600"/>
            <a:ext cx="1920240" cy="304800"/>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Currency</a:t>
            </a:r>
          </a:p>
        </p:txBody>
      </p:sp>
      <p:sp>
        <p:nvSpPr>
          <p:cNvPr id="9" name="Rectangle 8"/>
          <p:cNvSpPr/>
          <p:nvPr/>
        </p:nvSpPr>
        <p:spPr bwMode="gray">
          <a:xfrm>
            <a:off x="4739640" y="1371600"/>
            <a:ext cx="1920240" cy="304800"/>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Tips</a:t>
            </a:r>
          </a:p>
        </p:txBody>
      </p:sp>
      <p:sp>
        <p:nvSpPr>
          <p:cNvPr id="10" name="Rectangle 9"/>
          <p:cNvSpPr/>
          <p:nvPr/>
        </p:nvSpPr>
        <p:spPr bwMode="gray">
          <a:xfrm>
            <a:off x="6918960" y="1371600"/>
            <a:ext cx="1920240" cy="304800"/>
          </a:xfrm>
          <a:prstGeom prst="rect">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What’s Included</a:t>
            </a:r>
          </a:p>
        </p:txBody>
      </p:sp>
      <p:sp>
        <p:nvSpPr>
          <p:cNvPr id="11" name="Rectangle 10"/>
          <p:cNvSpPr/>
          <p:nvPr/>
        </p:nvSpPr>
        <p:spPr bwMode="gray">
          <a:xfrm>
            <a:off x="381000" y="1827031"/>
            <a:ext cx="1920240" cy="1219200"/>
          </a:xfrm>
          <a:prstGeom prst="rect">
            <a:avLst/>
          </a:prstGeom>
          <a:no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00" b="0" i="0" dirty="0" smtClean="0">
                <a:latin typeface="+mn-lt"/>
                <a:sym typeface="Wingdings" pitchFamily="2" charset="2"/>
              </a:rPr>
              <a:t>Picture of an ATM</a:t>
            </a:r>
          </a:p>
        </p:txBody>
      </p:sp>
      <p:sp>
        <p:nvSpPr>
          <p:cNvPr id="13" name="Rectangle 12"/>
          <p:cNvSpPr/>
          <p:nvPr/>
        </p:nvSpPr>
        <p:spPr bwMode="gray">
          <a:xfrm>
            <a:off x="4739640" y="1827031"/>
            <a:ext cx="1920240" cy="1219200"/>
          </a:xfrm>
          <a:prstGeom prst="rect">
            <a:avLst/>
          </a:prstGeom>
          <a:no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4" name="Rectangle 13"/>
          <p:cNvSpPr/>
          <p:nvPr/>
        </p:nvSpPr>
        <p:spPr bwMode="gray">
          <a:xfrm>
            <a:off x="6918960" y="1827031"/>
            <a:ext cx="1920240" cy="1219200"/>
          </a:xfrm>
          <a:prstGeom prst="rect">
            <a:avLst/>
          </a:prstGeom>
          <a:no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00" b="0" i="0" dirty="0" smtClean="0">
                <a:latin typeface="+mn-lt"/>
                <a:sym typeface="Wingdings" pitchFamily="2" charset="2"/>
              </a:rPr>
              <a:t>Picture of something</a:t>
            </a:r>
          </a:p>
        </p:txBody>
      </p:sp>
      <p:sp>
        <p:nvSpPr>
          <p:cNvPr id="15" name="Rectangle 14"/>
          <p:cNvSpPr/>
          <p:nvPr/>
        </p:nvSpPr>
        <p:spPr bwMode="gray">
          <a:xfrm>
            <a:off x="381000" y="3200400"/>
            <a:ext cx="1920240" cy="3581400"/>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100"/>
              </a:spcBef>
              <a:spcAft>
                <a:spcPts val="200"/>
              </a:spcAft>
              <a:buFont typeface="Wingdings" pitchFamily="2" charset="2"/>
              <a:buChar char="§"/>
            </a:pPr>
            <a:r>
              <a:rPr lang="en-US" sz="1200" b="1" dirty="0" smtClean="0"/>
              <a:t>ATMs: </a:t>
            </a:r>
            <a:r>
              <a:rPr lang="en-US" sz="1200" dirty="0"/>
              <a:t>C</a:t>
            </a:r>
            <a:r>
              <a:rPr lang="en-US" sz="1200" dirty="0" smtClean="0"/>
              <a:t>onvenient, work well, and plentiful in cities</a:t>
            </a:r>
          </a:p>
          <a:p>
            <a:pPr marL="182880" indent="-182880">
              <a:spcBef>
                <a:spcPts val="100"/>
              </a:spcBef>
              <a:spcAft>
                <a:spcPts val="200"/>
              </a:spcAft>
              <a:buFont typeface="Wingdings" pitchFamily="2" charset="2"/>
              <a:buChar char="§"/>
            </a:pPr>
            <a:r>
              <a:rPr lang="en-US" sz="1200" b="1" dirty="0" smtClean="0"/>
              <a:t>Withdrawals: </a:t>
            </a:r>
            <a:r>
              <a:rPr lang="en-US" sz="1200" dirty="0"/>
              <a:t>M</a:t>
            </a:r>
            <a:r>
              <a:rPr lang="en-US" sz="1200" dirty="0" smtClean="0"/>
              <a:t>ax withdraw is 2 million VND, about $100</a:t>
            </a:r>
          </a:p>
          <a:p>
            <a:pPr marL="182880" indent="-182880">
              <a:spcBef>
                <a:spcPts val="100"/>
              </a:spcBef>
              <a:spcAft>
                <a:spcPts val="200"/>
              </a:spcAft>
              <a:buFont typeface="Wingdings" pitchFamily="2" charset="2"/>
              <a:buChar char="§"/>
            </a:pPr>
            <a:r>
              <a:rPr lang="en-US" sz="1200" b="1" dirty="0" smtClean="0"/>
              <a:t>Fees: </a:t>
            </a:r>
            <a:r>
              <a:rPr lang="en-US" sz="1200" dirty="0" smtClean="0"/>
              <a:t>Typically around $2.00 </a:t>
            </a:r>
            <a:r>
              <a:rPr lang="en-US" sz="1200" b="1" u="sng" dirty="0" smtClean="0"/>
              <a:t>in addition</a:t>
            </a:r>
            <a:r>
              <a:rPr lang="en-US" sz="1200" u="sng" dirty="0" smtClean="0"/>
              <a:t> </a:t>
            </a:r>
            <a:r>
              <a:rPr lang="en-US" sz="1200" dirty="0" smtClean="0"/>
              <a:t>to that charged by your bank</a:t>
            </a:r>
          </a:p>
          <a:p>
            <a:pPr marL="182880" indent="-182880">
              <a:spcBef>
                <a:spcPts val="100"/>
              </a:spcBef>
              <a:spcAft>
                <a:spcPts val="200"/>
              </a:spcAft>
              <a:buFont typeface="Wingdings" pitchFamily="2" charset="2"/>
              <a:buChar char="§"/>
            </a:pPr>
            <a:r>
              <a:rPr lang="en-US" sz="1200" b="1" dirty="0" smtClean="0"/>
              <a:t>Before you leave:</a:t>
            </a:r>
            <a:endParaRPr lang="en-US" sz="1200" dirty="0" smtClean="0"/>
          </a:p>
          <a:p>
            <a:pPr marL="296863" lvl="1" indent="-90488">
              <a:spcBef>
                <a:spcPts val="100"/>
              </a:spcBef>
              <a:spcAft>
                <a:spcPts val="200"/>
              </a:spcAft>
              <a:buFont typeface="Arial" pitchFamily="34" charset="0"/>
              <a:buChar char="‒"/>
            </a:pPr>
            <a:r>
              <a:rPr lang="en-US" sz="1200" dirty="0" smtClean="0"/>
              <a:t>Check how much your bank changes for foreign withdrawals</a:t>
            </a:r>
          </a:p>
          <a:p>
            <a:pPr marL="296863" lvl="1" indent="-90488">
              <a:spcBef>
                <a:spcPts val="100"/>
              </a:spcBef>
              <a:spcAft>
                <a:spcPts val="200"/>
              </a:spcAft>
              <a:buFont typeface="Arial" pitchFamily="34" charset="0"/>
              <a:buChar char="‒"/>
            </a:pPr>
            <a:r>
              <a:rPr lang="en-US" sz="1200" b="1" dirty="0" smtClean="0"/>
              <a:t>Alert it </a:t>
            </a:r>
            <a:r>
              <a:rPr lang="en-US" sz="1200" dirty="0" smtClean="0"/>
              <a:t>you will be travelling to Vietnam, so the card is not frozen</a:t>
            </a:r>
          </a:p>
        </p:txBody>
      </p:sp>
      <p:sp>
        <p:nvSpPr>
          <p:cNvPr id="16" name="Rectangle 15"/>
          <p:cNvSpPr/>
          <p:nvPr/>
        </p:nvSpPr>
        <p:spPr bwMode="gray">
          <a:xfrm>
            <a:off x="2560320" y="3200400"/>
            <a:ext cx="1920240" cy="3200400"/>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100"/>
              </a:spcBef>
              <a:spcAft>
                <a:spcPts val="200"/>
              </a:spcAft>
              <a:buFont typeface="Wingdings" pitchFamily="2" charset="2"/>
              <a:buChar char="§"/>
            </a:pPr>
            <a:r>
              <a:rPr lang="en-US" sz="1200" b="1" dirty="0" smtClean="0"/>
              <a:t>Exchange Rate: </a:t>
            </a:r>
            <a:r>
              <a:rPr lang="en-US" sz="1200" dirty="0" smtClean="0"/>
              <a:t>$1.00 equals about 20,000 Vietnamese Dong (VND) </a:t>
            </a:r>
          </a:p>
          <a:p>
            <a:pPr marL="182880" indent="-182880">
              <a:spcBef>
                <a:spcPts val="100"/>
              </a:spcBef>
              <a:spcAft>
                <a:spcPts val="200"/>
              </a:spcAft>
              <a:buFont typeface="Wingdings" pitchFamily="2" charset="2"/>
              <a:buChar char="§"/>
            </a:pPr>
            <a:r>
              <a:rPr lang="en-US" sz="1200" b="1" dirty="0" smtClean="0"/>
              <a:t>Currency Usage: </a:t>
            </a:r>
            <a:r>
              <a:rPr lang="en-US" sz="1200" dirty="0"/>
              <a:t>U</a:t>
            </a:r>
            <a:r>
              <a:rPr lang="en-US" sz="1200" dirty="0" smtClean="0"/>
              <a:t>se Dong for almost everything you buy</a:t>
            </a:r>
          </a:p>
          <a:p>
            <a:pPr marL="182880" indent="-182880">
              <a:spcBef>
                <a:spcPts val="100"/>
              </a:spcBef>
              <a:spcAft>
                <a:spcPts val="200"/>
              </a:spcAft>
              <a:buFont typeface="Wingdings" pitchFamily="2" charset="2"/>
              <a:buChar char="§"/>
            </a:pPr>
            <a:r>
              <a:rPr lang="en-US" sz="1200" b="1" dirty="0" smtClean="0"/>
              <a:t>US Dollar: </a:t>
            </a:r>
            <a:r>
              <a:rPr lang="en-US" sz="1200" dirty="0" smtClean="0"/>
              <a:t>Sometimes accepted among major shops and restaurants</a:t>
            </a:r>
          </a:p>
          <a:p>
            <a:pPr marL="182880" indent="-182880">
              <a:spcBef>
                <a:spcPts val="100"/>
              </a:spcBef>
              <a:spcAft>
                <a:spcPts val="200"/>
              </a:spcAft>
              <a:buFont typeface="Wingdings" pitchFamily="2" charset="2"/>
              <a:buChar char="§"/>
            </a:pPr>
            <a:r>
              <a:rPr lang="en-US" sz="1200" b="1" dirty="0" smtClean="0"/>
              <a:t>Places of Exchange: </a:t>
            </a:r>
            <a:r>
              <a:rPr lang="en-US" sz="1200" dirty="0" smtClean="0"/>
              <a:t>Dollars can be exchanged for dong at hotels, banks, and licensed exchange shops</a:t>
            </a:r>
          </a:p>
        </p:txBody>
      </p:sp>
      <p:sp>
        <p:nvSpPr>
          <p:cNvPr id="17" name="Rectangle 16"/>
          <p:cNvSpPr/>
          <p:nvPr/>
        </p:nvSpPr>
        <p:spPr bwMode="gray">
          <a:xfrm>
            <a:off x="4739640" y="3200400"/>
            <a:ext cx="1920240" cy="3200400"/>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100"/>
              </a:spcBef>
              <a:spcAft>
                <a:spcPts val="200"/>
              </a:spcAft>
              <a:buFont typeface="Wingdings" pitchFamily="2" charset="2"/>
              <a:buChar char="§"/>
            </a:pPr>
            <a:r>
              <a:rPr lang="en-US" sz="1200" b="1" dirty="0" smtClean="0"/>
              <a:t>Never: </a:t>
            </a:r>
            <a:r>
              <a:rPr lang="en-US" sz="1200" dirty="0" smtClean="0"/>
              <a:t>Put cash into your suitcase</a:t>
            </a:r>
          </a:p>
          <a:p>
            <a:pPr marL="182880" indent="-182880">
              <a:spcBef>
                <a:spcPts val="100"/>
              </a:spcBef>
              <a:spcAft>
                <a:spcPts val="200"/>
              </a:spcAft>
              <a:buFont typeface="Wingdings" pitchFamily="2" charset="2"/>
              <a:buChar char="§"/>
            </a:pPr>
            <a:r>
              <a:rPr lang="en-US" sz="1200" b="1" dirty="0" smtClean="0"/>
              <a:t>Protect: </a:t>
            </a:r>
            <a:r>
              <a:rPr lang="en-US" sz="1200" dirty="0" smtClean="0"/>
              <a:t>Any cash you bring with you should be in a money belt or pouch or zipped pocket</a:t>
            </a:r>
          </a:p>
          <a:p>
            <a:pPr marL="182880" indent="-182880">
              <a:spcBef>
                <a:spcPts val="100"/>
              </a:spcBef>
              <a:spcAft>
                <a:spcPts val="200"/>
              </a:spcAft>
              <a:buFont typeface="Wingdings" pitchFamily="2" charset="2"/>
              <a:buChar char="§"/>
            </a:pPr>
            <a:r>
              <a:rPr lang="en-US" sz="1200" b="1" dirty="0" smtClean="0"/>
              <a:t>Traveler’s Checks: </a:t>
            </a:r>
            <a:r>
              <a:rPr lang="en-US" sz="1200" dirty="0" smtClean="0"/>
              <a:t>Not readily accepted</a:t>
            </a:r>
          </a:p>
          <a:p>
            <a:pPr marL="182880" indent="-182880">
              <a:spcBef>
                <a:spcPts val="100"/>
              </a:spcBef>
              <a:spcAft>
                <a:spcPts val="200"/>
              </a:spcAft>
              <a:buFont typeface="Wingdings" pitchFamily="2" charset="2"/>
              <a:buChar char="§"/>
            </a:pPr>
            <a:r>
              <a:rPr lang="en-US" sz="1200" b="1" dirty="0" smtClean="0"/>
              <a:t>Credit Cards: </a:t>
            </a:r>
            <a:r>
              <a:rPr lang="en-US" sz="1200" dirty="0" smtClean="0"/>
              <a:t>Visa and MasterCard are only accepted in larger cities, but shouldn’t be relied on as a consistent option for daily activities</a:t>
            </a:r>
          </a:p>
        </p:txBody>
      </p:sp>
      <p:sp>
        <p:nvSpPr>
          <p:cNvPr id="18" name="Rectangle 17"/>
          <p:cNvSpPr/>
          <p:nvPr/>
        </p:nvSpPr>
        <p:spPr bwMode="gray">
          <a:xfrm>
            <a:off x="6918960" y="3200400"/>
            <a:ext cx="1920240" cy="3200400"/>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100"/>
              </a:spcBef>
              <a:spcAft>
                <a:spcPts val="200"/>
              </a:spcAft>
              <a:buFont typeface="Wingdings" pitchFamily="2" charset="2"/>
              <a:buChar char="§"/>
            </a:pPr>
            <a:r>
              <a:rPr lang="en-US" sz="1200" b="1" dirty="0" smtClean="0"/>
              <a:t>Program Expenses: </a:t>
            </a:r>
            <a:r>
              <a:rPr lang="en-US" sz="1200" dirty="0"/>
              <a:t>A</a:t>
            </a:r>
            <a:r>
              <a:rPr lang="en-US" sz="1200" dirty="0" smtClean="0"/>
              <a:t>ccommodations, food, and local transportation during the camp and on the weekends are covered</a:t>
            </a:r>
          </a:p>
          <a:p>
            <a:pPr marL="182880" indent="-182880">
              <a:spcBef>
                <a:spcPts val="100"/>
              </a:spcBef>
              <a:spcAft>
                <a:spcPts val="200"/>
              </a:spcAft>
              <a:buFont typeface="Wingdings" pitchFamily="2" charset="2"/>
              <a:buChar char="§"/>
            </a:pPr>
            <a:r>
              <a:rPr lang="en-US" sz="1200" b="1" dirty="0" smtClean="0"/>
              <a:t>Personal Money: </a:t>
            </a:r>
            <a:r>
              <a:rPr lang="en-US" sz="1200" dirty="0" smtClean="0"/>
              <a:t>Bringing </a:t>
            </a:r>
            <a:r>
              <a:rPr lang="en-US" sz="1200" dirty="0"/>
              <a:t>some cash for personal spending and souvenirs but how much you spend is up to you.   It is wise to have some US dollars on you, but otherwise Vietnamese Dong are very accessible at </a:t>
            </a:r>
            <a:r>
              <a:rPr lang="en-US" sz="1200" dirty="0" smtClean="0"/>
              <a:t>ATMs.</a:t>
            </a:r>
            <a:endParaRPr lang="en-US" sz="1200" dirty="0"/>
          </a:p>
        </p:txBody>
      </p:sp>
      <p:pic>
        <p:nvPicPr>
          <p:cNvPr id="63490" name="Picture 2" descr="http://newtech.aurum3.com/images/atm.jpg"/>
          <p:cNvPicPr>
            <a:picLocks noChangeAspect="1" noChangeArrowheads="1"/>
          </p:cNvPicPr>
          <p:nvPr/>
        </p:nvPicPr>
        <p:blipFill>
          <a:blip r:embed="rId3" cstate="print"/>
          <a:srcRect/>
          <a:stretch>
            <a:fillRect/>
          </a:stretch>
        </p:blipFill>
        <p:spPr bwMode="auto">
          <a:xfrm>
            <a:off x="381000" y="1809750"/>
            <a:ext cx="1920240" cy="1280160"/>
          </a:xfrm>
          <a:prstGeom prst="rect">
            <a:avLst/>
          </a:prstGeom>
          <a:noFill/>
          <a:ln>
            <a:solidFill>
              <a:srgbClr val="002060"/>
            </a:solidFill>
          </a:ln>
        </p:spPr>
      </p:pic>
      <p:pic>
        <p:nvPicPr>
          <p:cNvPr id="63496" name="Picture 8" descr="http://www.marshu.com/articles/images-website/articles/presidents-on-us-paper-money/one-dollar-bill-large.jpg"/>
          <p:cNvPicPr>
            <a:picLocks noChangeAspect="1" noChangeArrowheads="1"/>
          </p:cNvPicPr>
          <p:nvPr/>
        </p:nvPicPr>
        <p:blipFill>
          <a:blip r:embed="rId4" cstate="print"/>
          <a:srcRect/>
          <a:stretch>
            <a:fillRect/>
          </a:stretch>
        </p:blipFill>
        <p:spPr bwMode="auto">
          <a:xfrm rot="5400000">
            <a:off x="5855840" y="2221361"/>
            <a:ext cx="1094684" cy="461963"/>
          </a:xfrm>
          <a:prstGeom prst="rect">
            <a:avLst/>
          </a:prstGeom>
          <a:noFill/>
        </p:spPr>
      </p:pic>
      <p:pic>
        <p:nvPicPr>
          <p:cNvPr id="63498" name="Picture 10" descr="http://www.asiatraveltips.com/CenturyRiversideHotelHueVietnam/CenturyRiversideHotelHueVietnamRoom.jpg"/>
          <p:cNvPicPr>
            <a:picLocks noChangeAspect="1" noChangeArrowheads="1"/>
          </p:cNvPicPr>
          <p:nvPr/>
        </p:nvPicPr>
        <p:blipFill>
          <a:blip r:embed="rId5" cstate="print"/>
          <a:srcRect t="10829"/>
          <a:stretch>
            <a:fillRect/>
          </a:stretch>
        </p:blipFill>
        <p:spPr bwMode="auto">
          <a:xfrm>
            <a:off x="6918960" y="1809750"/>
            <a:ext cx="1920240" cy="1254862"/>
          </a:xfrm>
          <a:prstGeom prst="rect">
            <a:avLst/>
          </a:prstGeom>
          <a:noFill/>
          <a:ln>
            <a:solidFill>
              <a:srgbClr val="002060"/>
            </a:solidFill>
          </a:ln>
        </p:spPr>
      </p:pic>
      <p:pic>
        <p:nvPicPr>
          <p:cNvPr id="22" name="Picture 4" descr="http://ep.yimg.com/ca/I/silvergreetings-store_2139_17037706"/>
          <p:cNvPicPr>
            <a:picLocks noChangeAspect="1" noChangeArrowheads="1"/>
          </p:cNvPicPr>
          <p:nvPr/>
        </p:nvPicPr>
        <p:blipFill>
          <a:blip r:embed="rId6" cstate="print"/>
          <a:srcRect t="5546" r="8730"/>
          <a:stretch>
            <a:fillRect/>
          </a:stretch>
        </p:blipFill>
        <p:spPr bwMode="auto">
          <a:xfrm>
            <a:off x="2560320" y="1809750"/>
            <a:ext cx="1920240" cy="1257906"/>
          </a:xfrm>
          <a:prstGeom prst="rect">
            <a:avLst/>
          </a:prstGeom>
          <a:noFill/>
          <a:ln>
            <a:solidFill>
              <a:srgbClr val="002060"/>
            </a:solidFill>
          </a:ln>
        </p:spPr>
      </p:pic>
      <p:pic>
        <p:nvPicPr>
          <p:cNvPr id="23" name="Picture 6" descr="http://stepbystepfundraising.com/wp-content/uploads/2010/08/credit-card.jpg"/>
          <p:cNvPicPr>
            <a:picLocks noChangeAspect="1" noChangeArrowheads="1"/>
          </p:cNvPicPr>
          <p:nvPr/>
        </p:nvPicPr>
        <p:blipFill>
          <a:blip r:embed="rId7" cstate="print"/>
          <a:srcRect/>
          <a:stretch>
            <a:fillRect/>
          </a:stretch>
        </p:blipFill>
        <p:spPr bwMode="auto">
          <a:xfrm>
            <a:off x="4771900" y="1864425"/>
            <a:ext cx="1295401" cy="115824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2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8508</TotalTime>
  <Words>2962</Words>
  <Application>Microsoft Office PowerPoint</Application>
  <PresentationFormat>On-screen Show (4:3)</PresentationFormat>
  <Paragraphs>329</Paragraphs>
  <Slides>11</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Calibri</vt:lpstr>
      <vt:lpstr>Cambria</vt:lpstr>
      <vt:lpstr>Humnst777 BT</vt:lpstr>
      <vt:lpstr>Times New Roman</vt:lpstr>
      <vt:lpstr>Wingdings</vt:lpstr>
      <vt:lpstr>2_12 - Flower in the Desert</vt:lpstr>
      <vt:lpstr>1_Office Theme</vt:lpstr>
      <vt:lpstr>3_12 - Flower in the Desert</vt:lpstr>
      <vt:lpstr>2_Office Theme</vt:lpstr>
      <vt:lpstr>PowerPoint Presentation</vt:lpstr>
      <vt:lpstr>Agenda</vt:lpstr>
      <vt:lpstr>Geography of Vietnam: Overview</vt:lpstr>
      <vt:lpstr>Size of Vietnam, relative to United States</vt:lpstr>
      <vt:lpstr>Geography of Vietnam: Climate and Weather</vt:lpstr>
      <vt:lpstr>Living Conditions and Food for Coaches</vt:lpstr>
      <vt:lpstr>Safety and Security</vt:lpstr>
      <vt:lpstr>Maintaining Good Health</vt:lpstr>
      <vt:lpstr>Money and Finances</vt:lpstr>
      <vt:lpstr>Communication Back Home While in Vietnam</vt:lpstr>
      <vt:lpstr>Next Steps</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Kenley, Alex</dc:creator>
  <cp:lastModifiedBy>Seth Napier</cp:lastModifiedBy>
  <cp:revision>131</cp:revision>
  <dcterms:created xsi:type="dcterms:W3CDTF">2011-03-11T00:11:35Z</dcterms:created>
  <dcterms:modified xsi:type="dcterms:W3CDTF">2017-02-03T12:04:47Z</dcterms:modified>
</cp:coreProperties>
</file>