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811" r:id="rId2"/>
    <p:sldMasterId id="2147483824" r:id="rId3"/>
    <p:sldMasterId id="2147483845" r:id="rId4"/>
    <p:sldMasterId id="2147483866" r:id="rId5"/>
    <p:sldMasterId id="2147483879" r:id="rId6"/>
    <p:sldMasterId id="2147483901" r:id="rId7"/>
    <p:sldMasterId id="2147483922" r:id="rId8"/>
  </p:sldMasterIdLst>
  <p:notesMasterIdLst>
    <p:notesMasterId r:id="rId24"/>
  </p:notesMasterIdLst>
  <p:sldIdLst>
    <p:sldId id="257" r:id="rId9"/>
    <p:sldId id="258" r:id="rId10"/>
    <p:sldId id="259" r:id="rId11"/>
    <p:sldId id="308" r:id="rId12"/>
    <p:sldId id="309" r:id="rId13"/>
    <p:sldId id="297" r:id="rId14"/>
    <p:sldId id="313" r:id="rId15"/>
    <p:sldId id="300" r:id="rId16"/>
    <p:sldId id="298" r:id="rId17"/>
    <p:sldId id="312" r:id="rId18"/>
    <p:sldId id="303" r:id="rId19"/>
    <p:sldId id="307" r:id="rId20"/>
    <p:sldId id="310" r:id="rId21"/>
    <p:sldId id="311" r:id="rId22"/>
    <p:sldId id="30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36">
          <p15:clr>
            <a:srgbClr val="A4A3A4"/>
          </p15:clr>
        </p15:guide>
        <p15:guide id="2" orient="horz" pos="144">
          <p15:clr>
            <a:srgbClr val="A4A3A4"/>
          </p15:clr>
        </p15:guide>
        <p15:guide id="3" orient="horz" pos="4319">
          <p15:clr>
            <a:srgbClr val="A4A3A4"/>
          </p15:clr>
        </p15:guide>
        <p15:guide id="4" pos="240">
          <p15:clr>
            <a:srgbClr val="A4A3A4"/>
          </p15:clr>
        </p15:guide>
        <p15:guide id="5" pos="55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ley, Alex" initials="AK" lastIdx="1" clrIdx="0"/>
  <p:cmAuthor id="1" name="Jarrett Rodrigues" initials="JR"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FF"/>
    <a:srgbClr val="FFFF99"/>
    <a:srgbClr val="959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1" autoAdjust="0"/>
    <p:restoredTop sz="99753" autoAdjust="0"/>
  </p:normalViewPr>
  <p:slideViewPr>
    <p:cSldViewPr>
      <p:cViewPr varScale="1">
        <p:scale>
          <a:sx n="74" d="100"/>
          <a:sy n="74" d="100"/>
        </p:scale>
        <p:origin x="1434" y="72"/>
      </p:cViewPr>
      <p:guideLst>
        <p:guide orient="horz" pos="336"/>
        <p:guide orient="horz" pos="144"/>
        <p:guide orient="horz" pos="4319"/>
        <p:guide pos="240"/>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069E5EE-C9AA-4473-9ED2-D069CFE9913C}" type="datetimeFigureOut">
              <a:rPr lang="en-US"/>
              <a:pPr>
                <a:defRPr/>
              </a:pPr>
              <a:t>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6369071-9460-4802-AAA5-2AB35A4CD691}" type="slidenum">
              <a:rPr lang="en-US"/>
              <a:pPr>
                <a:defRPr/>
              </a:pPr>
              <a:t>‹#›</a:t>
            </a:fld>
            <a:endParaRPr lang="en-US"/>
          </a:p>
        </p:txBody>
      </p:sp>
    </p:spTree>
    <p:extLst>
      <p:ext uri="{BB962C8B-B14F-4D97-AF65-F5344CB8AC3E}">
        <p14:creationId xmlns:p14="http://schemas.microsoft.com/office/powerpoint/2010/main" val="1534481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F6D05E-0E7F-485E-AE8F-86627DF1190F}" type="slidenum">
              <a:rPr lang="en-US" smtClean="0">
                <a:solidFill>
                  <a:srgbClr val="000000"/>
                </a:solidFill>
              </a:rPr>
              <a:pPr fontAlgn="base">
                <a:spcBef>
                  <a:spcPct val="0"/>
                </a:spcBef>
                <a:spcAft>
                  <a:spcPct val="0"/>
                </a:spcAft>
                <a:defRPr/>
              </a:pPr>
              <a:t>2</a:t>
            </a:fld>
            <a:endParaRPr lang="en-US" smtClean="0">
              <a:solidFill>
                <a:srgbClr val="000000"/>
              </a:solidFill>
            </a:endParaRPr>
          </a:p>
        </p:txBody>
      </p:sp>
    </p:spTree>
    <p:extLst>
      <p:ext uri="{BB962C8B-B14F-4D97-AF65-F5344CB8AC3E}">
        <p14:creationId xmlns:p14="http://schemas.microsoft.com/office/powerpoint/2010/main" val="348370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017238-4F11-49F2-8633-ACD1A3FFE61F}" type="slidenum">
              <a:rPr lang="en-US" smtClean="0">
                <a:solidFill>
                  <a:srgbClr val="000000"/>
                </a:solidFill>
              </a:rPr>
              <a:pPr fontAlgn="base">
                <a:spcBef>
                  <a:spcPct val="0"/>
                </a:spcBef>
                <a:spcAft>
                  <a:spcPct val="0"/>
                </a:spcAft>
                <a:defRPr/>
              </a:pPr>
              <a:t>14</a:t>
            </a:fld>
            <a:endParaRPr lang="en-US" smtClean="0">
              <a:solidFill>
                <a:srgbClr val="000000"/>
              </a:solidFill>
            </a:endParaRPr>
          </a:p>
        </p:txBody>
      </p:sp>
    </p:spTree>
    <p:extLst>
      <p:ext uri="{BB962C8B-B14F-4D97-AF65-F5344CB8AC3E}">
        <p14:creationId xmlns:p14="http://schemas.microsoft.com/office/powerpoint/2010/main" val="2023659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307223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A574ED-C973-4861-A7DE-9A5B2B7E501A}" type="slidenum">
              <a:rPr lang="en-US" smtClean="0">
                <a:solidFill>
                  <a:srgbClr val="000000"/>
                </a:solidFill>
              </a:rPr>
              <a:pPr fontAlgn="base">
                <a:spcBef>
                  <a:spcPct val="0"/>
                </a:spcBef>
                <a:spcAft>
                  <a:spcPct val="0"/>
                </a:spcAft>
                <a:defRPr/>
              </a:pPr>
              <a:t>3</a:t>
            </a:fld>
            <a:endParaRPr lang="en-US" smtClean="0">
              <a:solidFill>
                <a:srgbClr val="000000"/>
              </a:solidFill>
            </a:endParaRPr>
          </a:p>
        </p:txBody>
      </p:sp>
    </p:spTree>
    <p:extLst>
      <p:ext uri="{BB962C8B-B14F-4D97-AF65-F5344CB8AC3E}">
        <p14:creationId xmlns:p14="http://schemas.microsoft.com/office/powerpoint/2010/main" val="297676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Coach for College is a travel and service program that connects ACC student-athletes with middle school students in rural Vietnam promoting the value of higher education through sports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a:spcAft>
                <a:spcPts val="400"/>
              </a:spcAft>
            </a:pPr>
            <a:r>
              <a:rPr lang="en-US" sz="1600" dirty="0" smtClean="0"/>
              <a:t>Foster the development of the college students who participate in the program by: Less copy write infringing </a:t>
            </a:r>
          </a:p>
          <a:p>
            <a:pPr marL="628650" lvl="1" indent="-171450">
              <a:buFont typeface="Arial" pitchFamily="34" charset="0"/>
              <a:buChar char="•"/>
            </a:pPr>
            <a:r>
              <a:rPr lang="en-US" sz="1200" dirty="0" smtClean="0"/>
              <a:t>Leading to their transformation into capable leaders</a:t>
            </a:r>
          </a:p>
          <a:p>
            <a:pPr marL="628650" lvl="1" indent="-171450">
              <a:buFont typeface="Arial" pitchFamily="34" charset="0"/>
              <a:buChar char="•"/>
            </a:pPr>
            <a:r>
              <a:rPr lang="en-US" sz="1200" dirty="0" smtClean="0"/>
              <a:t>Equipping them to bring about positive global change</a:t>
            </a:r>
          </a:p>
          <a:p>
            <a:pPr marL="0" lvl="0" indent="0">
              <a:buFont typeface="Arial" pitchFamily="34" charset="0"/>
              <a:buNone/>
            </a:pPr>
            <a:endParaRPr lang="en-US" sz="1200" dirty="0" smtClean="0"/>
          </a:p>
          <a:p>
            <a:pPr>
              <a:spcAft>
                <a:spcPts val="400"/>
              </a:spcAft>
            </a:pPr>
            <a:r>
              <a:rPr lang="en-US" sz="1600" dirty="0" smtClean="0"/>
              <a:t>Support lower secondary students in rural parts of developing countries by:</a:t>
            </a:r>
          </a:p>
          <a:p>
            <a:pPr marL="628650" lvl="1" indent="-171450">
              <a:buFont typeface="Arial" pitchFamily="34" charset="0"/>
              <a:buChar char="•"/>
            </a:pPr>
            <a:r>
              <a:rPr lang="en-US" sz="1200" dirty="0" smtClean="0"/>
              <a:t>Increasing their motivation and ability to take advantage of higher educational opportunities</a:t>
            </a:r>
          </a:p>
          <a:p>
            <a:pPr marL="628650" lvl="1" indent="-171450">
              <a:buFont typeface="Arial" pitchFamily="34" charset="0"/>
              <a:buChar char="•"/>
            </a:pPr>
            <a:r>
              <a:rPr lang="en-US" sz="1200" dirty="0" smtClean="0"/>
              <a:t>Utilizing the excitement and life skills provided by participation in sports</a:t>
            </a:r>
          </a:p>
          <a:p>
            <a:pPr marL="0" lvl="0" indent="0">
              <a:buFont typeface="Arial" pitchFamily="34" charset="0"/>
              <a:buNone/>
            </a:pPr>
            <a:endParaRPr lang="en-US" sz="1200" dirty="0" smtClean="0"/>
          </a:p>
        </p:txBody>
      </p:sp>
      <p:sp>
        <p:nvSpPr>
          <p:cNvPr id="4" name="Slide Number Placeholder 3"/>
          <p:cNvSpPr>
            <a:spLocks noGrp="1"/>
          </p:cNvSpPr>
          <p:nvPr>
            <p:ph type="sldNum" sz="quarter" idx="10"/>
          </p:nvPr>
        </p:nvSpPr>
        <p:spPr/>
        <p:txBody>
          <a:bodyPr/>
          <a:lstStyle/>
          <a:p>
            <a:fld id="{3FC7B295-5D78-4E07-9AC4-F21DA79BE8E2}" type="slidenum">
              <a:rPr lang="en-US" smtClean="0"/>
              <a:pPr/>
              <a:t>6</a:t>
            </a:fld>
            <a:endParaRPr lang="en-US"/>
          </a:p>
        </p:txBody>
      </p:sp>
    </p:spTree>
    <p:extLst>
      <p:ext uri="{BB962C8B-B14F-4D97-AF65-F5344CB8AC3E}">
        <p14:creationId xmlns:p14="http://schemas.microsoft.com/office/powerpoint/2010/main" val="163157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b="1" dirty="0" smtClean="0"/>
              <a:t>Middle School Youth</a:t>
            </a:r>
          </a:p>
          <a:p>
            <a:pPr marL="182880" indent="-182880" eaLnBrk="0" hangingPunct="0">
              <a:spcBef>
                <a:spcPts val="600"/>
              </a:spcBef>
              <a:buClr>
                <a:schemeClr val="tx1"/>
              </a:buClr>
              <a:buFont typeface="Wingdings" pitchFamily="2" charset="2"/>
              <a:buChar char="§"/>
            </a:pPr>
            <a:r>
              <a:rPr lang="en-US" sz="1200" dirty="0" smtClean="0"/>
              <a:t>The participants targeted for the camps are rising 6th, 7th, 8th,  and 9th graders from partner middle schools in low-income, rural communities in developing countries where very few people have obtained a higher education</a:t>
            </a:r>
          </a:p>
          <a:p>
            <a:pPr marL="182880" indent="-182880" eaLnBrk="0" hangingPunct="0">
              <a:spcBef>
                <a:spcPts val="600"/>
              </a:spcBef>
              <a:buClr>
                <a:schemeClr val="tx1"/>
              </a:buClr>
              <a:buFont typeface="Wingdings" pitchFamily="2" charset="2"/>
              <a:buChar char="§"/>
            </a:pPr>
            <a:r>
              <a:rPr lang="en-US" sz="1200" dirty="0" smtClean="0"/>
              <a:t>The participants in the summer 2011 program will be middle school students from one of eight schools in Vietnam’s </a:t>
            </a:r>
            <a:r>
              <a:rPr lang="en-US" sz="1200" dirty="0" err="1" smtClean="0"/>
              <a:t>Hau</a:t>
            </a:r>
            <a:r>
              <a:rPr lang="en-US" sz="1200" dirty="0" smtClean="0"/>
              <a:t> </a:t>
            </a:r>
            <a:r>
              <a:rPr lang="en-US" sz="1200" dirty="0" err="1" smtClean="0"/>
              <a:t>Giang</a:t>
            </a:r>
            <a:r>
              <a:rPr lang="en-US" sz="1200" dirty="0" smtClean="0"/>
              <a:t> Province, four schools in the </a:t>
            </a:r>
            <a:r>
              <a:rPr lang="en-US" sz="1200" dirty="0" err="1" smtClean="0"/>
              <a:t>Phung</a:t>
            </a:r>
            <a:r>
              <a:rPr lang="en-US" sz="1200" dirty="0" smtClean="0"/>
              <a:t> </a:t>
            </a:r>
            <a:r>
              <a:rPr lang="en-US" sz="1200" dirty="0" err="1" smtClean="0"/>
              <a:t>Hiep</a:t>
            </a:r>
            <a:r>
              <a:rPr lang="en-US" sz="1200" dirty="0" smtClean="0"/>
              <a:t> District and four in the Long My District</a:t>
            </a:r>
          </a:p>
          <a:p>
            <a:pPr marL="182880" indent="-182880" eaLnBrk="0" hangingPunct="0">
              <a:spcBef>
                <a:spcPts val="600"/>
              </a:spcBef>
              <a:buClr>
                <a:schemeClr val="tx1"/>
              </a:buClr>
              <a:buFont typeface="Wingdings" pitchFamily="2" charset="2"/>
              <a:buChar char="§"/>
            </a:pPr>
            <a:r>
              <a:rPr lang="en-US" sz="1200" dirty="0" smtClean="0"/>
              <a:t>For summer 2011, the program will seek to select 96-120 students from a single grade for each three-week camp</a:t>
            </a:r>
          </a:p>
          <a:p>
            <a:pPr eaLnBrk="1" hangingPunct="1">
              <a:spcBef>
                <a:spcPct val="0"/>
              </a:spcBef>
            </a:pPr>
            <a:endParaRPr lang="en-US" dirty="0" smtClean="0"/>
          </a:p>
          <a:p>
            <a:pPr eaLnBrk="1" hangingPunct="1">
              <a:spcBef>
                <a:spcPct val="0"/>
              </a:spcBef>
            </a:pPr>
            <a:r>
              <a:rPr lang="en-US" b="1" dirty="0" smtClean="0"/>
              <a:t>College</a:t>
            </a:r>
            <a:r>
              <a:rPr lang="en-US" b="1" baseline="0" dirty="0" smtClean="0"/>
              <a:t> Student Directors</a:t>
            </a:r>
          </a:p>
          <a:p>
            <a:pPr marL="182880" indent="-182880" eaLnBrk="0" hangingPunct="0">
              <a:spcBef>
                <a:spcPts val="600"/>
              </a:spcBef>
              <a:buClr>
                <a:schemeClr val="tx1"/>
              </a:buClr>
              <a:buFont typeface="Wingdings" pitchFamily="2" charset="2"/>
              <a:buChar char="§"/>
            </a:pPr>
            <a:r>
              <a:rPr lang="en-US" sz="1200" dirty="0" smtClean="0"/>
              <a:t>In each three week camp, leadership is provided by college students who participated in the program the year before</a:t>
            </a:r>
          </a:p>
          <a:p>
            <a:pPr marL="182880" indent="-182880" eaLnBrk="0" hangingPunct="0">
              <a:spcBef>
                <a:spcPts val="600"/>
              </a:spcBef>
              <a:buClr>
                <a:schemeClr val="tx1"/>
              </a:buClr>
              <a:buFont typeface="Wingdings" pitchFamily="2" charset="2"/>
              <a:buChar char="§"/>
            </a:pPr>
            <a:r>
              <a:rPr lang="en-US" sz="1200" dirty="0" smtClean="0"/>
              <a:t>They serve as a liaison between American student-athletes/Vietnamese college students and all others involved in the program</a:t>
            </a:r>
          </a:p>
          <a:p>
            <a:pPr marL="182880" indent="-182880" eaLnBrk="0" hangingPunct="0">
              <a:spcBef>
                <a:spcPts val="600"/>
              </a:spcBef>
              <a:buClr>
                <a:schemeClr val="tx1"/>
              </a:buClr>
              <a:buFont typeface="Wingdings" pitchFamily="2" charset="2"/>
              <a:buChar char="§"/>
            </a:pPr>
            <a:r>
              <a:rPr lang="en-US" sz="1200" dirty="0" smtClean="0"/>
              <a:t>Directors help American coaches successfully adjust to the food and living conditions at the camp site </a:t>
            </a:r>
          </a:p>
          <a:p>
            <a:pPr marL="182880" indent="-182880" eaLnBrk="0" hangingPunct="0">
              <a:spcBef>
                <a:spcPts val="600"/>
              </a:spcBef>
              <a:buClr>
                <a:schemeClr val="tx1"/>
              </a:buClr>
              <a:buFont typeface="Wingdings" pitchFamily="2" charset="2"/>
              <a:buChar char="§"/>
            </a:pPr>
            <a:r>
              <a:rPr lang="en-US" sz="1200" dirty="0" smtClean="0"/>
              <a:t>They lead nightly meetings with American student-athletes and Vietnamese coaches and give daily feedback to college student coaches about how to improve their coaching and teaching</a:t>
            </a:r>
          </a:p>
          <a:p>
            <a:pPr eaLnBrk="1" hangingPunct="1">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1" i="0" dirty="0" smtClean="0"/>
              <a:t>American Student Athlete Coaches</a:t>
            </a:r>
            <a:endParaRPr lang="en-US" sz="700" dirty="0" smtClean="0"/>
          </a:p>
          <a:p>
            <a:pPr marL="182880" indent="-182880" eaLnBrk="0" hangingPunct="0">
              <a:spcBef>
                <a:spcPts val="600"/>
              </a:spcBef>
              <a:buClr>
                <a:schemeClr val="tx1"/>
              </a:buClr>
              <a:buFont typeface="Wingdings" pitchFamily="2" charset="2"/>
              <a:buChar char="§"/>
            </a:pPr>
            <a:r>
              <a:rPr lang="en-US" sz="1200" dirty="0" smtClean="0"/>
              <a:t>The American student-athletes' primary role is to provide expertise on sports and the way they relate to academics and doing well in school, particularly with regards to accessing higher education</a:t>
            </a:r>
          </a:p>
          <a:p>
            <a:pPr marL="182880" indent="-182880" eaLnBrk="0" hangingPunct="0">
              <a:spcBef>
                <a:spcPts val="600"/>
              </a:spcBef>
              <a:buClr>
                <a:schemeClr val="tx1"/>
              </a:buClr>
              <a:buFont typeface="Wingdings" pitchFamily="2" charset="2"/>
              <a:buChar char="§"/>
            </a:pPr>
            <a:r>
              <a:rPr lang="en-US" sz="1200" dirty="0" smtClean="0"/>
              <a:t>They show the youth how to translate lessons learned from sports into success in the classroom, and are able to draw from their own experience in academics and competitive sports to demonstrate how the same skills needed to go far in sports can be used to go far in education</a:t>
            </a:r>
          </a:p>
          <a:p>
            <a:pPr marL="182880" indent="-182880" eaLnBrk="0" hangingPunct="0">
              <a:spcBef>
                <a:spcPts val="600"/>
              </a:spcBef>
              <a:buClr>
                <a:schemeClr val="tx1"/>
              </a:buClr>
              <a:buFont typeface="Wingdings" pitchFamily="2" charset="2"/>
              <a:buChar char="§"/>
            </a:pPr>
            <a:r>
              <a:rPr lang="en-US" sz="1200" dirty="0" smtClean="0"/>
              <a:t>Student-athletes from any varsity sport, from any ACC school and any year in school are eligible to participate</a:t>
            </a:r>
          </a:p>
          <a:p>
            <a:pPr eaLnBrk="1" hangingPunct="1">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1" i="0" dirty="0" smtClean="0"/>
              <a:t>Vietnamese College Student Coaches</a:t>
            </a:r>
          </a:p>
          <a:p>
            <a:pPr marL="182880" indent="-182880" eaLnBrk="0" hangingPunct="0">
              <a:spcBef>
                <a:spcPts val="600"/>
              </a:spcBef>
              <a:buClr>
                <a:schemeClr val="tx1"/>
              </a:buClr>
              <a:buFont typeface="Wingdings" pitchFamily="2" charset="2"/>
              <a:buChar char="§"/>
            </a:pPr>
            <a:r>
              <a:rPr lang="en-US" sz="1200" dirty="0" smtClean="0"/>
              <a:t>All of the college students either attended or have graduated from a university near the partner middle school - They serve as good role models for the students because they are from similar backgrounds, have overcome obstacles (such as lack of money to pay for college) similar to the ones the youth will face on the path to higher education, and have achieved the educational goals the program aspires for the youth to attain</a:t>
            </a:r>
          </a:p>
          <a:p>
            <a:pPr marL="182880" indent="-182880" eaLnBrk="0" hangingPunct="0">
              <a:spcBef>
                <a:spcPts val="600"/>
              </a:spcBef>
              <a:buClr>
                <a:schemeClr val="tx1"/>
              </a:buClr>
              <a:buFont typeface="Wingdings" pitchFamily="2" charset="2"/>
              <a:buChar char="§"/>
            </a:pPr>
            <a:r>
              <a:rPr lang="en-US" sz="1200" dirty="0" smtClean="0"/>
              <a:t>The preference is for Physical Education, English, and English Education Majors.  The Vietnamese college students play a crucial role in linking the American student-athletes with the Vietnamese middle school youth through translation</a:t>
            </a:r>
          </a:p>
          <a:p>
            <a:pPr eaLnBrk="1" hangingPunct="1">
              <a:spcBef>
                <a:spcPct val="0"/>
              </a:spcBef>
            </a:pPr>
            <a:endParaRPr lang="en-US" dirty="0" smtClean="0"/>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53716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200" dirty="0" smtClean="0">
              <a:solidFill>
                <a:schemeClr val="bg1"/>
              </a:solidFill>
            </a:endParaRP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65358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Coach for College program consists</a:t>
            </a:r>
            <a:r>
              <a:rPr lang="en-US" baseline="0" dirty="0" smtClean="0"/>
              <a:t> of thee-week summer camps taught by teaching teams of American college athlete and Vietnamese college student volunteers. Each camp is designed for different middle school grade (rising 6</a:t>
            </a:r>
            <a:r>
              <a:rPr lang="en-US" baseline="30000" dirty="0" smtClean="0"/>
              <a:t>th</a:t>
            </a:r>
            <a:r>
              <a:rPr lang="en-US" baseline="0" dirty="0" smtClean="0"/>
              <a:t> – 9</a:t>
            </a:r>
            <a:r>
              <a:rPr lang="en-US" baseline="30000" dirty="0" smtClean="0"/>
              <a:t>th</a:t>
            </a:r>
            <a:r>
              <a:rPr lang="en-US" baseline="0" dirty="0" smtClean="0"/>
              <a:t> graders) and requires four hours of daily attendance. Vietnamese middle school students are organized into teams of 12-15 students. During the week, they complete sports, academics, and life skills classes, and at the end of each week, the teams compete against each other through team-based sports competitions and individual Academic and Life Skills tests. At the end of the camp, awards are given to the winning team and to the highest scoring students on the academic and life skills tests.</a:t>
            </a:r>
            <a:endParaRPr lang="en-US" dirty="0"/>
          </a:p>
        </p:txBody>
      </p:sp>
      <p:sp>
        <p:nvSpPr>
          <p:cNvPr id="4" name="Slide Number Placeholder 3"/>
          <p:cNvSpPr>
            <a:spLocks noGrp="1"/>
          </p:cNvSpPr>
          <p:nvPr>
            <p:ph type="sldNum" sz="quarter" idx="10"/>
          </p:nvPr>
        </p:nvSpPr>
        <p:spPr/>
        <p:txBody>
          <a:bodyPr/>
          <a:lstStyle/>
          <a:p>
            <a:fld id="{680CB5AE-2919-564B-8495-FAD0E3EFCA9D}"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32678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Wingdings" pitchFamily="2" charset="2"/>
              <a:buNone/>
            </a:pPr>
            <a:r>
              <a:rPr lang="en-US" sz="1100" b="1" dirty="0" smtClean="0"/>
              <a:t>East Meets West – logistical support</a:t>
            </a:r>
          </a:p>
          <a:p>
            <a:pPr marL="182880" indent="-182880">
              <a:spcBef>
                <a:spcPts val="600"/>
              </a:spcBef>
              <a:spcAft>
                <a:spcPts val="600"/>
              </a:spcAft>
              <a:buFont typeface="Wingdings" pitchFamily="2" charset="2"/>
              <a:buChar char="§"/>
            </a:pPr>
            <a:r>
              <a:rPr lang="en-US" sz="1100" dirty="0" smtClean="0"/>
              <a:t>A former Vietnamese refugee started this Oakland, CA-based charity in 1988 to help heal the wounds from the Vietnam War.</a:t>
            </a:r>
          </a:p>
          <a:p>
            <a:pPr marL="182880" indent="-182880">
              <a:spcBef>
                <a:spcPts val="600"/>
              </a:spcBef>
              <a:spcAft>
                <a:spcPts val="600"/>
              </a:spcAft>
              <a:buFont typeface="Wingdings" pitchFamily="2" charset="2"/>
              <a:buChar char="§"/>
            </a:pPr>
            <a:r>
              <a:rPr lang="en-US" sz="1100" dirty="0" smtClean="0"/>
              <a:t>This well-funded organization draws funding from numerous national and international corporations and non-governmental organizations</a:t>
            </a:r>
          </a:p>
          <a:p>
            <a:pPr marL="182880" indent="-182880">
              <a:spcBef>
                <a:spcPts val="600"/>
              </a:spcBef>
              <a:buFont typeface="Wingdings" pitchFamily="2" charset="2"/>
              <a:buChar char="§"/>
            </a:pPr>
            <a:r>
              <a:rPr lang="en-US" sz="1100" u="sng" dirty="0" smtClean="0"/>
              <a:t>Provides</a:t>
            </a:r>
            <a:r>
              <a:rPr lang="en-US" sz="1100" dirty="0" smtClean="0"/>
              <a:t>:</a:t>
            </a:r>
          </a:p>
          <a:p>
            <a:pPr marL="640080" lvl="1" indent="-182880">
              <a:spcBef>
                <a:spcPts val="600"/>
              </a:spcBef>
              <a:buFont typeface="Wingdings" pitchFamily="2" charset="2"/>
              <a:buChar char="§"/>
            </a:pPr>
            <a:r>
              <a:rPr lang="en-US" sz="1100" dirty="0" smtClean="0"/>
              <a:t>Logistical support</a:t>
            </a:r>
          </a:p>
          <a:p>
            <a:pPr marL="640080" lvl="1" indent="-182880">
              <a:spcBef>
                <a:spcPts val="600"/>
              </a:spcBef>
              <a:buFont typeface="Wingdings" pitchFamily="2" charset="2"/>
              <a:buChar char="§"/>
            </a:pPr>
            <a:r>
              <a:rPr lang="en-US" sz="1100" dirty="0" smtClean="0"/>
              <a:t>Visa support</a:t>
            </a:r>
          </a:p>
          <a:p>
            <a:pPr marL="0" lvl="0" indent="0">
              <a:spcBef>
                <a:spcPts val="600"/>
              </a:spcBef>
              <a:buFont typeface="Wingdings" pitchFamily="2" charset="2"/>
              <a:buNone/>
            </a:pPr>
            <a:endParaRPr lang="en-US" sz="1100" dirty="0" smtClean="0"/>
          </a:p>
          <a:p>
            <a:pPr marL="0" lvl="0" indent="0">
              <a:spcBef>
                <a:spcPts val="600"/>
              </a:spcBef>
              <a:buFont typeface="Wingdings" pitchFamily="2" charset="2"/>
              <a:buNone/>
            </a:pPr>
            <a:r>
              <a:rPr lang="en-US" sz="1100" b="1" dirty="0" smtClean="0"/>
              <a:t>Can</a:t>
            </a:r>
            <a:r>
              <a:rPr lang="en-US" sz="1100" b="1" baseline="0" dirty="0" smtClean="0"/>
              <a:t> </a:t>
            </a:r>
            <a:r>
              <a:rPr lang="en-US" sz="1100" b="1" baseline="0" dirty="0" err="1" smtClean="0"/>
              <a:t>Tho</a:t>
            </a:r>
            <a:r>
              <a:rPr lang="en-US" sz="1100" b="1" baseline="0" dirty="0" smtClean="0"/>
              <a:t> University – partner school</a:t>
            </a:r>
          </a:p>
          <a:p>
            <a:pPr marL="182880" indent="-182880">
              <a:spcBef>
                <a:spcPts val="600"/>
              </a:spcBef>
              <a:spcAft>
                <a:spcPts val="600"/>
              </a:spcAft>
              <a:buFont typeface="Wingdings" pitchFamily="2" charset="2"/>
              <a:buChar char="§"/>
            </a:pPr>
            <a:r>
              <a:rPr lang="en-US" sz="1100" dirty="0" smtClean="0"/>
              <a:t>State higher education institution (founded in 1966) in Vietnam’s Mekong Delta and serves as the cultural, scientific and technical center of the region</a:t>
            </a:r>
          </a:p>
          <a:p>
            <a:pPr marL="182880" indent="-182880">
              <a:spcBef>
                <a:spcPts val="600"/>
              </a:spcBef>
              <a:spcAft>
                <a:spcPts val="600"/>
              </a:spcAft>
              <a:buFont typeface="Wingdings" pitchFamily="2" charset="2"/>
              <a:buChar char="§"/>
            </a:pPr>
            <a:r>
              <a:rPr lang="en-US" sz="1100" dirty="0" smtClean="0"/>
              <a:t>A multidisciplinary university with 47 undergraduate, 15 Masters, and 5 Doctoral training programs</a:t>
            </a:r>
          </a:p>
          <a:p>
            <a:pPr marL="182880" indent="-182880">
              <a:spcBef>
                <a:spcPts val="600"/>
              </a:spcBef>
              <a:buFont typeface="Wingdings" pitchFamily="2" charset="2"/>
              <a:buChar char="§"/>
            </a:pPr>
            <a:r>
              <a:rPr lang="en-US" sz="1100" u="sng" dirty="0" smtClean="0"/>
              <a:t>Provides</a:t>
            </a:r>
            <a:r>
              <a:rPr lang="en-US" sz="1100" dirty="0" smtClean="0"/>
              <a:t>:</a:t>
            </a:r>
          </a:p>
          <a:p>
            <a:pPr marL="640080" lvl="1" indent="-182880">
              <a:spcBef>
                <a:spcPts val="600"/>
              </a:spcBef>
              <a:buFont typeface="Wingdings" pitchFamily="2" charset="2"/>
              <a:buChar char="§"/>
            </a:pPr>
            <a:r>
              <a:rPr lang="en-US" sz="1100" dirty="0" smtClean="0"/>
              <a:t>Vietnamese college coaches</a:t>
            </a:r>
          </a:p>
          <a:p>
            <a:pPr marL="0" lvl="0" indent="0">
              <a:spcBef>
                <a:spcPts val="600"/>
              </a:spcBef>
              <a:buFont typeface="Wingdings" pitchFamily="2" charset="2"/>
              <a:buNone/>
            </a:pPr>
            <a:endParaRPr lang="en-US" sz="1100" dirty="0" smtClean="0"/>
          </a:p>
        </p:txBody>
      </p:sp>
      <p:sp>
        <p:nvSpPr>
          <p:cNvPr id="4" name="Slide Number Placeholder 3"/>
          <p:cNvSpPr>
            <a:spLocks noGrp="1"/>
          </p:cNvSpPr>
          <p:nvPr>
            <p:ph type="sldNum" sz="quarter" idx="10"/>
          </p:nvPr>
        </p:nvSpPr>
        <p:spPr/>
        <p:txBody>
          <a:bodyPr/>
          <a:lstStyle/>
          <a:p>
            <a:fld id="{3FC7B295-5D78-4E07-9AC4-F21DA79BE8E2}" type="slidenum">
              <a:rPr lang="en-US" smtClean="0"/>
              <a:pPr/>
              <a:t>11</a:t>
            </a:fld>
            <a:endParaRPr lang="en-US"/>
          </a:p>
        </p:txBody>
      </p:sp>
    </p:spTree>
    <p:extLst>
      <p:ext uri="{BB962C8B-B14F-4D97-AF65-F5344CB8AC3E}">
        <p14:creationId xmlns:p14="http://schemas.microsoft.com/office/powerpoint/2010/main" val="419039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1F8FF2-8CE3-420A-9FED-53351DAF0DFD}" type="slidenum">
              <a:rPr lang="en-US" smtClean="0">
                <a:solidFill>
                  <a:srgbClr val="000000"/>
                </a:solidFill>
              </a:rPr>
              <a:pPr fontAlgn="base">
                <a:spcBef>
                  <a:spcPct val="0"/>
                </a:spcBef>
                <a:spcAft>
                  <a:spcPct val="0"/>
                </a:spcAft>
                <a:defRPr/>
              </a:pPr>
              <a:t>12</a:t>
            </a:fld>
            <a:endParaRPr lang="en-US" smtClean="0">
              <a:solidFill>
                <a:srgbClr val="000000"/>
              </a:solidFill>
            </a:endParaRPr>
          </a:p>
        </p:txBody>
      </p:sp>
    </p:spTree>
    <p:extLst>
      <p:ext uri="{BB962C8B-B14F-4D97-AF65-F5344CB8AC3E}">
        <p14:creationId xmlns:p14="http://schemas.microsoft.com/office/powerpoint/2010/main" val="72777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017238-4F11-49F2-8633-ACD1A3FFE61F}" type="slidenum">
              <a:rPr lang="en-US" smtClean="0">
                <a:solidFill>
                  <a:srgbClr val="000000"/>
                </a:solidFill>
              </a:rPr>
              <a:pPr fontAlgn="base">
                <a:spcBef>
                  <a:spcPct val="0"/>
                </a:spcBef>
                <a:spcAft>
                  <a:spcPct val="0"/>
                </a:spcAft>
                <a:defRPr/>
              </a:pPr>
              <a:t>13</a:t>
            </a:fld>
            <a:endParaRPr lang="en-US" smtClean="0">
              <a:solidFill>
                <a:srgbClr val="000000"/>
              </a:solidFill>
            </a:endParaRPr>
          </a:p>
        </p:txBody>
      </p:sp>
    </p:spTree>
    <p:extLst>
      <p:ext uri="{BB962C8B-B14F-4D97-AF65-F5344CB8AC3E}">
        <p14:creationId xmlns:p14="http://schemas.microsoft.com/office/powerpoint/2010/main" val="2697156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381000" y="363538"/>
            <a:ext cx="1928813"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5" name="Rectangle 4"/>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fontAlgn="auto" hangingPunct="0">
              <a:spcBef>
                <a:spcPts val="300"/>
              </a:spcBef>
              <a:spcAft>
                <a:spcPts val="0"/>
              </a:spcAft>
              <a:buClr>
                <a:srgbClr val="000066"/>
              </a:buClr>
              <a:defRPr/>
            </a:pPr>
            <a:endParaRPr lang="en-US" sz="1000" dirty="0">
              <a:solidFill>
                <a:srgbClr val="000066"/>
              </a:solidFill>
              <a:latin typeface="+mn-lt"/>
              <a:cs typeface="Arial" charset="0"/>
              <a:sym typeface="Wingdings" pitchFamily="2" charset="2"/>
            </a:endParaRPr>
          </a:p>
        </p:txBody>
      </p:sp>
      <p:sp>
        <p:nvSpPr>
          <p:cNvPr id="6" name="Rectangle 5"/>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fontAlgn="auto" hangingPunct="0">
              <a:spcBef>
                <a:spcPts val="300"/>
              </a:spcBef>
              <a:spcAft>
                <a:spcPts val="0"/>
              </a:spcAft>
              <a:buClr>
                <a:srgbClr val="000066"/>
              </a:buClr>
              <a:defRPr/>
            </a:pPr>
            <a:endParaRPr lang="en-US" sz="1000" dirty="0">
              <a:solidFill>
                <a:srgbClr val="000066"/>
              </a:solidFill>
              <a:latin typeface="+mn-lt"/>
              <a:cs typeface="Arial" charset="0"/>
              <a:sym typeface="Wingdings" pitchFamily="2" charset="2"/>
            </a:endParaRPr>
          </a:p>
        </p:txBody>
      </p:sp>
      <p:pic>
        <p:nvPicPr>
          <p:cNvPr id="7" name="Picture 7" descr="Janssen_Pref_RGB.png"/>
          <p:cNvPicPr>
            <a:picLocks noChangeAspect="1"/>
          </p:cNvPicPr>
          <p:nvPr userDrawn="1"/>
        </p:nvPicPr>
        <p:blipFill>
          <a:blip r:embed="rId3" cstate="print">
            <a:extLst>
              <a:ext uri="{28A0092B-C50C-407E-A947-70E740481C1C}">
                <a14:useLocalDpi xmlns:a14="http://schemas.microsoft.com/office/drawing/2010/main" val="0"/>
              </a:ext>
            </a:extLst>
          </a:blip>
          <a:srcRect t="18079" b="23985"/>
          <a:stretch>
            <a:fillRect/>
          </a:stretch>
        </p:blipFill>
        <p:spPr bwMode="auto">
          <a:xfrm>
            <a:off x="6934200" y="-152400"/>
            <a:ext cx="2001838" cy="1160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a:t>Click to edit Master subtitle style</a:t>
            </a:r>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a:t>Click to edit Master title style</a:t>
            </a:r>
          </a:p>
        </p:txBody>
      </p:sp>
    </p:spTree>
    <p:extLst>
      <p:ext uri="{BB962C8B-B14F-4D97-AF65-F5344CB8AC3E}">
        <p14:creationId xmlns:p14="http://schemas.microsoft.com/office/powerpoint/2010/main" val="19092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18549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F2791AC7-B6A1-46EE-A525-404899C8B2AB}" type="slidenum">
              <a:rPr lang="en-US"/>
              <a:pPr fontAlgn="base">
                <a:spcBef>
                  <a:spcPct val="0"/>
                </a:spcBef>
                <a:spcAft>
                  <a:spcPct val="0"/>
                </a:spcAft>
                <a:defRPr/>
              </a:pPr>
              <a:t>‹#›</a:t>
            </a:fld>
            <a:endParaRPr lang="en-US"/>
          </a:p>
          <a:p>
            <a:pPr fontAlgn="base">
              <a:spcBef>
                <a:spcPct val="0"/>
              </a:spcBef>
              <a:spcAft>
                <a:spcPct val="0"/>
              </a:spcAft>
              <a:defRPr/>
            </a:pPr>
            <a:fld id="{192B6260-8A34-494F-9D8A-F04F87BF6E2C}" type="slidenum">
              <a:rPr lang="en-US"/>
              <a:pPr fontAlgn="base">
                <a:spcBef>
                  <a:spcPct val="0"/>
                </a:spcBef>
                <a:spcAft>
                  <a:spcPct val="0"/>
                </a:spcAft>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CC7BBD1F-17D8-427B-AD83-A4ABD48F36BC}" type="slidenum">
              <a:rPr lang="en-US"/>
              <a:pPr fontAlgn="base">
                <a:spcBef>
                  <a:spcPct val="0"/>
                </a:spcBef>
                <a:spcAft>
                  <a:spcPct val="0"/>
                </a:spcAft>
                <a:defRPr/>
              </a:pPr>
              <a:t>‹#›</a:t>
            </a:fld>
            <a:endParaRPr lang="en-US"/>
          </a:p>
          <a:p>
            <a:pPr fontAlgn="base">
              <a:spcBef>
                <a:spcPct val="0"/>
              </a:spcBef>
              <a:spcAft>
                <a:spcPct val="0"/>
              </a:spcAft>
              <a:defRPr/>
            </a:pPr>
            <a:fld id="{A3B081F3-AC93-40E0-B30B-82710AFDCE8F}" type="slidenum">
              <a:rPr lang="en-US"/>
              <a:pPr fontAlgn="base">
                <a:spcBef>
                  <a:spcPct val="0"/>
                </a:spcBef>
                <a:spcAft>
                  <a:spcPct val="0"/>
                </a:spcAft>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1741488" y="2365375"/>
            <a:ext cx="5634037"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prstClr val="black"/>
              </a:buClr>
              <a:buSzPct val="80000"/>
              <a:buFont typeface="Wingdings" pitchFamily="2" charset="2"/>
              <a:buNone/>
              <a:defRPr/>
            </a:pPr>
            <a:endParaRPr lang="en-US" sz="1400" b="1" i="1" dirty="0">
              <a:solidFill>
                <a:prstClr val="black"/>
              </a:solidFill>
              <a:cs typeface="Arial" pitchFamily="34" charset="0"/>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r>
              <a:rPr lang="en-US" noProof="0" smtClean="0"/>
              <a:t>Click icon to add table</a:t>
            </a:r>
            <a:endParaRPr lang="en-US" noProof="0" dirty="0" smtClean="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smtClean="0"/>
              <a:t>Click to edit Master text styles</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invGray">
          <a:xfrm>
            <a:off x="381000" y="363538"/>
            <a:ext cx="1928813" cy="360362"/>
          </a:xfrm>
          <a:prstGeom prst="rect">
            <a:avLst/>
          </a:prstGeom>
          <a:noFill/>
          <a:ln w="9525" algn="ctr">
            <a:noFill/>
            <a:miter lim="800000"/>
            <a:headEnd/>
            <a:tailEnd/>
          </a:ln>
        </p:spPr>
      </p:pic>
      <p:sp>
        <p:nvSpPr>
          <p:cNvPr id="5" name="Rectangle 4"/>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6" name="Rectangle 5"/>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pic>
        <p:nvPicPr>
          <p:cNvPr id="7" name="Picture 7" descr="Janssen_Pref_RGB.png"/>
          <p:cNvPicPr>
            <a:picLocks noChangeAspect="1"/>
          </p:cNvPicPr>
          <p:nvPr userDrawn="1"/>
        </p:nvPicPr>
        <p:blipFill>
          <a:blip r:embed="rId3" cstate="print"/>
          <a:srcRect t="18079" b="23985"/>
          <a:stretch>
            <a:fillRect/>
          </a:stretch>
        </p:blipFill>
        <p:spPr bwMode="auto">
          <a:xfrm>
            <a:off x="6934200" y="-152400"/>
            <a:ext cx="2001838" cy="1160463"/>
          </a:xfrm>
          <a:prstGeom prst="rect">
            <a:avLst/>
          </a:prstGeom>
          <a:noFill/>
          <a:ln w="9525">
            <a:noFill/>
            <a:miter lim="800000"/>
            <a:headEnd/>
            <a:tailEnd/>
          </a:ln>
        </p:spPr>
      </p:pic>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smtClean="0"/>
              <a:t>Click to edit Master subtitle style</a:t>
            </a:r>
            <a:endParaRPr lang="en-US"/>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smtClean="0"/>
              <a:t>Click to edit Master title style</a:t>
            </a: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23200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fontAlgn="base">
              <a:spcAft>
                <a:spcPct val="0"/>
              </a:spcAft>
              <a:defRPr/>
            </a:pPr>
            <a:fld id="{83DE1E84-234D-4FCA-B7D3-C7E283CEFC53}" type="slidenum">
              <a:rPr lang="en-US"/>
              <a:pPr fontAlgn="base">
                <a:spcAft>
                  <a:spcPct val="0"/>
                </a:spcAft>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a:defRPr/>
            </a:pPr>
            <a:fld id="{B04FC9E6-1D81-4E52-A50B-801FE3460828}" type="slidenum">
              <a:rPr lang="en-US"/>
              <a:pPr>
                <a:defRPr/>
              </a:pPr>
              <a:t>‹#›</a:t>
            </a:fld>
            <a:endParaRPr lang="en-US" dirty="0"/>
          </a:p>
        </p:txBody>
      </p:sp>
    </p:spTree>
    <p:extLst>
      <p:ext uri="{BB962C8B-B14F-4D97-AF65-F5344CB8AC3E}">
        <p14:creationId xmlns:p14="http://schemas.microsoft.com/office/powerpoint/2010/main" val="33382091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F2791AC7-B6A1-46EE-A525-404899C8B2AB}" type="slidenum">
              <a:rPr lang="en-US"/>
              <a:pPr fontAlgn="base">
                <a:spcBef>
                  <a:spcPct val="0"/>
                </a:spcBef>
                <a:spcAft>
                  <a:spcPct val="0"/>
                </a:spcAft>
                <a:defRPr/>
              </a:pPr>
              <a:t>‹#›</a:t>
            </a:fld>
            <a:endParaRPr lang="en-US"/>
          </a:p>
          <a:p>
            <a:pPr fontAlgn="base">
              <a:spcBef>
                <a:spcPct val="0"/>
              </a:spcBef>
              <a:spcAft>
                <a:spcPct val="0"/>
              </a:spcAft>
              <a:defRPr/>
            </a:pPr>
            <a:fld id="{192B6260-8A34-494F-9D8A-F04F87BF6E2C}" type="slidenum">
              <a:rPr lang="en-US"/>
              <a:pPr fontAlgn="base">
                <a:spcBef>
                  <a:spcPct val="0"/>
                </a:spcBef>
                <a:spcAft>
                  <a:spcPct val="0"/>
                </a:spcAft>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CC7BBD1F-17D8-427B-AD83-A4ABD48F36BC}" type="slidenum">
              <a:rPr lang="en-US"/>
              <a:pPr fontAlgn="base">
                <a:spcBef>
                  <a:spcPct val="0"/>
                </a:spcBef>
                <a:spcAft>
                  <a:spcPct val="0"/>
                </a:spcAft>
                <a:defRPr/>
              </a:pPr>
              <a:t>‹#›</a:t>
            </a:fld>
            <a:endParaRPr lang="en-US"/>
          </a:p>
          <a:p>
            <a:pPr fontAlgn="base">
              <a:spcBef>
                <a:spcPct val="0"/>
              </a:spcBef>
              <a:spcAft>
                <a:spcPct val="0"/>
              </a:spcAft>
              <a:defRPr/>
            </a:pPr>
            <a:fld id="{A3B081F3-AC93-40E0-B30B-82710AFDCE8F}" type="slidenum">
              <a:rPr lang="en-US"/>
              <a:pPr fontAlgn="base">
                <a:spcBef>
                  <a:spcPct val="0"/>
                </a:spcBef>
                <a:spcAft>
                  <a:spcPct val="0"/>
                </a:spcAft>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1741488" y="2365375"/>
            <a:ext cx="5634037"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prstClr val="black"/>
              </a:buClr>
              <a:buSzPct val="80000"/>
              <a:buFont typeface="Wingdings" pitchFamily="2" charset="2"/>
              <a:buNone/>
              <a:defRPr/>
            </a:pPr>
            <a:endParaRPr lang="en-US" sz="1400" b="1" i="1" dirty="0">
              <a:solidFill>
                <a:prstClr val="black"/>
              </a:solidFill>
              <a:cs typeface="Arial" pitchFamily="34" charset="0"/>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r>
              <a:rPr lang="en-US" noProof="0" smtClean="0"/>
              <a:t>Click icon to add table</a:t>
            </a:r>
            <a:endParaRPr lang="en-US" noProof="0" dirty="0" smtClean="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16C14-972A-41AB-A49C-4C919B030DB8}"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5110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16C14-972A-41AB-A49C-4C919B030DB8}"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16C14-972A-41AB-A49C-4C919B030DB8}" type="datetimeFigureOut">
              <a:rPr lang="en-US" smtClean="0"/>
              <a:pPr/>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16C14-972A-41AB-A49C-4C919B030DB8}" type="datetimeFigureOut">
              <a:rPr lang="en-US" smtClean="0"/>
              <a:pPr/>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16C14-972A-41AB-A49C-4C919B030DB8}" type="datetimeFigureOut">
              <a:rPr lang="en-US" smtClean="0"/>
              <a:pPr/>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6C14-972A-41AB-A49C-4C919B030DB8}"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6C14-972A-41AB-A49C-4C919B030DB8}"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0995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Footer Placeholder 2"/>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a:defRPr/>
            </a:pPr>
            <a:r>
              <a:rPr lang="en-US"/>
              <a:t>NGF-Project status &amp; Global roll out</a:t>
            </a:r>
          </a:p>
        </p:txBody>
      </p:sp>
      <p:sp>
        <p:nvSpPr>
          <p:cNvPr id="4" name="Slide Number Placeholder 3"/>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a:defRPr/>
            </a:pPr>
            <a:r>
              <a:rPr lang="en-US"/>
              <a:t>                                       </a:t>
            </a:r>
            <a:fld id="{9D79AD2C-A6D0-47E4-B5E8-F53F9E71169B}" type="slidenum">
              <a:rPr lang="en-US"/>
              <a:pPr>
                <a:defRPr/>
              </a:pPr>
              <a:t>‹#›</a:t>
            </a:fld>
            <a:endParaRPr lang="en-US"/>
          </a:p>
          <a:p>
            <a:pPr>
              <a:defRPr/>
            </a:pPr>
            <a:fld id="{A2D85C7F-BEC0-460B-958C-97188BBF9A42}" type="slidenum">
              <a:rPr lang="en-US"/>
              <a:pPr>
                <a:defRPr/>
              </a:pPr>
              <a:t>‹#›</a:t>
            </a:fld>
            <a:endParaRPr lang="en-US"/>
          </a:p>
        </p:txBody>
      </p:sp>
    </p:spTree>
    <p:extLst>
      <p:ext uri="{BB962C8B-B14F-4D97-AF65-F5344CB8AC3E}">
        <p14:creationId xmlns:p14="http://schemas.microsoft.com/office/powerpoint/2010/main" val="316478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Footer Placeholder 2"/>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a:defRPr/>
            </a:pPr>
            <a:r>
              <a:rPr lang="en-US"/>
              <a:t>NGF-Project status &amp; Global roll out</a:t>
            </a:r>
          </a:p>
        </p:txBody>
      </p:sp>
      <p:sp>
        <p:nvSpPr>
          <p:cNvPr id="4" name="Slide Number Placeholder 3"/>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a:defRPr/>
            </a:pPr>
            <a:r>
              <a:rPr lang="en-US"/>
              <a:t>                                       </a:t>
            </a:r>
            <a:fld id="{4B6D4269-CF46-4472-AC27-B2F35D4C2CEE}" type="slidenum">
              <a:rPr lang="en-US"/>
              <a:pPr>
                <a:defRPr/>
              </a:pPr>
              <a:t>‹#›</a:t>
            </a:fld>
            <a:endParaRPr lang="en-US"/>
          </a:p>
          <a:p>
            <a:pPr>
              <a:defRPr/>
            </a:pPr>
            <a:fld id="{AB9A3A27-85F3-45D3-9BB9-A8FCAB0F74A1}" type="slidenum">
              <a:rPr lang="en-US"/>
              <a:pPr>
                <a:defRPr/>
              </a:pPr>
              <a:t>‹#›</a:t>
            </a:fld>
            <a:endParaRPr lang="en-US"/>
          </a:p>
        </p:txBody>
      </p:sp>
    </p:spTree>
    <p:extLst>
      <p:ext uri="{BB962C8B-B14F-4D97-AF65-F5344CB8AC3E}">
        <p14:creationId xmlns:p14="http://schemas.microsoft.com/office/powerpoint/2010/main" val="185791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5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5"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mn-lt"/>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3269492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prstClr val="black"/>
              </a:buClr>
              <a:buSzPct val="80000"/>
              <a:buFont typeface="Wingdings" pitchFamily="2" charset="2"/>
              <a:buNone/>
              <a:defRPr/>
            </a:pPr>
            <a:endParaRPr lang="en-US" sz="1400" b="1" i="1" dirty="0">
              <a:solidFill>
                <a:prstClr val="black"/>
              </a:solidFill>
              <a:latin typeface="+mn-lt"/>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373512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112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endParaRPr lang="en-US" noProof="0" dirty="0" smtClean="0"/>
          </a:p>
        </p:txBody>
      </p:sp>
    </p:spTree>
    <p:extLst>
      <p:ext uri="{BB962C8B-B14F-4D97-AF65-F5344CB8AC3E}">
        <p14:creationId xmlns:p14="http://schemas.microsoft.com/office/powerpoint/2010/main" val="673758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8F6447E-DD7B-4F0A-BB83-4E899F317C6F}" type="datetime1">
              <a:rPr lang="en-US" smtClean="0"/>
              <a:pPr>
                <a:defRPr/>
              </a:pPr>
              <a:t>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7610E9-74C0-4D6F-8AC7-E1387F59C4E4}"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09DFC5F-EEF6-40B1-BDD6-0566284F6630}" type="datetime1">
              <a:rPr lang="en-US" smtClean="0"/>
              <a:pPr>
                <a:defRPr/>
              </a:pPr>
              <a:t>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F3E584-F8CB-4F19-8723-D5AB2737C27F}"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1DD5025-B83C-4270-B96B-625D33A5CE19}" type="datetime1">
              <a:rPr lang="en-US" smtClean="0"/>
              <a:pPr>
                <a:defRPr/>
              </a:pPr>
              <a:t>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638AD8-02F9-4C2E-AA8E-CA9651AD53A4}"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9EC678B-CBF7-49D3-9563-84BD84C38DB5}" type="datetime1">
              <a:rPr lang="en-US" smtClean="0"/>
              <a:pPr>
                <a:defRPr/>
              </a:pPr>
              <a:t>2/2/2017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DA6B93-8959-4D99-96FD-474D71D55DA0}"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63FD777-F78A-4B39-9B8E-23A84CE6A611}" type="datetime1">
              <a:rPr lang="en-US" smtClean="0"/>
              <a:pPr>
                <a:defRPr/>
              </a:pPr>
              <a:t>2/2/2017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8B455E-BB77-4A20-93BB-80A4ABA262DD}"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CCC5F64-F298-4AD5-92C8-DF3239E57F2B}" type="datetime1">
              <a:rPr lang="en-US" smtClean="0"/>
              <a:pPr>
                <a:defRPr/>
              </a:pPr>
              <a:t>2/2/2017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849D7F3-6F2C-450C-8687-2ECB43D0BC5A}"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22D2152-051A-4510-A9B4-9B3EAD714ADB}" type="datetime1">
              <a:rPr lang="en-US" smtClean="0"/>
              <a:pPr>
                <a:defRPr/>
              </a:pPr>
              <a:t>2/2/2017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C47922B-A6CA-4107-8F88-BEDCC7677A23}"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C234FCB-D2BD-47CF-8EB4-7F0415E1E1E3}" type="datetime1">
              <a:rPr lang="en-US" smtClean="0"/>
              <a:pPr>
                <a:defRPr/>
              </a:pPr>
              <a:t>2/2/2017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FFAD16-DD7B-4003-9F63-F537BE04C4B4}"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A830329-7BF9-4273-8B22-363D654C850F}" type="datetime1">
              <a:rPr lang="en-US" smtClean="0"/>
              <a:pPr>
                <a:defRPr/>
              </a:pPr>
              <a:t>2/2/2017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92F72A-4DA4-4284-BDCC-9AFA15C18EF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7483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429198-69E0-4A04-9AA1-15FC9F0D25B9}" type="datetime1">
              <a:rPr lang="en-US" smtClean="0"/>
              <a:pPr>
                <a:defRPr/>
              </a:pPr>
              <a:t>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1A2F45-0C30-44FD-888F-E0F3AA343744}"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216EC5B-51DD-4897-A545-A2FBAB38E06F}" type="datetime1">
              <a:rPr lang="en-US" smtClean="0"/>
              <a:pPr>
                <a:defRPr/>
              </a:pPr>
              <a:t>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910D41-6B33-4952-9ACE-1500AD1FD0F5}"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dirty="0"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dirty="0"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641508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invGray">
          <a:xfrm>
            <a:off x="381000" y="363538"/>
            <a:ext cx="1928813" cy="360362"/>
          </a:xfrm>
          <a:prstGeom prst="rect">
            <a:avLst/>
          </a:prstGeom>
          <a:noFill/>
          <a:ln w="9525" algn="ctr">
            <a:noFill/>
            <a:miter lim="800000"/>
            <a:headEnd/>
            <a:tailEnd/>
          </a:ln>
        </p:spPr>
      </p:pic>
      <p:sp>
        <p:nvSpPr>
          <p:cNvPr id="5" name="Rectangle 4"/>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6" name="Rectangle 5"/>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pic>
        <p:nvPicPr>
          <p:cNvPr id="7" name="Picture 7" descr="Janssen_Pref_RGB.png"/>
          <p:cNvPicPr>
            <a:picLocks noChangeAspect="1"/>
          </p:cNvPicPr>
          <p:nvPr userDrawn="1"/>
        </p:nvPicPr>
        <p:blipFill>
          <a:blip r:embed="rId3" cstate="print"/>
          <a:srcRect t="18079" b="23985"/>
          <a:stretch>
            <a:fillRect/>
          </a:stretch>
        </p:blipFill>
        <p:spPr bwMode="auto">
          <a:xfrm>
            <a:off x="6934200" y="-152400"/>
            <a:ext cx="2001838" cy="1160463"/>
          </a:xfrm>
          <a:prstGeom prst="rect">
            <a:avLst/>
          </a:prstGeom>
          <a:noFill/>
          <a:ln w="9525">
            <a:noFill/>
            <a:miter lim="800000"/>
            <a:headEnd/>
            <a:tailEnd/>
          </a:ln>
        </p:spPr>
      </p:pic>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smtClean="0"/>
              <a:t>Click to edit Master subtitle style</a:t>
            </a:r>
            <a:endParaRPr lang="en-US"/>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817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fontAlgn="base">
              <a:spcAft>
                <a:spcPct val="0"/>
              </a:spcAft>
              <a:defRPr/>
            </a:pPr>
            <a:fld id="{83DE1E84-234D-4FCA-B7D3-C7E283CEFC53}" type="slidenum">
              <a:rPr lang="en-US"/>
              <a:pPr fontAlgn="base">
                <a:spcAft>
                  <a:spcPct val="0"/>
                </a:spcAft>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F2791AC7-B6A1-46EE-A525-404899C8B2AB}" type="slidenum">
              <a:rPr lang="en-US"/>
              <a:pPr fontAlgn="base">
                <a:spcBef>
                  <a:spcPct val="0"/>
                </a:spcBef>
                <a:spcAft>
                  <a:spcPct val="0"/>
                </a:spcAft>
                <a:defRPr/>
              </a:pPr>
              <a:t>‹#›</a:t>
            </a:fld>
            <a:endParaRPr lang="en-US"/>
          </a:p>
          <a:p>
            <a:pPr fontAlgn="base">
              <a:spcBef>
                <a:spcPct val="0"/>
              </a:spcBef>
              <a:spcAft>
                <a:spcPct val="0"/>
              </a:spcAft>
              <a:defRPr/>
            </a:pPr>
            <a:fld id="{192B6260-8A34-494F-9D8A-F04F87BF6E2C}" type="slidenum">
              <a:rPr lang="en-US"/>
              <a:pPr fontAlgn="base">
                <a:spcBef>
                  <a:spcPct val="0"/>
                </a:spcBef>
                <a:spcAft>
                  <a:spcPct val="0"/>
                </a:spcAft>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a:t>                                       </a:t>
            </a:r>
            <a:fld id="{CC7BBD1F-17D8-427B-AD83-A4ABD48F36BC}" type="slidenum">
              <a:rPr lang="en-US"/>
              <a:pPr fontAlgn="base">
                <a:spcBef>
                  <a:spcPct val="0"/>
                </a:spcBef>
                <a:spcAft>
                  <a:spcPct val="0"/>
                </a:spcAft>
                <a:defRPr/>
              </a:pPr>
              <a:t>‹#›</a:t>
            </a:fld>
            <a:endParaRPr lang="en-US"/>
          </a:p>
          <a:p>
            <a:pPr fontAlgn="base">
              <a:spcBef>
                <a:spcPct val="0"/>
              </a:spcBef>
              <a:spcAft>
                <a:spcPct val="0"/>
              </a:spcAft>
              <a:defRPr/>
            </a:pPr>
            <a:fld id="{A3B081F3-AC93-40E0-B30B-82710AFDCE8F}" type="slidenum">
              <a:rPr lang="en-US"/>
              <a:pPr fontAlgn="base">
                <a:spcBef>
                  <a:spcPct val="0"/>
                </a:spcBef>
                <a:spcAft>
                  <a:spcPct val="0"/>
                </a:spcAft>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38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1741488" y="2365375"/>
            <a:ext cx="5634037"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prstClr val="black"/>
              </a:buClr>
              <a:buSzPct val="80000"/>
              <a:buFont typeface="Wingdings" pitchFamily="2" charset="2"/>
              <a:buNone/>
              <a:defRPr/>
            </a:pPr>
            <a:endParaRPr lang="en-US" sz="1400" b="1" i="1" dirty="0">
              <a:solidFill>
                <a:prstClr val="black"/>
              </a:solidFill>
              <a:cs typeface="Arial" pitchFamily="34" charset="0"/>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r>
              <a:rPr lang="en-US" noProof="0" smtClean="0"/>
              <a:t>Click icon to add table</a:t>
            </a:r>
            <a:endParaRPr lang="en-US" noProof="0" dirty="0" smtClean="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smtClean="0"/>
              <a:t>Click to edit Master subtitle style</a:t>
            </a:r>
            <a:endParaRPr lang="en-US"/>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smtClean="0"/>
              <a:t>Click to edit Master title style</a:t>
            </a:r>
            <a:endParaRPr lang="en-US" dirty="0"/>
          </a:p>
        </p:txBody>
      </p:sp>
      <p:pic>
        <p:nvPicPr>
          <p:cNvPr id="5" name="Picture 9"/>
          <p:cNvPicPr>
            <a:picLocks noChangeAspect="1" noChangeArrowheads="1"/>
          </p:cNvPicPr>
          <p:nvPr userDrawn="1"/>
        </p:nvPicPr>
        <p:blipFill>
          <a:blip r:embed="rId2" cstate="print"/>
          <a:srcRect/>
          <a:stretch>
            <a:fillRect/>
          </a:stretch>
        </p:blipFill>
        <p:spPr bwMode="invGray">
          <a:xfrm>
            <a:off x="381000" y="363538"/>
            <a:ext cx="1928813" cy="360362"/>
          </a:xfrm>
          <a:prstGeom prst="rect">
            <a:avLst/>
          </a:prstGeom>
          <a:noFill/>
          <a:ln w="9525" algn="ctr">
            <a:noFill/>
            <a:miter lim="800000"/>
            <a:headEnd/>
            <a:tailEnd/>
          </a:ln>
        </p:spPr>
      </p:pic>
      <p:sp>
        <p:nvSpPr>
          <p:cNvPr id="7" name="Rectangle 6"/>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8" name="Rectangle 7"/>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pic>
        <p:nvPicPr>
          <p:cNvPr id="9" name="Picture 7" descr="Janssen_Pref_RGB.png"/>
          <p:cNvPicPr>
            <a:picLocks noChangeAspect="1"/>
          </p:cNvPicPr>
          <p:nvPr userDrawn="1"/>
        </p:nvPicPr>
        <p:blipFill>
          <a:blip r:embed="rId3" cstate="print"/>
          <a:srcRect t="18079" b="23985"/>
          <a:stretch>
            <a:fillRect/>
          </a:stretch>
        </p:blipFill>
        <p:spPr bwMode="auto">
          <a:xfrm>
            <a:off x="6934200" y="-152400"/>
            <a:ext cx="2001838" cy="11604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33114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00" y="6476672"/>
            <a:ext cx="1371600" cy="257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fontAlgn="base">
              <a:spcAft>
                <a:spcPct val="0"/>
              </a:spcAft>
              <a:defRPr/>
            </a:pPr>
            <a:fld id="{83DE1E84-234D-4FCA-B7D3-C7E283CEFC53}" type="slidenum">
              <a:rPr lang="en-US" smtClean="0"/>
              <a:pPr fontAlgn="base">
                <a:spcAft>
                  <a:spcPct val="0"/>
                </a:spcAft>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NGF-Project status &amp; Global roll out</a:t>
            </a:r>
            <a:endParaRPr lang="en-US"/>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                                       </a:t>
            </a:r>
            <a:fld id="{F2791AC7-B6A1-46EE-A525-404899C8B2AB}" type="slidenum">
              <a:rPr lang="en-US" smtClean="0"/>
              <a:pPr fontAlgn="base">
                <a:spcBef>
                  <a:spcPct val="0"/>
                </a:spcBef>
                <a:spcAft>
                  <a:spcPct val="0"/>
                </a:spcAft>
                <a:defRPr/>
              </a:pPr>
              <a:t>‹#›</a:t>
            </a:fld>
            <a:endParaRPr lang="en-US" smtClean="0"/>
          </a:p>
          <a:p>
            <a:pPr fontAlgn="base">
              <a:spcBef>
                <a:spcPct val="0"/>
              </a:spcBef>
              <a:spcAft>
                <a:spcPct val="0"/>
              </a:spcAft>
              <a:defRPr/>
            </a:pPr>
            <a:fld id="{192B6260-8A34-494F-9D8A-F04F87BF6E2C}" type="slidenum">
              <a:rPr lang="en-US" smtClean="0"/>
              <a:pPr fontAlgn="base">
                <a:spcBef>
                  <a:spcPct val="0"/>
                </a:spcBef>
                <a:spcAft>
                  <a:spcPct val="0"/>
                </a:spcAft>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NGF-Project status &amp; Global roll out</a:t>
            </a:r>
            <a:endParaRPr lang="en-US"/>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smtClean="0"/>
              <a:t>                                       </a:t>
            </a:r>
            <a:fld id="{CC7BBD1F-17D8-427B-AD83-A4ABD48F36BC}" type="slidenum">
              <a:rPr lang="en-US" smtClean="0"/>
              <a:pPr fontAlgn="base">
                <a:spcBef>
                  <a:spcPct val="0"/>
                </a:spcBef>
                <a:spcAft>
                  <a:spcPct val="0"/>
                </a:spcAft>
                <a:defRPr/>
              </a:pPr>
              <a:t>‹#›</a:t>
            </a:fld>
            <a:endParaRPr lang="en-US" smtClean="0"/>
          </a:p>
          <a:p>
            <a:pPr fontAlgn="base">
              <a:spcBef>
                <a:spcPct val="0"/>
              </a:spcBef>
              <a:spcAft>
                <a:spcPct val="0"/>
              </a:spcAft>
              <a:defRPr/>
            </a:pPr>
            <a:fld id="{A3B081F3-AC93-40E0-B30B-82710AFDCE8F}" type="slidenum">
              <a:rPr lang="en-US" smtClean="0"/>
              <a:pPr fontAlgn="base">
                <a:spcBef>
                  <a:spcPct val="0"/>
                </a:spcBef>
                <a:spcAft>
                  <a:spcPct val="0"/>
                </a:spcAft>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430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
        <p:nvSpPr>
          <p:cNvPr id="6"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rief Prefatory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746504" y="4038600"/>
            <a:ext cx="5632704" cy="816864"/>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28800" y="2895600"/>
            <a:ext cx="5486400" cy="1028700"/>
          </a:xfrm>
          <a:prstGeom prst="rect">
            <a:avLst/>
          </a:prstGeom>
          <a:noFill/>
          <a:ln w="9525">
            <a:noFill/>
            <a:miter lim="800000"/>
            <a:headEnd/>
            <a:tailEnd/>
          </a:ln>
        </p:spPr>
      </p:pic>
      <p:cxnSp>
        <p:nvCxnSpPr>
          <p:cNvPr id="5" name="Straight Connector 4"/>
          <p:cNvCxnSpPr/>
          <p:nvPr/>
        </p:nvCxnSpPr>
        <p:spPr bwMode="auto">
          <a:xfrm>
            <a:off x="381000" y="5943600"/>
            <a:ext cx="8412480" cy="0"/>
          </a:xfrm>
          <a:prstGeom prst="line">
            <a:avLst/>
          </a:prstGeom>
          <a:solidFill>
            <a:srgbClr val="E5E5CC"/>
          </a:solidFill>
          <a:ln w="19050"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r>
              <a:rPr lang="en-US" noProof="0" smtClean="0"/>
              <a:t>Click icon to add table</a:t>
            </a:r>
            <a:endParaRPr lang="en-US" noProof="0" dirty="0" smtClean="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16C14-972A-41AB-A49C-4C919B030DB8}"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16C14-972A-41AB-A49C-4C919B030DB8}"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16C14-972A-41AB-A49C-4C919B030DB8}" type="datetimeFigureOut">
              <a:rPr lang="en-US" smtClean="0"/>
              <a:pPr/>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16C14-972A-41AB-A49C-4C919B030DB8}" type="datetimeFigureOut">
              <a:rPr lang="en-US" smtClean="0"/>
              <a:pPr/>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09385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16C14-972A-41AB-A49C-4C919B030DB8}" type="datetimeFigureOut">
              <a:rPr lang="en-US" smtClean="0"/>
              <a:pPr/>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6C14-972A-41AB-A49C-4C919B030DB8}"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6C14-972A-41AB-A49C-4C919B030DB8}"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6C14-972A-41AB-A49C-4C919B030DB8}"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42535-34C8-4D46-8B76-991A390A59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invGray">
          <a:xfrm>
            <a:off x="381000" y="363538"/>
            <a:ext cx="1928813" cy="360362"/>
          </a:xfrm>
          <a:prstGeom prst="rect">
            <a:avLst/>
          </a:prstGeom>
          <a:noFill/>
          <a:ln w="9525" algn="ctr">
            <a:noFill/>
            <a:miter lim="800000"/>
            <a:headEnd/>
            <a:tailEnd/>
          </a:ln>
        </p:spPr>
      </p:pic>
      <p:sp>
        <p:nvSpPr>
          <p:cNvPr id="5" name="Rectangle 4"/>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6" name="Rectangle 5"/>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pic>
        <p:nvPicPr>
          <p:cNvPr id="7" name="Picture 7" descr="Janssen_Pref_RGB.png"/>
          <p:cNvPicPr>
            <a:picLocks noChangeAspect="1"/>
          </p:cNvPicPr>
          <p:nvPr userDrawn="1"/>
        </p:nvPicPr>
        <p:blipFill>
          <a:blip r:embed="rId3" cstate="print"/>
          <a:srcRect t="18079" b="23985"/>
          <a:stretch>
            <a:fillRect/>
          </a:stretch>
        </p:blipFill>
        <p:spPr bwMode="auto">
          <a:xfrm>
            <a:off x="6934200" y="-152400"/>
            <a:ext cx="2001838" cy="1160463"/>
          </a:xfrm>
          <a:prstGeom prst="rect">
            <a:avLst/>
          </a:prstGeom>
          <a:noFill/>
          <a:ln w="9525">
            <a:noFill/>
            <a:miter lim="800000"/>
            <a:headEnd/>
            <a:tailEnd/>
          </a:ln>
        </p:spPr>
      </p:pic>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smtClean="0"/>
              <a:t>Click to edit Master subtitle style</a:t>
            </a:r>
            <a:endParaRPr lang="en-US"/>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smtClean="0"/>
              <a:t>Click to edit Master title style</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63689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fontAlgn="base">
              <a:spcAft>
                <a:spcPct val="0"/>
              </a:spcAft>
              <a:defRPr/>
            </a:pPr>
            <a:fld id="{83DE1E84-234D-4FCA-B7D3-C7E283CEFC53}" type="slidenum">
              <a:rPr lang="en-US"/>
              <a:pPr fontAlgn="base">
                <a:spcAft>
                  <a:spcPct val="0"/>
                </a:spcAft>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theme" Target="../theme/theme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5.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 Type="http://schemas.openxmlformats.org/officeDocument/2006/relationships/slideLayout" Target="../slideLayouts/slideLayout109.xml"/><Relationship Id="rId21" Type="http://schemas.openxmlformats.org/officeDocument/2006/relationships/theme" Target="../theme/theme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8.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gray">
          <a:xfrm>
            <a:off x="352425" y="1003300"/>
            <a:ext cx="8502650" cy="190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2051" name="Rectangle 3"/>
          <p:cNvSpPr>
            <a:spLocks noGrp="1" noChangeArrowheads="1"/>
          </p:cNvSpPr>
          <p:nvPr>
            <p:ph type="title"/>
          </p:nvPr>
        </p:nvSpPr>
        <p:spPr bwMode="gray">
          <a:xfrm>
            <a:off x="327025" y="496888"/>
            <a:ext cx="7891463"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a:lnSpc>
                <a:spcPct val="95000"/>
              </a:lnSpc>
              <a:defRPr/>
            </a:pPr>
            <a:fld id="{FBA4527E-4CE2-4EA3-BD39-EEB25F01F313}" type="slidenum">
              <a:rPr lang="en-US" sz="800">
                <a:solidFill>
                  <a:srgbClr val="000066"/>
                </a:solidFill>
                <a:latin typeface="+mn-lt"/>
                <a:cs typeface="Arial" charset="0"/>
              </a:rPr>
              <a:pPr algn="r">
                <a:lnSpc>
                  <a:spcPct val="95000"/>
                </a:lnSpc>
                <a:defRPr/>
              </a:pPr>
              <a:t>‹#›</a:t>
            </a:fld>
            <a:endParaRPr lang="en-US" sz="800" dirty="0">
              <a:solidFill>
                <a:srgbClr val="000066"/>
              </a:solidFill>
              <a:latin typeface="+mn-lt"/>
              <a:cs typeface="Arial" charset="0"/>
            </a:endParaRPr>
          </a:p>
        </p:txBody>
      </p:sp>
      <p:cxnSp>
        <p:nvCxnSpPr>
          <p:cNvPr id="2053" name="Straight Connector 10"/>
          <p:cNvCxnSpPr>
            <a:cxnSpLocks noChangeShapeType="1"/>
          </p:cNvCxnSpPr>
          <p:nvPr userDrawn="1"/>
        </p:nvCxnSpPr>
        <p:spPr bwMode="auto">
          <a:xfrm>
            <a:off x="381000" y="914400"/>
            <a:ext cx="8412163" cy="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05"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6" r:id="rId12"/>
    <p:sldLayoutId id="2147483800" r:id="rId13"/>
    <p:sldLayoutId id="2147483801" r:id="rId14"/>
    <p:sldLayoutId id="2147483807" r:id="rId15"/>
    <p:sldLayoutId id="2147483808" r:id="rId16"/>
    <p:sldLayoutId id="2147483802" r:id="rId17"/>
    <p:sldLayoutId id="2147483809" r:id="rId18"/>
    <p:sldLayoutId id="2147483810" r:id="rId19"/>
    <p:sldLayoutId id="2147483803" r:id="rId20"/>
  </p:sldLayoutIdLst>
  <p:txStyles>
    <p:titleStyle>
      <a:lvl1pPr algn="l" rtl="0" eaLnBrk="0" fontAlgn="base" hangingPunct="0">
        <a:lnSpc>
          <a:spcPct val="95000"/>
        </a:lnSpc>
        <a:spcBef>
          <a:spcPct val="0"/>
        </a:spcBef>
        <a:spcAft>
          <a:spcPct val="0"/>
        </a:spcAft>
        <a:defRPr b="1">
          <a:solidFill>
            <a:schemeClr val="tx1"/>
          </a:solidFill>
          <a:latin typeface="+mj-lt"/>
          <a:ea typeface="+mj-ea"/>
          <a:cs typeface="+mj-cs"/>
        </a:defRPr>
      </a:lvl1pPr>
      <a:lvl2pPr algn="l" rtl="0" eaLnBrk="0" fontAlgn="base" hangingPunct="0">
        <a:lnSpc>
          <a:spcPct val="95000"/>
        </a:lnSpc>
        <a:spcBef>
          <a:spcPct val="0"/>
        </a:spcBef>
        <a:spcAft>
          <a:spcPct val="0"/>
        </a:spcAft>
        <a:defRPr b="1">
          <a:solidFill>
            <a:schemeClr val="tx1"/>
          </a:solidFill>
          <a:latin typeface="Arial" charset="0"/>
        </a:defRPr>
      </a:lvl2pPr>
      <a:lvl3pPr algn="l" rtl="0" eaLnBrk="0" fontAlgn="base" hangingPunct="0">
        <a:lnSpc>
          <a:spcPct val="95000"/>
        </a:lnSpc>
        <a:spcBef>
          <a:spcPct val="0"/>
        </a:spcBef>
        <a:spcAft>
          <a:spcPct val="0"/>
        </a:spcAft>
        <a:defRPr b="1">
          <a:solidFill>
            <a:schemeClr val="tx1"/>
          </a:solidFill>
          <a:latin typeface="Arial" charset="0"/>
        </a:defRPr>
      </a:lvl3pPr>
      <a:lvl4pPr algn="l" rtl="0" eaLnBrk="0" fontAlgn="base" hangingPunct="0">
        <a:lnSpc>
          <a:spcPct val="95000"/>
        </a:lnSpc>
        <a:spcBef>
          <a:spcPct val="0"/>
        </a:spcBef>
        <a:spcAft>
          <a:spcPct val="0"/>
        </a:spcAft>
        <a:defRPr b="1">
          <a:solidFill>
            <a:schemeClr val="tx1"/>
          </a:solidFill>
          <a:latin typeface="Arial" charset="0"/>
        </a:defRPr>
      </a:lvl4pPr>
      <a:lvl5pPr algn="l" rtl="0" eaLnBrk="0" fontAlgn="base" hangingPunct="0">
        <a:lnSpc>
          <a:spcPct val="95000"/>
        </a:lnSpc>
        <a:spcBef>
          <a:spcPct val="0"/>
        </a:spcBef>
        <a:spcAft>
          <a:spcPct val="0"/>
        </a:spcAft>
        <a:defRPr b="1">
          <a:solidFill>
            <a:schemeClr val="tx1"/>
          </a:solidFill>
          <a:latin typeface="Arial" charset="0"/>
        </a:defRPr>
      </a:lvl5pPr>
      <a:lvl6pPr marL="457200" algn="l" rtl="0" fontAlgn="base">
        <a:lnSpc>
          <a:spcPct val="95000"/>
        </a:lnSpc>
        <a:spcBef>
          <a:spcPct val="0"/>
        </a:spcBef>
        <a:spcAft>
          <a:spcPct val="0"/>
        </a:spcAft>
        <a:defRPr sz="2200">
          <a:solidFill>
            <a:schemeClr val="tx1"/>
          </a:solidFill>
          <a:latin typeface="Arial" charset="0"/>
        </a:defRPr>
      </a:lvl6pPr>
      <a:lvl7pPr marL="914400" algn="l" rtl="0" fontAlgn="base">
        <a:lnSpc>
          <a:spcPct val="95000"/>
        </a:lnSpc>
        <a:spcBef>
          <a:spcPct val="0"/>
        </a:spcBef>
        <a:spcAft>
          <a:spcPct val="0"/>
        </a:spcAft>
        <a:defRPr sz="2200">
          <a:solidFill>
            <a:schemeClr val="tx1"/>
          </a:solidFill>
          <a:latin typeface="Arial" charset="0"/>
        </a:defRPr>
      </a:lvl7pPr>
      <a:lvl8pPr marL="1371600" algn="l" rtl="0" fontAlgn="base">
        <a:lnSpc>
          <a:spcPct val="95000"/>
        </a:lnSpc>
        <a:spcBef>
          <a:spcPct val="0"/>
        </a:spcBef>
        <a:spcAft>
          <a:spcPct val="0"/>
        </a:spcAft>
        <a:defRPr sz="2200">
          <a:solidFill>
            <a:schemeClr val="tx1"/>
          </a:solidFill>
          <a:latin typeface="Arial" charset="0"/>
        </a:defRPr>
      </a:lvl8pPr>
      <a:lvl9pPr marL="1828800" algn="l" rtl="0" fontAlgn="base">
        <a:lnSpc>
          <a:spcPct val="95000"/>
        </a:lnSpc>
        <a:spcBef>
          <a:spcPct val="0"/>
        </a:spcBef>
        <a:spcAft>
          <a:spcPct val="0"/>
        </a:spcAft>
        <a:defRPr sz="2200">
          <a:solidFill>
            <a:schemeClr val="tx1"/>
          </a:solidFill>
          <a:latin typeface="Arial" charset="0"/>
        </a:defRPr>
      </a:lvl9pPr>
    </p:titleStyle>
    <p:bodyStyle>
      <a:lvl1pPr marL="342900" indent="-342900" algn="l" rtl="0" eaLnBrk="0" fontAlgn="base" hangingPunct="0">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0" fontAlgn="base" hangingPunct="0">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0" fontAlgn="base" hangingPunct="0">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0" fontAlgn="base" hangingPunct="0">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0" fontAlgn="base" hangingPunct="0">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7B139D7-244D-4AF0-BB40-C7EBFE1245A5}" type="datetime1">
              <a:rPr lang="en-US" smtClean="0"/>
              <a:pPr>
                <a:defRPr/>
              </a:pPr>
              <a:t>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E140C62-D344-47D8-A0B6-19012173133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0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352425" y="1003300"/>
            <a:ext cx="8502650" cy="19097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1027" name="Rectangle 3"/>
          <p:cNvSpPr>
            <a:spLocks noGrp="1" noChangeArrowheads="1"/>
          </p:cNvSpPr>
          <p:nvPr>
            <p:ph type="title"/>
          </p:nvPr>
        </p:nvSpPr>
        <p:spPr bwMode="gray">
          <a:xfrm>
            <a:off x="327025" y="496888"/>
            <a:ext cx="7891463" cy="355600"/>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fontAlgn="base">
              <a:lnSpc>
                <a:spcPct val="95000"/>
              </a:lnSpc>
              <a:spcBef>
                <a:spcPct val="0"/>
              </a:spcBef>
              <a:spcAft>
                <a:spcPct val="0"/>
              </a:spcAft>
              <a:defRPr/>
            </a:pPr>
            <a:fld id="{C978BF42-2F20-462C-8E10-18967AC47817}" type="slidenum">
              <a:rPr lang="en-US" sz="800">
                <a:solidFill>
                  <a:srgbClr val="000066"/>
                </a:solidFill>
                <a:cs typeface="Arial" charset="0"/>
              </a:rPr>
              <a:pPr algn="r" fontAlgn="base">
                <a:lnSpc>
                  <a:spcPct val="95000"/>
                </a:lnSpc>
                <a:spcBef>
                  <a:spcPct val="0"/>
                </a:spcBef>
                <a:spcAft>
                  <a:spcPct val="0"/>
                </a:spcAft>
                <a:defRPr/>
              </a:pPr>
              <a:t>‹#›</a:t>
            </a:fld>
            <a:endParaRPr lang="en-US" sz="800" dirty="0">
              <a:solidFill>
                <a:srgbClr val="000066"/>
              </a:solidFill>
              <a:cs typeface="Arial" charset="0"/>
            </a:endParaRPr>
          </a:p>
        </p:txBody>
      </p:sp>
      <p:cxnSp>
        <p:nvCxnSpPr>
          <p:cNvPr id="1030" name="Straight Connector 10"/>
          <p:cNvCxnSpPr>
            <a:cxnSpLocks noChangeShapeType="1"/>
          </p:cNvCxnSpPr>
          <p:nvPr/>
        </p:nvCxnSpPr>
        <p:spPr bwMode="auto">
          <a:xfrm>
            <a:off x="381000" y="914400"/>
            <a:ext cx="8412163" cy="0"/>
          </a:xfrm>
          <a:prstGeom prst="line">
            <a:avLst/>
          </a:prstGeom>
          <a:noFill/>
          <a:ln w="1905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Lst>
  <p:txStyles>
    <p:titleStyle>
      <a:lvl1pPr algn="l" rtl="0" eaLnBrk="1" fontAlgn="base" hangingPunct="1">
        <a:lnSpc>
          <a:spcPct val="95000"/>
        </a:lnSpc>
        <a:spcBef>
          <a:spcPct val="0"/>
        </a:spcBef>
        <a:spcAft>
          <a:spcPct val="0"/>
        </a:spcAft>
        <a:defRPr b="1">
          <a:solidFill>
            <a:schemeClr val="tx1"/>
          </a:solidFill>
          <a:latin typeface="+mj-lt"/>
          <a:ea typeface="+mj-ea"/>
          <a:cs typeface="+mj-cs"/>
        </a:defRPr>
      </a:lvl1pPr>
      <a:lvl2pPr algn="l" rtl="0" eaLnBrk="1" fontAlgn="base" hangingPunct="1">
        <a:lnSpc>
          <a:spcPct val="95000"/>
        </a:lnSpc>
        <a:spcBef>
          <a:spcPct val="0"/>
        </a:spcBef>
        <a:spcAft>
          <a:spcPct val="0"/>
        </a:spcAft>
        <a:defRPr b="1">
          <a:solidFill>
            <a:schemeClr val="tx1"/>
          </a:solidFill>
          <a:latin typeface="Arial" charset="0"/>
        </a:defRPr>
      </a:lvl2pPr>
      <a:lvl3pPr algn="l" rtl="0" eaLnBrk="1" fontAlgn="base" hangingPunct="1">
        <a:lnSpc>
          <a:spcPct val="95000"/>
        </a:lnSpc>
        <a:spcBef>
          <a:spcPct val="0"/>
        </a:spcBef>
        <a:spcAft>
          <a:spcPct val="0"/>
        </a:spcAft>
        <a:defRPr b="1">
          <a:solidFill>
            <a:schemeClr val="tx1"/>
          </a:solidFill>
          <a:latin typeface="Arial" charset="0"/>
        </a:defRPr>
      </a:lvl3pPr>
      <a:lvl4pPr algn="l" rtl="0" eaLnBrk="1" fontAlgn="base" hangingPunct="1">
        <a:lnSpc>
          <a:spcPct val="95000"/>
        </a:lnSpc>
        <a:spcBef>
          <a:spcPct val="0"/>
        </a:spcBef>
        <a:spcAft>
          <a:spcPct val="0"/>
        </a:spcAft>
        <a:defRPr b="1">
          <a:solidFill>
            <a:schemeClr val="tx1"/>
          </a:solidFill>
          <a:latin typeface="Arial" charset="0"/>
        </a:defRPr>
      </a:lvl4pPr>
      <a:lvl5pPr algn="l" rtl="0" eaLnBrk="1" fontAlgn="base" hangingPunct="1">
        <a:lnSpc>
          <a:spcPct val="95000"/>
        </a:lnSpc>
        <a:spcBef>
          <a:spcPct val="0"/>
        </a:spcBef>
        <a:spcAft>
          <a:spcPct val="0"/>
        </a:spcAft>
        <a:defRPr b="1">
          <a:solidFill>
            <a:schemeClr val="tx1"/>
          </a:solidFill>
          <a:latin typeface="Arial" charset="0"/>
        </a:defRPr>
      </a:lvl5pPr>
      <a:lvl6pPr marL="457200" algn="l" rtl="0" eaLnBrk="1" fontAlgn="base" hangingPunct="1">
        <a:lnSpc>
          <a:spcPct val="95000"/>
        </a:lnSpc>
        <a:spcBef>
          <a:spcPct val="0"/>
        </a:spcBef>
        <a:spcAft>
          <a:spcPct val="0"/>
        </a:spcAft>
        <a:defRPr sz="2200">
          <a:solidFill>
            <a:schemeClr val="tx1"/>
          </a:solidFill>
          <a:latin typeface="Arial" charset="0"/>
        </a:defRPr>
      </a:lvl6pPr>
      <a:lvl7pPr marL="914400" algn="l" rtl="0" eaLnBrk="1" fontAlgn="base" hangingPunct="1">
        <a:lnSpc>
          <a:spcPct val="95000"/>
        </a:lnSpc>
        <a:spcBef>
          <a:spcPct val="0"/>
        </a:spcBef>
        <a:spcAft>
          <a:spcPct val="0"/>
        </a:spcAft>
        <a:defRPr sz="2200">
          <a:solidFill>
            <a:schemeClr val="tx1"/>
          </a:solidFill>
          <a:latin typeface="Arial" charset="0"/>
        </a:defRPr>
      </a:lvl7pPr>
      <a:lvl8pPr marL="1371600" algn="l" rtl="0" eaLnBrk="1" fontAlgn="base" hangingPunct="1">
        <a:lnSpc>
          <a:spcPct val="95000"/>
        </a:lnSpc>
        <a:spcBef>
          <a:spcPct val="0"/>
        </a:spcBef>
        <a:spcAft>
          <a:spcPct val="0"/>
        </a:spcAft>
        <a:defRPr sz="2200">
          <a:solidFill>
            <a:schemeClr val="tx1"/>
          </a:solidFill>
          <a:latin typeface="Arial" charset="0"/>
        </a:defRPr>
      </a:lvl8pPr>
      <a:lvl9pPr marL="1828800" algn="l" rtl="0" eaLnBrk="1" fontAlgn="base" hangingPunct="1">
        <a:lnSpc>
          <a:spcPct val="95000"/>
        </a:lnSpc>
        <a:spcBef>
          <a:spcPct val="0"/>
        </a:spcBef>
        <a:spcAft>
          <a:spcPct val="0"/>
        </a:spcAft>
        <a:defRPr sz="2200">
          <a:solidFill>
            <a:schemeClr val="tx1"/>
          </a:solidFill>
          <a:latin typeface="Arial" charset="0"/>
        </a:defRPr>
      </a:lvl9pPr>
    </p:titleStyle>
    <p:bodyStyle>
      <a:lvl1pPr marL="342900" indent="-342900" algn="l" rtl="0" eaLnBrk="1" fontAlgn="base" hangingPunct="1">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1" fontAlgn="base" hangingPunct="1">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1" fontAlgn="base" hangingPunct="1">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1" fontAlgn="base" hangingPunct="1">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1" fontAlgn="base" hangingPunct="1">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352425" y="1003300"/>
            <a:ext cx="8502650" cy="19097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1027" name="Rectangle 3"/>
          <p:cNvSpPr>
            <a:spLocks noGrp="1" noChangeArrowheads="1"/>
          </p:cNvSpPr>
          <p:nvPr>
            <p:ph type="title"/>
          </p:nvPr>
        </p:nvSpPr>
        <p:spPr bwMode="gray">
          <a:xfrm>
            <a:off x="327025" y="496888"/>
            <a:ext cx="7891463" cy="355600"/>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fontAlgn="base">
              <a:lnSpc>
                <a:spcPct val="95000"/>
              </a:lnSpc>
              <a:spcBef>
                <a:spcPct val="0"/>
              </a:spcBef>
              <a:spcAft>
                <a:spcPct val="0"/>
              </a:spcAft>
              <a:defRPr/>
            </a:pPr>
            <a:fld id="{C978BF42-2F20-462C-8E10-18967AC47817}" type="slidenum">
              <a:rPr lang="en-US" sz="800">
                <a:solidFill>
                  <a:srgbClr val="000066"/>
                </a:solidFill>
                <a:cs typeface="Arial" charset="0"/>
              </a:rPr>
              <a:pPr algn="r" fontAlgn="base">
                <a:lnSpc>
                  <a:spcPct val="95000"/>
                </a:lnSpc>
                <a:spcBef>
                  <a:spcPct val="0"/>
                </a:spcBef>
                <a:spcAft>
                  <a:spcPct val="0"/>
                </a:spcAft>
                <a:defRPr/>
              </a:pPr>
              <a:t>‹#›</a:t>
            </a:fld>
            <a:endParaRPr lang="en-US" sz="800" dirty="0">
              <a:solidFill>
                <a:srgbClr val="000066"/>
              </a:solidFill>
              <a:cs typeface="Arial" charset="0"/>
            </a:endParaRPr>
          </a:p>
        </p:txBody>
      </p:sp>
      <p:cxnSp>
        <p:nvCxnSpPr>
          <p:cNvPr id="1030" name="Straight Connector 10"/>
          <p:cNvCxnSpPr>
            <a:cxnSpLocks noChangeShapeType="1"/>
          </p:cNvCxnSpPr>
          <p:nvPr/>
        </p:nvCxnSpPr>
        <p:spPr bwMode="auto">
          <a:xfrm>
            <a:off x="381000" y="914400"/>
            <a:ext cx="8412163" cy="0"/>
          </a:xfrm>
          <a:prstGeom prst="line">
            <a:avLst/>
          </a:prstGeom>
          <a:noFill/>
          <a:ln w="19050" algn="ctr">
            <a:solidFill>
              <a:srgbClr val="002060"/>
            </a:solidFill>
            <a:round/>
            <a:headEnd/>
            <a:tailEnd/>
          </a:ln>
        </p:spPr>
      </p:cxnSp>
      <p:cxnSp>
        <p:nvCxnSpPr>
          <p:cNvPr id="6" name="Straight Connector 10"/>
          <p:cNvCxnSpPr>
            <a:cxnSpLocks noChangeShapeType="1"/>
          </p:cNvCxnSpPr>
          <p:nvPr/>
        </p:nvCxnSpPr>
        <p:spPr bwMode="auto">
          <a:xfrm>
            <a:off x="381000" y="914400"/>
            <a:ext cx="8412163" cy="0"/>
          </a:xfrm>
          <a:prstGeom prst="line">
            <a:avLst/>
          </a:prstGeom>
          <a:noFill/>
          <a:ln w="1905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fontAlgn="base" hangingPunct="1">
        <a:lnSpc>
          <a:spcPct val="95000"/>
        </a:lnSpc>
        <a:spcBef>
          <a:spcPct val="0"/>
        </a:spcBef>
        <a:spcAft>
          <a:spcPct val="0"/>
        </a:spcAft>
        <a:defRPr b="1">
          <a:solidFill>
            <a:schemeClr val="tx1"/>
          </a:solidFill>
          <a:latin typeface="+mj-lt"/>
          <a:ea typeface="+mj-ea"/>
          <a:cs typeface="+mj-cs"/>
        </a:defRPr>
      </a:lvl1pPr>
      <a:lvl2pPr algn="l" rtl="0" eaLnBrk="1" fontAlgn="base" hangingPunct="1">
        <a:lnSpc>
          <a:spcPct val="95000"/>
        </a:lnSpc>
        <a:spcBef>
          <a:spcPct val="0"/>
        </a:spcBef>
        <a:spcAft>
          <a:spcPct val="0"/>
        </a:spcAft>
        <a:defRPr b="1">
          <a:solidFill>
            <a:schemeClr val="tx1"/>
          </a:solidFill>
          <a:latin typeface="Arial" charset="0"/>
        </a:defRPr>
      </a:lvl2pPr>
      <a:lvl3pPr algn="l" rtl="0" eaLnBrk="1" fontAlgn="base" hangingPunct="1">
        <a:lnSpc>
          <a:spcPct val="95000"/>
        </a:lnSpc>
        <a:spcBef>
          <a:spcPct val="0"/>
        </a:spcBef>
        <a:spcAft>
          <a:spcPct val="0"/>
        </a:spcAft>
        <a:defRPr b="1">
          <a:solidFill>
            <a:schemeClr val="tx1"/>
          </a:solidFill>
          <a:latin typeface="Arial" charset="0"/>
        </a:defRPr>
      </a:lvl3pPr>
      <a:lvl4pPr algn="l" rtl="0" eaLnBrk="1" fontAlgn="base" hangingPunct="1">
        <a:lnSpc>
          <a:spcPct val="95000"/>
        </a:lnSpc>
        <a:spcBef>
          <a:spcPct val="0"/>
        </a:spcBef>
        <a:spcAft>
          <a:spcPct val="0"/>
        </a:spcAft>
        <a:defRPr b="1">
          <a:solidFill>
            <a:schemeClr val="tx1"/>
          </a:solidFill>
          <a:latin typeface="Arial" charset="0"/>
        </a:defRPr>
      </a:lvl4pPr>
      <a:lvl5pPr algn="l" rtl="0" eaLnBrk="1" fontAlgn="base" hangingPunct="1">
        <a:lnSpc>
          <a:spcPct val="95000"/>
        </a:lnSpc>
        <a:spcBef>
          <a:spcPct val="0"/>
        </a:spcBef>
        <a:spcAft>
          <a:spcPct val="0"/>
        </a:spcAft>
        <a:defRPr b="1">
          <a:solidFill>
            <a:schemeClr val="tx1"/>
          </a:solidFill>
          <a:latin typeface="Arial" charset="0"/>
        </a:defRPr>
      </a:lvl5pPr>
      <a:lvl6pPr marL="457200" algn="l" rtl="0" eaLnBrk="1" fontAlgn="base" hangingPunct="1">
        <a:lnSpc>
          <a:spcPct val="95000"/>
        </a:lnSpc>
        <a:spcBef>
          <a:spcPct val="0"/>
        </a:spcBef>
        <a:spcAft>
          <a:spcPct val="0"/>
        </a:spcAft>
        <a:defRPr sz="2200">
          <a:solidFill>
            <a:schemeClr val="tx1"/>
          </a:solidFill>
          <a:latin typeface="Arial" charset="0"/>
        </a:defRPr>
      </a:lvl6pPr>
      <a:lvl7pPr marL="914400" algn="l" rtl="0" eaLnBrk="1" fontAlgn="base" hangingPunct="1">
        <a:lnSpc>
          <a:spcPct val="95000"/>
        </a:lnSpc>
        <a:spcBef>
          <a:spcPct val="0"/>
        </a:spcBef>
        <a:spcAft>
          <a:spcPct val="0"/>
        </a:spcAft>
        <a:defRPr sz="2200">
          <a:solidFill>
            <a:schemeClr val="tx1"/>
          </a:solidFill>
          <a:latin typeface="Arial" charset="0"/>
        </a:defRPr>
      </a:lvl7pPr>
      <a:lvl8pPr marL="1371600" algn="l" rtl="0" eaLnBrk="1" fontAlgn="base" hangingPunct="1">
        <a:lnSpc>
          <a:spcPct val="95000"/>
        </a:lnSpc>
        <a:spcBef>
          <a:spcPct val="0"/>
        </a:spcBef>
        <a:spcAft>
          <a:spcPct val="0"/>
        </a:spcAft>
        <a:defRPr sz="2200">
          <a:solidFill>
            <a:schemeClr val="tx1"/>
          </a:solidFill>
          <a:latin typeface="Arial" charset="0"/>
        </a:defRPr>
      </a:lvl8pPr>
      <a:lvl9pPr marL="1828800" algn="l" rtl="0" eaLnBrk="1" fontAlgn="base" hangingPunct="1">
        <a:lnSpc>
          <a:spcPct val="95000"/>
        </a:lnSpc>
        <a:spcBef>
          <a:spcPct val="0"/>
        </a:spcBef>
        <a:spcAft>
          <a:spcPct val="0"/>
        </a:spcAft>
        <a:defRPr sz="2200">
          <a:solidFill>
            <a:schemeClr val="tx1"/>
          </a:solidFill>
          <a:latin typeface="Arial" charset="0"/>
        </a:defRPr>
      </a:lvl9pPr>
    </p:titleStyle>
    <p:bodyStyle>
      <a:lvl1pPr marL="342900" indent="-342900" algn="l" rtl="0" eaLnBrk="1" fontAlgn="base" hangingPunct="1">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1" fontAlgn="base" hangingPunct="1">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1" fontAlgn="base" hangingPunct="1">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1" fontAlgn="base" hangingPunct="1">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1" fontAlgn="base" hangingPunct="1">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16C14-972A-41AB-A49C-4C919B030DB8}" type="datetimeFigureOut">
              <a:rPr lang="en-US" smtClean="0"/>
              <a:pPr/>
              <a:t>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42535-34C8-4D46-8B76-991A390A59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352425" y="1003300"/>
            <a:ext cx="8502650" cy="19097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1027" name="Rectangle 3"/>
          <p:cNvSpPr>
            <a:spLocks noGrp="1" noChangeArrowheads="1"/>
          </p:cNvSpPr>
          <p:nvPr>
            <p:ph type="title"/>
          </p:nvPr>
        </p:nvSpPr>
        <p:spPr bwMode="gray">
          <a:xfrm>
            <a:off x="327025" y="496888"/>
            <a:ext cx="7891463" cy="355600"/>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fontAlgn="base">
              <a:lnSpc>
                <a:spcPct val="95000"/>
              </a:lnSpc>
              <a:spcBef>
                <a:spcPct val="0"/>
              </a:spcBef>
              <a:spcAft>
                <a:spcPct val="0"/>
              </a:spcAft>
              <a:defRPr/>
            </a:pPr>
            <a:fld id="{C978BF42-2F20-462C-8E10-18967AC47817}" type="slidenum">
              <a:rPr lang="en-US" sz="800">
                <a:solidFill>
                  <a:srgbClr val="000066"/>
                </a:solidFill>
                <a:cs typeface="Arial" charset="0"/>
              </a:rPr>
              <a:pPr algn="r" fontAlgn="base">
                <a:lnSpc>
                  <a:spcPct val="95000"/>
                </a:lnSpc>
                <a:spcBef>
                  <a:spcPct val="0"/>
                </a:spcBef>
                <a:spcAft>
                  <a:spcPct val="0"/>
                </a:spcAft>
                <a:defRPr/>
              </a:pPr>
              <a:t>‹#›</a:t>
            </a:fld>
            <a:endParaRPr lang="en-US" sz="800" dirty="0">
              <a:solidFill>
                <a:srgbClr val="000066"/>
              </a:solidFill>
              <a:cs typeface="Arial" charset="0"/>
            </a:endParaRPr>
          </a:p>
        </p:txBody>
      </p:sp>
      <p:cxnSp>
        <p:nvCxnSpPr>
          <p:cNvPr id="1030" name="Straight Connector 10"/>
          <p:cNvCxnSpPr>
            <a:cxnSpLocks noChangeShapeType="1"/>
          </p:cNvCxnSpPr>
          <p:nvPr/>
        </p:nvCxnSpPr>
        <p:spPr bwMode="auto">
          <a:xfrm>
            <a:off x="381000" y="914400"/>
            <a:ext cx="8412163" cy="0"/>
          </a:xfrm>
          <a:prstGeom prst="line">
            <a:avLst/>
          </a:prstGeom>
          <a:noFill/>
          <a:ln w="1905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Lst>
  <p:txStyles>
    <p:titleStyle>
      <a:lvl1pPr algn="l" rtl="0" eaLnBrk="1" fontAlgn="base" hangingPunct="1">
        <a:lnSpc>
          <a:spcPct val="95000"/>
        </a:lnSpc>
        <a:spcBef>
          <a:spcPct val="0"/>
        </a:spcBef>
        <a:spcAft>
          <a:spcPct val="0"/>
        </a:spcAft>
        <a:defRPr b="1">
          <a:solidFill>
            <a:schemeClr val="tx1"/>
          </a:solidFill>
          <a:latin typeface="+mj-lt"/>
          <a:ea typeface="+mj-ea"/>
          <a:cs typeface="+mj-cs"/>
        </a:defRPr>
      </a:lvl1pPr>
      <a:lvl2pPr algn="l" rtl="0" eaLnBrk="1" fontAlgn="base" hangingPunct="1">
        <a:lnSpc>
          <a:spcPct val="95000"/>
        </a:lnSpc>
        <a:spcBef>
          <a:spcPct val="0"/>
        </a:spcBef>
        <a:spcAft>
          <a:spcPct val="0"/>
        </a:spcAft>
        <a:defRPr b="1">
          <a:solidFill>
            <a:schemeClr val="tx1"/>
          </a:solidFill>
          <a:latin typeface="Arial" charset="0"/>
        </a:defRPr>
      </a:lvl2pPr>
      <a:lvl3pPr algn="l" rtl="0" eaLnBrk="1" fontAlgn="base" hangingPunct="1">
        <a:lnSpc>
          <a:spcPct val="95000"/>
        </a:lnSpc>
        <a:spcBef>
          <a:spcPct val="0"/>
        </a:spcBef>
        <a:spcAft>
          <a:spcPct val="0"/>
        </a:spcAft>
        <a:defRPr b="1">
          <a:solidFill>
            <a:schemeClr val="tx1"/>
          </a:solidFill>
          <a:latin typeface="Arial" charset="0"/>
        </a:defRPr>
      </a:lvl3pPr>
      <a:lvl4pPr algn="l" rtl="0" eaLnBrk="1" fontAlgn="base" hangingPunct="1">
        <a:lnSpc>
          <a:spcPct val="95000"/>
        </a:lnSpc>
        <a:spcBef>
          <a:spcPct val="0"/>
        </a:spcBef>
        <a:spcAft>
          <a:spcPct val="0"/>
        </a:spcAft>
        <a:defRPr b="1">
          <a:solidFill>
            <a:schemeClr val="tx1"/>
          </a:solidFill>
          <a:latin typeface="Arial" charset="0"/>
        </a:defRPr>
      </a:lvl4pPr>
      <a:lvl5pPr algn="l" rtl="0" eaLnBrk="1" fontAlgn="base" hangingPunct="1">
        <a:lnSpc>
          <a:spcPct val="95000"/>
        </a:lnSpc>
        <a:spcBef>
          <a:spcPct val="0"/>
        </a:spcBef>
        <a:spcAft>
          <a:spcPct val="0"/>
        </a:spcAft>
        <a:defRPr b="1">
          <a:solidFill>
            <a:schemeClr val="tx1"/>
          </a:solidFill>
          <a:latin typeface="Arial" charset="0"/>
        </a:defRPr>
      </a:lvl5pPr>
      <a:lvl6pPr marL="457200" algn="l" rtl="0" eaLnBrk="1" fontAlgn="base" hangingPunct="1">
        <a:lnSpc>
          <a:spcPct val="95000"/>
        </a:lnSpc>
        <a:spcBef>
          <a:spcPct val="0"/>
        </a:spcBef>
        <a:spcAft>
          <a:spcPct val="0"/>
        </a:spcAft>
        <a:defRPr sz="2200">
          <a:solidFill>
            <a:schemeClr val="tx1"/>
          </a:solidFill>
          <a:latin typeface="Arial" charset="0"/>
        </a:defRPr>
      </a:lvl6pPr>
      <a:lvl7pPr marL="914400" algn="l" rtl="0" eaLnBrk="1" fontAlgn="base" hangingPunct="1">
        <a:lnSpc>
          <a:spcPct val="95000"/>
        </a:lnSpc>
        <a:spcBef>
          <a:spcPct val="0"/>
        </a:spcBef>
        <a:spcAft>
          <a:spcPct val="0"/>
        </a:spcAft>
        <a:defRPr sz="2200">
          <a:solidFill>
            <a:schemeClr val="tx1"/>
          </a:solidFill>
          <a:latin typeface="Arial" charset="0"/>
        </a:defRPr>
      </a:lvl7pPr>
      <a:lvl8pPr marL="1371600" algn="l" rtl="0" eaLnBrk="1" fontAlgn="base" hangingPunct="1">
        <a:lnSpc>
          <a:spcPct val="95000"/>
        </a:lnSpc>
        <a:spcBef>
          <a:spcPct val="0"/>
        </a:spcBef>
        <a:spcAft>
          <a:spcPct val="0"/>
        </a:spcAft>
        <a:defRPr sz="2200">
          <a:solidFill>
            <a:schemeClr val="tx1"/>
          </a:solidFill>
          <a:latin typeface="Arial" charset="0"/>
        </a:defRPr>
      </a:lvl8pPr>
      <a:lvl9pPr marL="1828800" algn="l" rtl="0" eaLnBrk="1" fontAlgn="base" hangingPunct="1">
        <a:lnSpc>
          <a:spcPct val="95000"/>
        </a:lnSpc>
        <a:spcBef>
          <a:spcPct val="0"/>
        </a:spcBef>
        <a:spcAft>
          <a:spcPct val="0"/>
        </a:spcAft>
        <a:defRPr sz="2200">
          <a:solidFill>
            <a:schemeClr val="tx1"/>
          </a:solidFill>
          <a:latin typeface="Arial" charset="0"/>
        </a:defRPr>
      </a:lvl9pPr>
    </p:titleStyle>
    <p:bodyStyle>
      <a:lvl1pPr marL="342900" indent="-342900" algn="l" rtl="0" eaLnBrk="1" fontAlgn="base" hangingPunct="1">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1" fontAlgn="base" hangingPunct="1">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1" fontAlgn="base" hangingPunct="1">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1" fontAlgn="base" hangingPunct="1">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1" fontAlgn="base" hangingPunct="1">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352425" y="1003300"/>
            <a:ext cx="8502650" cy="19097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1027" name="Rectangle 3"/>
          <p:cNvSpPr>
            <a:spLocks noGrp="1" noChangeArrowheads="1"/>
          </p:cNvSpPr>
          <p:nvPr>
            <p:ph type="title"/>
          </p:nvPr>
        </p:nvSpPr>
        <p:spPr bwMode="gray">
          <a:xfrm>
            <a:off x="327025" y="496888"/>
            <a:ext cx="7891463" cy="355600"/>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fontAlgn="base">
              <a:lnSpc>
                <a:spcPct val="95000"/>
              </a:lnSpc>
              <a:spcBef>
                <a:spcPct val="0"/>
              </a:spcBef>
              <a:spcAft>
                <a:spcPct val="0"/>
              </a:spcAft>
              <a:defRPr/>
            </a:pPr>
            <a:fld id="{C978BF42-2F20-462C-8E10-18967AC47817}" type="slidenum">
              <a:rPr lang="en-US" sz="800">
                <a:solidFill>
                  <a:srgbClr val="000066"/>
                </a:solidFill>
                <a:cs typeface="Arial" charset="0"/>
              </a:rPr>
              <a:pPr algn="r" fontAlgn="base">
                <a:lnSpc>
                  <a:spcPct val="95000"/>
                </a:lnSpc>
                <a:spcBef>
                  <a:spcPct val="0"/>
                </a:spcBef>
                <a:spcAft>
                  <a:spcPct val="0"/>
                </a:spcAft>
                <a:defRPr/>
              </a:pPr>
              <a:t>‹#›</a:t>
            </a:fld>
            <a:endParaRPr lang="en-US" sz="800" dirty="0">
              <a:solidFill>
                <a:srgbClr val="000066"/>
              </a:solidFill>
              <a:cs typeface="Arial" charset="0"/>
            </a:endParaRPr>
          </a:p>
        </p:txBody>
      </p:sp>
      <p:cxnSp>
        <p:nvCxnSpPr>
          <p:cNvPr id="1030" name="Straight Connector 10"/>
          <p:cNvCxnSpPr>
            <a:cxnSpLocks noChangeShapeType="1"/>
          </p:cNvCxnSpPr>
          <p:nvPr/>
        </p:nvCxnSpPr>
        <p:spPr bwMode="auto">
          <a:xfrm>
            <a:off x="381000" y="914400"/>
            <a:ext cx="8412163" cy="0"/>
          </a:xfrm>
          <a:prstGeom prst="line">
            <a:avLst/>
          </a:prstGeom>
          <a:noFill/>
          <a:ln w="1905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Lst>
  <p:txStyles>
    <p:titleStyle>
      <a:lvl1pPr algn="l" rtl="0" eaLnBrk="1" fontAlgn="base" hangingPunct="1">
        <a:lnSpc>
          <a:spcPct val="95000"/>
        </a:lnSpc>
        <a:spcBef>
          <a:spcPct val="0"/>
        </a:spcBef>
        <a:spcAft>
          <a:spcPct val="0"/>
        </a:spcAft>
        <a:defRPr b="1">
          <a:solidFill>
            <a:schemeClr val="tx1"/>
          </a:solidFill>
          <a:latin typeface="+mj-lt"/>
          <a:ea typeface="+mj-ea"/>
          <a:cs typeface="+mj-cs"/>
        </a:defRPr>
      </a:lvl1pPr>
      <a:lvl2pPr algn="l" rtl="0" eaLnBrk="1" fontAlgn="base" hangingPunct="1">
        <a:lnSpc>
          <a:spcPct val="95000"/>
        </a:lnSpc>
        <a:spcBef>
          <a:spcPct val="0"/>
        </a:spcBef>
        <a:spcAft>
          <a:spcPct val="0"/>
        </a:spcAft>
        <a:defRPr b="1">
          <a:solidFill>
            <a:schemeClr val="tx1"/>
          </a:solidFill>
          <a:latin typeface="Arial" charset="0"/>
        </a:defRPr>
      </a:lvl2pPr>
      <a:lvl3pPr algn="l" rtl="0" eaLnBrk="1" fontAlgn="base" hangingPunct="1">
        <a:lnSpc>
          <a:spcPct val="95000"/>
        </a:lnSpc>
        <a:spcBef>
          <a:spcPct val="0"/>
        </a:spcBef>
        <a:spcAft>
          <a:spcPct val="0"/>
        </a:spcAft>
        <a:defRPr b="1">
          <a:solidFill>
            <a:schemeClr val="tx1"/>
          </a:solidFill>
          <a:latin typeface="Arial" charset="0"/>
        </a:defRPr>
      </a:lvl3pPr>
      <a:lvl4pPr algn="l" rtl="0" eaLnBrk="1" fontAlgn="base" hangingPunct="1">
        <a:lnSpc>
          <a:spcPct val="95000"/>
        </a:lnSpc>
        <a:spcBef>
          <a:spcPct val="0"/>
        </a:spcBef>
        <a:spcAft>
          <a:spcPct val="0"/>
        </a:spcAft>
        <a:defRPr b="1">
          <a:solidFill>
            <a:schemeClr val="tx1"/>
          </a:solidFill>
          <a:latin typeface="Arial" charset="0"/>
        </a:defRPr>
      </a:lvl4pPr>
      <a:lvl5pPr algn="l" rtl="0" eaLnBrk="1" fontAlgn="base" hangingPunct="1">
        <a:lnSpc>
          <a:spcPct val="95000"/>
        </a:lnSpc>
        <a:spcBef>
          <a:spcPct val="0"/>
        </a:spcBef>
        <a:spcAft>
          <a:spcPct val="0"/>
        </a:spcAft>
        <a:defRPr b="1">
          <a:solidFill>
            <a:schemeClr val="tx1"/>
          </a:solidFill>
          <a:latin typeface="Arial" charset="0"/>
        </a:defRPr>
      </a:lvl5pPr>
      <a:lvl6pPr marL="457200" algn="l" rtl="0" eaLnBrk="1" fontAlgn="base" hangingPunct="1">
        <a:lnSpc>
          <a:spcPct val="95000"/>
        </a:lnSpc>
        <a:spcBef>
          <a:spcPct val="0"/>
        </a:spcBef>
        <a:spcAft>
          <a:spcPct val="0"/>
        </a:spcAft>
        <a:defRPr sz="2200">
          <a:solidFill>
            <a:schemeClr val="tx1"/>
          </a:solidFill>
          <a:latin typeface="Arial" charset="0"/>
        </a:defRPr>
      </a:lvl6pPr>
      <a:lvl7pPr marL="914400" algn="l" rtl="0" eaLnBrk="1" fontAlgn="base" hangingPunct="1">
        <a:lnSpc>
          <a:spcPct val="95000"/>
        </a:lnSpc>
        <a:spcBef>
          <a:spcPct val="0"/>
        </a:spcBef>
        <a:spcAft>
          <a:spcPct val="0"/>
        </a:spcAft>
        <a:defRPr sz="2200">
          <a:solidFill>
            <a:schemeClr val="tx1"/>
          </a:solidFill>
          <a:latin typeface="Arial" charset="0"/>
        </a:defRPr>
      </a:lvl7pPr>
      <a:lvl8pPr marL="1371600" algn="l" rtl="0" eaLnBrk="1" fontAlgn="base" hangingPunct="1">
        <a:lnSpc>
          <a:spcPct val="95000"/>
        </a:lnSpc>
        <a:spcBef>
          <a:spcPct val="0"/>
        </a:spcBef>
        <a:spcAft>
          <a:spcPct val="0"/>
        </a:spcAft>
        <a:defRPr sz="2200">
          <a:solidFill>
            <a:schemeClr val="tx1"/>
          </a:solidFill>
          <a:latin typeface="Arial" charset="0"/>
        </a:defRPr>
      </a:lvl8pPr>
      <a:lvl9pPr marL="1828800" algn="l" rtl="0" eaLnBrk="1" fontAlgn="base" hangingPunct="1">
        <a:lnSpc>
          <a:spcPct val="95000"/>
        </a:lnSpc>
        <a:spcBef>
          <a:spcPct val="0"/>
        </a:spcBef>
        <a:spcAft>
          <a:spcPct val="0"/>
        </a:spcAft>
        <a:defRPr sz="2200">
          <a:solidFill>
            <a:schemeClr val="tx1"/>
          </a:solidFill>
          <a:latin typeface="Arial" charset="0"/>
        </a:defRPr>
      </a:lvl9pPr>
    </p:titleStyle>
    <p:bodyStyle>
      <a:lvl1pPr marL="342900" indent="-342900" algn="l" rtl="0" eaLnBrk="1" fontAlgn="base" hangingPunct="1">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1" fontAlgn="base" hangingPunct="1">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1" fontAlgn="base" hangingPunct="1">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1" fontAlgn="base" hangingPunct="1">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1" fontAlgn="base" hangingPunct="1">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eaLnBrk="1" fontAlgn="base" hangingPunct="1">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16C14-972A-41AB-A49C-4C919B030DB8}" type="datetimeFigureOut">
              <a:rPr lang="en-US" smtClean="0"/>
              <a:pPr/>
              <a:t>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42535-34C8-4D46-8B76-991A390A59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2.xml"/><Relationship Id="rId5" Type="http://schemas.openxmlformats.org/officeDocument/2006/relationships/image" Target="../media/image5.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5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www.facebook.com/photo.php?pid=1662564&amp;id=502450925" TargetMode="External"/><Relationship Id="rId2" Type="http://schemas.openxmlformats.org/officeDocument/2006/relationships/notesSlide" Target="../notesSlides/notesSlide8.xml"/><Relationship Id="rId1" Type="http://schemas.openxmlformats.org/officeDocument/2006/relationships/slideLayout" Target="../slideLayouts/slideLayout59.xml"/><Relationship Id="rId6" Type="http://schemas.openxmlformats.org/officeDocument/2006/relationships/hyperlink" Target="http://www.cdc.gov/travel" TargetMode="External"/><Relationship Id="rId5" Type="http://schemas.openxmlformats.org/officeDocument/2006/relationships/hyperlink" Target="http://www.cdc.gov/travel/seasia.htm" TargetMode="External"/><Relationship Id="rId4" Type="http://schemas.openxmlformats.org/officeDocument/2006/relationships/hyperlink" Target="http://www.facebook.com/photo.php?pid=47172220&amp;id=273514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facebook.com/photo.php?pid=1662564&amp;id=502450925" TargetMode="External"/><Relationship Id="rId2" Type="http://schemas.openxmlformats.org/officeDocument/2006/relationships/notesSlide" Target="../notesSlides/notesSlide9.xml"/><Relationship Id="rId1" Type="http://schemas.openxmlformats.org/officeDocument/2006/relationships/slideLayout" Target="../slideLayouts/slideLayout59.xml"/><Relationship Id="rId4" Type="http://schemas.openxmlformats.org/officeDocument/2006/relationships/hyperlink" Target="http://www.facebook.com/photo.php?pid=47172220&amp;id=273514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facebook.com/photo.php?pid=1662564&amp;id=502450925" TargetMode="External"/><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hyperlink" Target="http://www.facebook.com/photo.php?pid=47172220&amp;id=2735142"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hyperlink" Target="http://www.blurb.com/books/2997315" TargetMode="Externa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hyperlink" Target="http://www.blurb.com/books/2997315" TargetMode="Externa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a:xfrm>
            <a:off x="485775" y="4724400"/>
            <a:ext cx="7924800" cy="457200"/>
          </a:xfrm>
        </p:spPr>
        <p:txBody>
          <a:bodyPr/>
          <a:lstStyle/>
          <a:p>
            <a:pPr marL="0" indent="0" eaLnBrk="1" hangingPunct="1"/>
            <a:r>
              <a:rPr lang="en-US" sz="3200" dirty="0" smtClean="0">
                <a:solidFill>
                  <a:srgbClr val="002060"/>
                </a:solidFill>
                <a:latin typeface="Humnst777 BT"/>
              </a:rPr>
              <a:t>Session</a:t>
            </a:r>
            <a:r>
              <a:rPr lang="en-US" sz="3200" b="1" dirty="0" smtClean="0">
                <a:solidFill>
                  <a:srgbClr val="002060"/>
                </a:solidFill>
                <a:latin typeface="Humnst777 BT"/>
              </a:rPr>
              <a:t> 1:  Coach for College Kickoff</a:t>
            </a:r>
          </a:p>
        </p:txBody>
      </p:sp>
      <p:grpSp>
        <p:nvGrpSpPr>
          <p:cNvPr id="10244" name="Group 9"/>
          <p:cNvGrpSpPr>
            <a:grpSpLocks/>
          </p:cNvGrpSpPr>
          <p:nvPr/>
        </p:nvGrpSpPr>
        <p:grpSpPr bwMode="auto">
          <a:xfrm>
            <a:off x="609600" y="1676400"/>
            <a:ext cx="7924800" cy="1828800"/>
            <a:chOff x="609600" y="1447800"/>
            <a:chExt cx="7924800" cy="1828800"/>
          </a:xfrm>
        </p:grpSpPr>
        <p:pic>
          <p:nvPicPr>
            <p:cNvPr id="10246" name="Picture 1" descr="C:\Users\akenley\Desktop\Documents\CFC\Develop CFC\6248_1021749480537_1729225213_43535_8215274_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246" y="1447800"/>
              <a:ext cx="2740929"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7" name="Picture 2" descr="C:\Users\akenley\Desktop\Documents\CFC\Develop CFC\CIMG20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447800"/>
              <a:ext cx="280982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8" name="Picture 3" descr="C:\Users\akenley\Desktop\Documents\CFC\Develop CFC\CIMG25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447800"/>
              <a:ext cx="24384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245" name="Picture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828800" y="342900"/>
            <a:ext cx="54864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camp schedule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67147525"/>
              </p:ext>
            </p:extLst>
          </p:nvPr>
        </p:nvGraphicFramePr>
        <p:xfrm>
          <a:off x="615849" y="1219200"/>
          <a:ext cx="7585475" cy="2499360"/>
        </p:xfrm>
        <a:graphic>
          <a:graphicData uri="http://schemas.openxmlformats.org/drawingml/2006/table">
            <a:tbl>
              <a:tblPr firstRow="1" bandRow="1">
                <a:tableStyleId>{D03447BB-5D67-496B-8E87-E561075AD55C}</a:tableStyleId>
              </a:tblPr>
              <a:tblGrid>
                <a:gridCol w="915498"/>
                <a:gridCol w="1167136"/>
                <a:gridCol w="686551"/>
                <a:gridCol w="806697"/>
                <a:gridCol w="772370"/>
                <a:gridCol w="789534"/>
                <a:gridCol w="1177570"/>
                <a:gridCol w="1270119"/>
              </a:tblGrid>
              <a:tr h="229321">
                <a:tc>
                  <a:txBody>
                    <a:bodyPr/>
                    <a:lstStyle/>
                    <a:p>
                      <a:endParaRPr lang="en-US" sz="1400" dirty="0">
                        <a:solidFill>
                          <a:schemeClr val="accent4"/>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1" dirty="0" smtClean="0">
                          <a:solidFill>
                            <a:srgbClr val="000056"/>
                          </a:solidFill>
                        </a:rPr>
                        <a:t>SUN</a:t>
                      </a:r>
                      <a:endParaRPr lang="en-US" sz="1200" b="1"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r>
                        <a:rPr lang="en-US" sz="1200" b="1" dirty="0" smtClean="0">
                          <a:solidFill>
                            <a:srgbClr val="000056"/>
                          </a:solidFill>
                        </a:rPr>
                        <a:t>MON</a:t>
                      </a:r>
                      <a:endParaRPr lang="en-US" sz="1200" b="1"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r>
                        <a:rPr lang="en-US" sz="1200" b="1" dirty="0" smtClean="0">
                          <a:solidFill>
                            <a:srgbClr val="000056"/>
                          </a:solidFill>
                        </a:rPr>
                        <a:t>TUES</a:t>
                      </a:r>
                      <a:endParaRPr lang="en-US" sz="1200" b="1"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r>
                        <a:rPr lang="en-US" sz="1200" b="1" dirty="0" smtClean="0">
                          <a:solidFill>
                            <a:srgbClr val="000056"/>
                          </a:solidFill>
                        </a:rPr>
                        <a:t>WED</a:t>
                      </a:r>
                      <a:endParaRPr lang="en-US" sz="1200" b="1"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r>
                        <a:rPr lang="en-US" sz="1200" b="1" dirty="0" smtClean="0">
                          <a:solidFill>
                            <a:srgbClr val="000056"/>
                          </a:solidFill>
                        </a:rPr>
                        <a:t>THURS</a:t>
                      </a:r>
                      <a:endParaRPr lang="en-US" sz="1200" b="1"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r>
                        <a:rPr lang="en-US" sz="1200" b="1" dirty="0" smtClean="0">
                          <a:solidFill>
                            <a:srgbClr val="000056"/>
                          </a:solidFill>
                        </a:rPr>
                        <a:t>FRI</a:t>
                      </a:r>
                      <a:endParaRPr lang="en-US" sz="1200" b="1"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r>
                        <a:rPr lang="en-US" sz="1200" b="1" dirty="0" smtClean="0">
                          <a:solidFill>
                            <a:srgbClr val="000056"/>
                          </a:solidFill>
                        </a:rPr>
                        <a:t>SAT</a:t>
                      </a:r>
                      <a:endParaRPr lang="en-US" sz="1200" b="1"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r>
              <a:tr h="427740">
                <a:tc>
                  <a:txBody>
                    <a:bodyPr/>
                    <a:lstStyle/>
                    <a:p>
                      <a:r>
                        <a:rPr lang="en-US" sz="1400" b="1" dirty="0" smtClean="0">
                          <a:solidFill>
                            <a:schemeClr val="accent4"/>
                          </a:solidFill>
                        </a:rPr>
                        <a:t>Week 1</a:t>
                      </a:r>
                      <a:endParaRPr lang="en-US" sz="1400" b="1" dirty="0">
                        <a:solidFill>
                          <a:schemeClr val="accent4"/>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0" dirty="0" smtClean="0">
                          <a:solidFill>
                            <a:srgbClr val="000056"/>
                          </a:solidFill>
                        </a:rPr>
                        <a:t>Registration,</a:t>
                      </a:r>
                    </a:p>
                    <a:p>
                      <a:r>
                        <a:rPr lang="en-US" sz="1200" b="0" dirty="0" smtClean="0">
                          <a:solidFill>
                            <a:srgbClr val="000056"/>
                          </a:solidFill>
                        </a:rPr>
                        <a:t>Orientation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1200" b="0" dirty="0" smtClean="0">
                          <a:solidFill>
                            <a:srgbClr val="000056"/>
                          </a:solidFill>
                        </a:rPr>
                        <a:t>Class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p>
                      <a:endParaRPr lang="en-US" sz="1200"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p>
                      <a:endParaRPr lang="en-US" sz="1200"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p>
                      <a:endParaRPr lang="en-US" sz="1200"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1200" b="0" dirty="0" smtClean="0">
                          <a:solidFill>
                            <a:srgbClr val="000056"/>
                          </a:solidFill>
                        </a:rPr>
                        <a:t>Tests &amp; Competitions</a:t>
                      </a:r>
                      <a:endParaRPr lang="en-US" sz="1200"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98836">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400" b="1" dirty="0" smtClean="0">
                          <a:solidFill>
                            <a:schemeClr val="accent4"/>
                          </a:solidFill>
                        </a:rPr>
                        <a:t>Week 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0" dirty="0" smtClean="0">
                          <a:solidFill>
                            <a:srgbClr val="000056"/>
                          </a:solidFill>
                        </a:rPr>
                        <a:t>Class</a:t>
                      </a:r>
                      <a:endParaRPr lang="en-US" sz="1200"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Tests &amp; Competitions</a:t>
                      </a:r>
                    </a:p>
                    <a:p>
                      <a:endParaRPr lang="en-US" sz="1200"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a:txBody>
                    <a:bodyPr/>
                    <a:lstStyle/>
                    <a:p>
                      <a:endParaRPr lang="en-US" sz="120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98836">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400" b="1" dirty="0" smtClean="0">
                          <a:solidFill>
                            <a:schemeClr val="accent4"/>
                          </a:solidFill>
                        </a:rPr>
                        <a:t>Week 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0" dirty="0" smtClean="0">
                          <a:solidFill>
                            <a:srgbClr val="000056"/>
                          </a:solidFill>
                        </a:rPr>
                        <a:t>Class</a:t>
                      </a:r>
                      <a:endParaRPr lang="en-US" sz="1200"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dirty="0" smtClean="0">
                          <a:solidFill>
                            <a:srgbClr val="000056"/>
                          </a:solidFill>
                        </a:rPr>
                        <a:t>Tests &amp; Competitions</a:t>
                      </a:r>
                    </a:p>
                    <a:p>
                      <a:endParaRPr lang="en-US" sz="120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dirty="0" smtClean="0">
                          <a:solidFill>
                            <a:srgbClr val="000056"/>
                          </a:solidFill>
                        </a:rPr>
                        <a:t>Tests &amp; Competitions</a:t>
                      </a:r>
                    </a:p>
                    <a:p>
                      <a:endParaRPr lang="en-US" sz="120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r>
              <a:tr h="452308">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400" b="1" dirty="0" smtClean="0">
                          <a:solidFill>
                            <a:schemeClr val="accent4"/>
                          </a:solidFill>
                        </a:rPr>
                        <a:t>Week 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dirty="0" smtClean="0">
                          <a:solidFill>
                            <a:srgbClr val="000056"/>
                          </a:solidFill>
                        </a:rPr>
                        <a:t>Awards Ceremony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a:txBody>
                    <a:bodyPr/>
                    <a:lstStyle/>
                    <a:p>
                      <a:endParaRPr lang="en-US" sz="1200"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endParaRPr lang="en-US" sz="1200" b="0" dirty="0" smtClean="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endParaRPr lang="en-US" sz="1200" b="0" dirty="0" smtClean="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endParaRPr lang="en-US" sz="1200" b="0" dirty="0" smtClean="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93487203"/>
              </p:ext>
            </p:extLst>
          </p:nvPr>
        </p:nvGraphicFramePr>
        <p:xfrm>
          <a:off x="609600" y="4191000"/>
          <a:ext cx="6775964" cy="1950304"/>
        </p:xfrm>
        <a:graphic>
          <a:graphicData uri="http://schemas.openxmlformats.org/drawingml/2006/table">
            <a:tbl>
              <a:tblPr firstRow="1" bandRow="1">
                <a:tableStyleId>{D03447BB-5D67-496B-8E87-E561075AD55C}</a:tableStyleId>
              </a:tblPr>
              <a:tblGrid>
                <a:gridCol w="1295400"/>
                <a:gridCol w="838200"/>
                <a:gridCol w="845815"/>
                <a:gridCol w="887795"/>
                <a:gridCol w="820097"/>
                <a:gridCol w="838322"/>
                <a:gridCol w="1250335"/>
              </a:tblGrid>
              <a:tr h="427740">
                <a:tc>
                  <a:txBody>
                    <a:bodyPr/>
                    <a:lstStyle/>
                    <a:p>
                      <a:r>
                        <a:rPr lang="en-US" sz="1400" b="1" dirty="0" smtClean="0">
                          <a:solidFill>
                            <a:schemeClr val="accent4"/>
                          </a:solidFill>
                        </a:rPr>
                        <a:t>Morning</a:t>
                      </a:r>
                    </a:p>
                    <a:p>
                      <a:r>
                        <a:rPr lang="en-US" sz="1400" b="0" dirty="0" smtClean="0">
                          <a:solidFill>
                            <a:schemeClr val="accent4"/>
                          </a:solidFill>
                        </a:rPr>
                        <a:t>Grade 6 (or 8)</a:t>
                      </a:r>
                      <a:endParaRPr lang="en-US" sz="1400" b="0" dirty="0">
                        <a:solidFill>
                          <a:schemeClr val="accent4"/>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0" dirty="0" smtClean="0">
                          <a:solidFill>
                            <a:srgbClr val="000056"/>
                          </a:solidFill>
                        </a:rPr>
                        <a:t>Sport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Sport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r>
                        <a:rPr lang="en-US" sz="1200" b="0" dirty="0" smtClean="0">
                          <a:solidFill>
                            <a:srgbClr val="000056"/>
                          </a:solidFill>
                        </a:rPr>
                        <a:t>Life skills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r>
                        <a:rPr lang="en-US" sz="1200" b="0" dirty="0" smtClean="0">
                          <a:solidFill>
                            <a:srgbClr val="000056"/>
                          </a:solidFill>
                        </a:rPr>
                        <a:t>Team bonding,</a:t>
                      </a:r>
                    </a:p>
                    <a:p>
                      <a:r>
                        <a:rPr lang="en-US" sz="1200" b="0" dirty="0" smtClean="0">
                          <a:solidFill>
                            <a:srgbClr val="000056"/>
                          </a:solidFill>
                        </a:rPr>
                        <a:t>Test</a:t>
                      </a:r>
                      <a:r>
                        <a:rPr lang="en-US" sz="1200" b="0" baseline="0" dirty="0" smtClean="0">
                          <a:solidFill>
                            <a:srgbClr val="000056"/>
                          </a:solidFill>
                        </a:rPr>
                        <a:t> review</a:t>
                      </a:r>
                      <a:endParaRPr lang="en-US" sz="1200"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r>
              <a:tr h="381000">
                <a:tc gridSpan="7">
                  <a:txBody>
                    <a:bodyPr/>
                    <a:lstStyle/>
                    <a:p>
                      <a:pPr marL="0" marR="0" indent="0" algn="ctr" defTabSz="913915" rtl="0" eaLnBrk="1" fontAlgn="auto" latinLnBrk="0" hangingPunct="1">
                        <a:lnSpc>
                          <a:spcPct val="100000"/>
                        </a:lnSpc>
                        <a:spcBef>
                          <a:spcPts val="0"/>
                        </a:spcBef>
                        <a:spcAft>
                          <a:spcPts val="0"/>
                        </a:spcAft>
                        <a:buClrTx/>
                        <a:buSzTx/>
                        <a:buFontTx/>
                        <a:buNone/>
                        <a:tabLst/>
                        <a:defRPr/>
                      </a:pPr>
                      <a:r>
                        <a:rPr lang="en-US" sz="1400" b="1" dirty="0" smtClean="0">
                          <a:solidFill>
                            <a:schemeClr val="accent4"/>
                          </a:solidFill>
                        </a:rPr>
                        <a:t>Lunch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0E0FF"/>
                    </a:solidFill>
                  </a:tcPr>
                </a:tc>
              </a:tr>
              <a:tr h="598836">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400" b="1" dirty="0" smtClean="0">
                          <a:solidFill>
                            <a:schemeClr val="accent4"/>
                          </a:solidFill>
                        </a:rPr>
                        <a:t>Afternoon</a:t>
                      </a:r>
                    </a:p>
                    <a:p>
                      <a:pPr marL="0" marR="0" indent="0" algn="l" defTabSz="913915" rtl="0" eaLnBrk="1" fontAlgn="auto" latinLnBrk="0" hangingPunct="1">
                        <a:lnSpc>
                          <a:spcPct val="100000"/>
                        </a:lnSpc>
                        <a:spcBef>
                          <a:spcPts val="0"/>
                        </a:spcBef>
                        <a:spcAft>
                          <a:spcPts val="0"/>
                        </a:spcAft>
                        <a:buClrTx/>
                        <a:buSzTx/>
                        <a:buFontTx/>
                        <a:buNone/>
                        <a:tabLst/>
                        <a:defRPr/>
                      </a:pPr>
                      <a:r>
                        <a:rPr lang="en-US" sz="1400" b="0" dirty="0" smtClean="0">
                          <a:solidFill>
                            <a:schemeClr val="accent4"/>
                          </a:solidFill>
                        </a:rPr>
                        <a:t>Grade 7 (or 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0" dirty="0" smtClean="0">
                          <a:solidFill>
                            <a:srgbClr val="000056"/>
                          </a:solidFill>
                        </a:rPr>
                        <a:t>Life skills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Sport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pPr marL="0" marR="0" indent="0" algn="l" defTabSz="913915" rtl="0" eaLnBrk="1" fontAlgn="auto" latinLnBrk="0" hangingPunct="1">
                        <a:lnSpc>
                          <a:spcPct val="100000"/>
                        </a:lnSpc>
                        <a:spcBef>
                          <a:spcPts val="0"/>
                        </a:spcBef>
                        <a:spcAft>
                          <a:spcPts val="0"/>
                        </a:spcAft>
                        <a:buClrTx/>
                        <a:buSzTx/>
                        <a:buFontTx/>
                        <a:buNone/>
                        <a:tabLst/>
                        <a:defRPr/>
                      </a:pPr>
                      <a:r>
                        <a:rPr lang="en-US" sz="1200" b="0" dirty="0" smtClean="0">
                          <a:solidFill>
                            <a:srgbClr val="000056"/>
                          </a:solidFill>
                        </a:rPr>
                        <a:t>Class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r>
                        <a:rPr lang="en-US" sz="1200" b="0" dirty="0" smtClean="0">
                          <a:solidFill>
                            <a:srgbClr val="000056"/>
                          </a:solidFill>
                        </a:rPr>
                        <a:t>Sport</a:t>
                      </a:r>
                      <a:endParaRPr lang="en-US" sz="1200"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c>
                  <a:txBody>
                    <a:bodyPr/>
                    <a:lstStyle/>
                    <a:p>
                      <a:r>
                        <a:rPr lang="en-US" sz="1200" b="0" dirty="0" smtClean="0">
                          <a:solidFill>
                            <a:srgbClr val="000056"/>
                          </a:solidFill>
                        </a:rPr>
                        <a:t>Team bonding,</a:t>
                      </a:r>
                    </a:p>
                    <a:p>
                      <a:r>
                        <a:rPr lang="en-US" sz="1200" b="0" dirty="0" smtClean="0">
                          <a:solidFill>
                            <a:srgbClr val="000056"/>
                          </a:solidFill>
                        </a:rPr>
                        <a:t>Test</a:t>
                      </a:r>
                      <a:r>
                        <a:rPr lang="en-US" sz="1200" b="0" baseline="0" dirty="0" smtClean="0">
                          <a:solidFill>
                            <a:srgbClr val="000056"/>
                          </a:solidFill>
                        </a:rPr>
                        <a:t> review</a:t>
                      </a:r>
                      <a:endParaRPr lang="en-US" sz="1200" b="0"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85000"/>
                      </a:schemeClr>
                    </a:solidFill>
                  </a:tcPr>
                </a:tc>
              </a:tr>
              <a:tr h="452308">
                <a:tc gridSpan="7">
                  <a:txBody>
                    <a:bodyPr/>
                    <a:lstStyle/>
                    <a:p>
                      <a:pPr marL="0" marR="0" indent="0" algn="ctr" defTabSz="913915" rtl="0" eaLnBrk="1" fontAlgn="auto" latinLnBrk="0" hangingPunct="1">
                        <a:lnSpc>
                          <a:spcPct val="100000"/>
                        </a:lnSpc>
                        <a:spcBef>
                          <a:spcPts val="0"/>
                        </a:spcBef>
                        <a:spcAft>
                          <a:spcPts val="0"/>
                        </a:spcAft>
                        <a:buClrTx/>
                        <a:buSzTx/>
                        <a:buFontTx/>
                        <a:buNone/>
                        <a:tabLst/>
                        <a:defRPr/>
                      </a:pPr>
                      <a:r>
                        <a:rPr lang="en-US" sz="1400" b="1" dirty="0" smtClean="0">
                          <a:solidFill>
                            <a:schemeClr val="accent4"/>
                          </a:solidFill>
                        </a:rPr>
                        <a:t>Dinner and lesson planning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pPr marL="0" marR="0" indent="0" algn="l" defTabSz="913915" rtl="0" eaLnBrk="1" fontAlgn="auto" latinLnBrk="0" hangingPunct="1">
                        <a:lnSpc>
                          <a:spcPct val="100000"/>
                        </a:lnSpc>
                        <a:spcBef>
                          <a:spcPts val="0"/>
                        </a:spcBef>
                        <a:spcAft>
                          <a:spcPts val="0"/>
                        </a:spcAft>
                        <a:buClrTx/>
                        <a:buSzTx/>
                        <a:buFontTx/>
                        <a:buNone/>
                        <a:tabLst/>
                        <a:defRPr/>
                      </a:pPr>
                      <a:endParaRPr lang="en-US" sz="1200" b="0" dirty="0" smtClean="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marL="0" marR="0" indent="0" algn="l" defTabSz="913915" rtl="0" eaLnBrk="1" fontAlgn="auto" latinLnBrk="0" hangingPunct="1">
                        <a:lnSpc>
                          <a:spcPct val="100000"/>
                        </a:lnSpc>
                        <a:spcBef>
                          <a:spcPts val="0"/>
                        </a:spcBef>
                        <a:spcAft>
                          <a:spcPts val="0"/>
                        </a:spcAft>
                        <a:buClrTx/>
                        <a:buSzTx/>
                        <a:buFontTx/>
                        <a:buNone/>
                        <a:tabLst/>
                        <a:defRPr/>
                      </a:pPr>
                      <a:endParaRPr lang="en-US" sz="1200" b="0" dirty="0" smtClean="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marL="0" marR="0" indent="0" algn="l" defTabSz="913915" rtl="0" eaLnBrk="1" fontAlgn="auto" latinLnBrk="0" hangingPunct="1">
                        <a:lnSpc>
                          <a:spcPct val="100000"/>
                        </a:lnSpc>
                        <a:spcBef>
                          <a:spcPts val="0"/>
                        </a:spcBef>
                        <a:spcAft>
                          <a:spcPts val="0"/>
                        </a:spcAft>
                        <a:buClrTx/>
                        <a:buSzTx/>
                        <a:buFontTx/>
                        <a:buNone/>
                        <a:tabLst/>
                        <a:defRPr/>
                      </a:pPr>
                      <a:endParaRPr lang="en-US" sz="1200" b="0" dirty="0" smtClean="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solidFill>
                          <a:srgbClr val="00005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75351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Partner Organizations</a:t>
            </a:r>
            <a:endParaRPr lang="en-US" b="0" dirty="0"/>
          </a:p>
        </p:txBody>
      </p:sp>
      <p:sp>
        <p:nvSpPr>
          <p:cNvPr id="3" name="Title 1"/>
          <p:cNvSpPr txBox="1">
            <a:spLocks/>
          </p:cNvSpPr>
          <p:nvPr/>
        </p:nvSpPr>
        <p:spPr bwMode="gray">
          <a:xfrm>
            <a:off x="381000" y="1147269"/>
            <a:ext cx="3505200" cy="297004"/>
          </a:xfrm>
          <a:prstGeom prst="rect">
            <a:avLst/>
          </a:prstGeom>
          <a:solidFill>
            <a:schemeClr val="tx1"/>
          </a:solidFill>
          <a:ln w="9525" algn="ctr">
            <a:solidFill>
              <a:schemeClr val="tx1"/>
            </a:solidFill>
            <a:miter lim="800000"/>
            <a:headEnd/>
            <a:tailEnd/>
          </a:ln>
        </p:spPr>
        <p:txBody>
          <a:bodyPr vert="horz" wrap="square" lIns="45720" tIns="45720" rIns="45720" bIns="45720" numCol="1" anchor="b" anchorCtr="0" compatLnSpc="1">
            <a:prstTxWarp prst="textNoShape">
              <a:avLst/>
            </a:prstTxWarp>
            <a:spAutoFit/>
          </a:bodyPr>
          <a:lstStyle>
            <a:lvl1pPr algn="l" rtl="0" eaLnBrk="1" fontAlgn="base" hangingPunct="1">
              <a:lnSpc>
                <a:spcPct val="95000"/>
              </a:lnSpc>
              <a:spcBef>
                <a:spcPct val="0"/>
              </a:spcBef>
              <a:spcAft>
                <a:spcPct val="0"/>
              </a:spcAft>
              <a:defRPr b="1">
                <a:solidFill>
                  <a:schemeClr val="tx1"/>
                </a:solidFill>
                <a:latin typeface="+mj-lt"/>
                <a:ea typeface="+mj-ea"/>
                <a:cs typeface="+mj-cs"/>
              </a:defRPr>
            </a:lvl1pPr>
            <a:lvl2pPr algn="l" rtl="0" eaLnBrk="1" fontAlgn="base" hangingPunct="1">
              <a:lnSpc>
                <a:spcPct val="95000"/>
              </a:lnSpc>
              <a:spcBef>
                <a:spcPct val="0"/>
              </a:spcBef>
              <a:spcAft>
                <a:spcPct val="0"/>
              </a:spcAft>
              <a:defRPr b="1">
                <a:solidFill>
                  <a:schemeClr val="tx1"/>
                </a:solidFill>
                <a:latin typeface="Arial" charset="0"/>
              </a:defRPr>
            </a:lvl2pPr>
            <a:lvl3pPr algn="l" rtl="0" eaLnBrk="1" fontAlgn="base" hangingPunct="1">
              <a:lnSpc>
                <a:spcPct val="95000"/>
              </a:lnSpc>
              <a:spcBef>
                <a:spcPct val="0"/>
              </a:spcBef>
              <a:spcAft>
                <a:spcPct val="0"/>
              </a:spcAft>
              <a:defRPr b="1">
                <a:solidFill>
                  <a:schemeClr val="tx1"/>
                </a:solidFill>
                <a:latin typeface="Arial" charset="0"/>
              </a:defRPr>
            </a:lvl3pPr>
            <a:lvl4pPr algn="l" rtl="0" eaLnBrk="1" fontAlgn="base" hangingPunct="1">
              <a:lnSpc>
                <a:spcPct val="95000"/>
              </a:lnSpc>
              <a:spcBef>
                <a:spcPct val="0"/>
              </a:spcBef>
              <a:spcAft>
                <a:spcPct val="0"/>
              </a:spcAft>
              <a:defRPr b="1">
                <a:solidFill>
                  <a:schemeClr val="tx1"/>
                </a:solidFill>
                <a:latin typeface="Arial" charset="0"/>
              </a:defRPr>
            </a:lvl4pPr>
            <a:lvl5pPr algn="l" rtl="0" eaLnBrk="1" fontAlgn="base" hangingPunct="1">
              <a:lnSpc>
                <a:spcPct val="95000"/>
              </a:lnSpc>
              <a:spcBef>
                <a:spcPct val="0"/>
              </a:spcBef>
              <a:spcAft>
                <a:spcPct val="0"/>
              </a:spcAft>
              <a:defRPr b="1">
                <a:solidFill>
                  <a:schemeClr val="tx1"/>
                </a:solidFill>
                <a:latin typeface="Arial" charset="0"/>
              </a:defRPr>
            </a:lvl5pPr>
            <a:lvl6pPr marL="457200" algn="l" rtl="0" eaLnBrk="1" fontAlgn="base" hangingPunct="1">
              <a:lnSpc>
                <a:spcPct val="95000"/>
              </a:lnSpc>
              <a:spcBef>
                <a:spcPct val="0"/>
              </a:spcBef>
              <a:spcAft>
                <a:spcPct val="0"/>
              </a:spcAft>
              <a:defRPr sz="2200">
                <a:solidFill>
                  <a:schemeClr val="tx1"/>
                </a:solidFill>
                <a:latin typeface="Arial" charset="0"/>
              </a:defRPr>
            </a:lvl6pPr>
            <a:lvl7pPr marL="914400" algn="l" rtl="0" eaLnBrk="1" fontAlgn="base" hangingPunct="1">
              <a:lnSpc>
                <a:spcPct val="95000"/>
              </a:lnSpc>
              <a:spcBef>
                <a:spcPct val="0"/>
              </a:spcBef>
              <a:spcAft>
                <a:spcPct val="0"/>
              </a:spcAft>
              <a:defRPr sz="2200">
                <a:solidFill>
                  <a:schemeClr val="tx1"/>
                </a:solidFill>
                <a:latin typeface="Arial" charset="0"/>
              </a:defRPr>
            </a:lvl7pPr>
            <a:lvl8pPr marL="1371600" algn="l" rtl="0" eaLnBrk="1" fontAlgn="base" hangingPunct="1">
              <a:lnSpc>
                <a:spcPct val="95000"/>
              </a:lnSpc>
              <a:spcBef>
                <a:spcPct val="0"/>
              </a:spcBef>
              <a:spcAft>
                <a:spcPct val="0"/>
              </a:spcAft>
              <a:defRPr sz="2200">
                <a:solidFill>
                  <a:schemeClr val="tx1"/>
                </a:solidFill>
                <a:latin typeface="Arial" charset="0"/>
              </a:defRPr>
            </a:lvl8pPr>
            <a:lvl9pPr marL="1828800" algn="l" rtl="0" eaLnBrk="1" fontAlgn="base" hangingPunct="1">
              <a:lnSpc>
                <a:spcPct val="95000"/>
              </a:lnSpc>
              <a:spcBef>
                <a:spcPct val="0"/>
              </a:spcBef>
              <a:spcAft>
                <a:spcPct val="0"/>
              </a:spcAft>
              <a:defRPr sz="2200">
                <a:solidFill>
                  <a:schemeClr val="tx1"/>
                </a:solidFill>
                <a:latin typeface="Arial" charset="0"/>
              </a:defRPr>
            </a:lvl9pPr>
          </a:lstStyle>
          <a:p>
            <a:pPr algn="ctr"/>
            <a:r>
              <a:rPr lang="en-US" sz="1400" dirty="0" err="1" smtClean="0">
                <a:solidFill>
                  <a:schemeClr val="bg1"/>
                </a:solidFill>
              </a:rPr>
              <a:t>Peacework</a:t>
            </a:r>
            <a:endParaRPr lang="en-US" sz="1400" dirty="0">
              <a:solidFill>
                <a:schemeClr val="bg1"/>
              </a:solidFill>
            </a:endParaRPr>
          </a:p>
        </p:txBody>
      </p:sp>
      <p:sp>
        <p:nvSpPr>
          <p:cNvPr id="27" name="Rectangle 26"/>
          <p:cNvSpPr/>
          <p:nvPr/>
        </p:nvSpPr>
        <p:spPr bwMode="gray">
          <a:xfrm>
            <a:off x="381000" y="1444273"/>
            <a:ext cx="3505200" cy="2239892"/>
          </a:xfrm>
          <a:prstGeom prst="rect">
            <a:avLst/>
          </a:prstGeom>
          <a:noFill/>
          <a:ln w="3175" algn="ctr">
            <a:solidFill>
              <a:schemeClr val="tx1"/>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600"/>
              </a:spcBef>
              <a:spcAft>
                <a:spcPts val="600"/>
              </a:spcAft>
              <a:buFont typeface="Wingdings" pitchFamily="2" charset="2"/>
              <a:buChar char="§"/>
            </a:pPr>
            <a:r>
              <a:rPr lang="en-US" sz="1100" dirty="0" smtClean="0"/>
              <a:t>Operating for over 25 years.</a:t>
            </a:r>
            <a:endParaRPr lang="en-US" sz="1100" dirty="0"/>
          </a:p>
          <a:p>
            <a:pPr marL="182880" indent="-182880">
              <a:spcBef>
                <a:spcPts val="600"/>
              </a:spcBef>
              <a:spcAft>
                <a:spcPts val="600"/>
              </a:spcAft>
              <a:buFont typeface="Wingdings" pitchFamily="2" charset="2"/>
              <a:buChar char="§"/>
            </a:pPr>
            <a:r>
              <a:rPr lang="en-US" sz="1100" dirty="0" smtClean="0"/>
              <a:t>This </a:t>
            </a:r>
            <a:r>
              <a:rPr lang="en-US" sz="1100" dirty="0" smtClean="0"/>
              <a:t>non-profit facilitates logistics for college student volunteer projects in </a:t>
            </a:r>
            <a:r>
              <a:rPr lang="en-US" sz="1100" dirty="0"/>
              <a:t> </a:t>
            </a:r>
            <a:r>
              <a:rPr lang="en-US" sz="1100" dirty="0" smtClean="0"/>
              <a:t>several countries and has a long history in Vietnam. </a:t>
            </a:r>
            <a:endParaRPr lang="en-US" sz="1100" dirty="0"/>
          </a:p>
          <a:p>
            <a:pPr marL="182880" indent="-182880">
              <a:spcBef>
                <a:spcPts val="600"/>
              </a:spcBef>
              <a:buFont typeface="Wingdings" pitchFamily="2" charset="2"/>
              <a:buChar char="§"/>
            </a:pPr>
            <a:r>
              <a:rPr lang="en-US" sz="1100" u="sng" dirty="0"/>
              <a:t>Provides</a:t>
            </a:r>
            <a:r>
              <a:rPr lang="en-US" sz="1100" dirty="0"/>
              <a:t>:</a:t>
            </a:r>
          </a:p>
          <a:p>
            <a:pPr marL="640080" lvl="1" indent="-182880">
              <a:spcBef>
                <a:spcPts val="600"/>
              </a:spcBef>
              <a:buFont typeface="Wingdings" pitchFamily="2" charset="2"/>
              <a:buChar char="§"/>
            </a:pPr>
            <a:r>
              <a:rPr lang="en-US" sz="1100" dirty="0" smtClean="0"/>
              <a:t>Governmen</a:t>
            </a:r>
            <a:r>
              <a:rPr lang="en-US" sz="1100" dirty="0" smtClean="0"/>
              <a:t>t permission </a:t>
            </a:r>
            <a:r>
              <a:rPr lang="en-US" sz="1100" dirty="0" smtClean="0"/>
              <a:t>support</a:t>
            </a:r>
            <a:endParaRPr lang="en-US" sz="1100" dirty="0"/>
          </a:p>
          <a:p>
            <a:pPr marL="640080" lvl="1" indent="-182880">
              <a:spcBef>
                <a:spcPts val="600"/>
              </a:spcBef>
              <a:buFont typeface="Wingdings" pitchFamily="2" charset="2"/>
              <a:buChar char="§"/>
            </a:pPr>
            <a:r>
              <a:rPr lang="en-US" sz="1100" dirty="0" smtClean="0"/>
              <a:t>Logistical support</a:t>
            </a:r>
            <a:endParaRPr lang="en-US" sz="1100" dirty="0"/>
          </a:p>
          <a:p>
            <a:pPr algn="ctr" eaLnBrk="0" hangingPunct="0">
              <a:spcBef>
                <a:spcPts val="300"/>
              </a:spcBef>
              <a:buClr>
                <a:schemeClr val="tx1"/>
              </a:buClr>
            </a:pPr>
            <a:endParaRPr lang="en-US" sz="1400" b="0" i="0" dirty="0" smtClean="0">
              <a:sym typeface="Wingdings" pitchFamily="2" charset="2"/>
            </a:endParaRPr>
          </a:p>
        </p:txBody>
      </p:sp>
      <p:sp>
        <p:nvSpPr>
          <p:cNvPr id="31" name="Title 1"/>
          <p:cNvSpPr txBox="1">
            <a:spLocks/>
          </p:cNvSpPr>
          <p:nvPr/>
        </p:nvSpPr>
        <p:spPr bwMode="gray">
          <a:xfrm>
            <a:off x="401782" y="3872245"/>
            <a:ext cx="3505200" cy="297004"/>
          </a:xfrm>
          <a:prstGeom prst="rect">
            <a:avLst/>
          </a:prstGeom>
          <a:solidFill>
            <a:schemeClr val="tx1"/>
          </a:solidFill>
          <a:ln w="9525" algn="ctr">
            <a:solidFill>
              <a:schemeClr val="tx1"/>
            </a:solidFill>
            <a:miter lim="800000"/>
            <a:headEnd/>
            <a:tailEnd/>
          </a:ln>
        </p:spPr>
        <p:txBody>
          <a:bodyPr vert="horz" wrap="square" lIns="45720" tIns="45720" rIns="45720" bIns="45720" numCol="1" anchor="b" anchorCtr="0" compatLnSpc="1">
            <a:prstTxWarp prst="textNoShape">
              <a:avLst/>
            </a:prstTxWarp>
            <a:spAutoFit/>
          </a:bodyPr>
          <a:lstStyle>
            <a:lvl1pPr algn="l" rtl="0" eaLnBrk="1" fontAlgn="base" hangingPunct="1">
              <a:lnSpc>
                <a:spcPct val="95000"/>
              </a:lnSpc>
              <a:spcBef>
                <a:spcPct val="0"/>
              </a:spcBef>
              <a:spcAft>
                <a:spcPct val="0"/>
              </a:spcAft>
              <a:defRPr b="1">
                <a:solidFill>
                  <a:schemeClr val="tx1"/>
                </a:solidFill>
                <a:latin typeface="+mj-lt"/>
                <a:ea typeface="+mj-ea"/>
                <a:cs typeface="+mj-cs"/>
              </a:defRPr>
            </a:lvl1pPr>
            <a:lvl2pPr algn="l" rtl="0" eaLnBrk="1" fontAlgn="base" hangingPunct="1">
              <a:lnSpc>
                <a:spcPct val="95000"/>
              </a:lnSpc>
              <a:spcBef>
                <a:spcPct val="0"/>
              </a:spcBef>
              <a:spcAft>
                <a:spcPct val="0"/>
              </a:spcAft>
              <a:defRPr b="1">
                <a:solidFill>
                  <a:schemeClr val="tx1"/>
                </a:solidFill>
                <a:latin typeface="Arial" charset="0"/>
              </a:defRPr>
            </a:lvl2pPr>
            <a:lvl3pPr algn="l" rtl="0" eaLnBrk="1" fontAlgn="base" hangingPunct="1">
              <a:lnSpc>
                <a:spcPct val="95000"/>
              </a:lnSpc>
              <a:spcBef>
                <a:spcPct val="0"/>
              </a:spcBef>
              <a:spcAft>
                <a:spcPct val="0"/>
              </a:spcAft>
              <a:defRPr b="1">
                <a:solidFill>
                  <a:schemeClr val="tx1"/>
                </a:solidFill>
                <a:latin typeface="Arial" charset="0"/>
              </a:defRPr>
            </a:lvl3pPr>
            <a:lvl4pPr algn="l" rtl="0" eaLnBrk="1" fontAlgn="base" hangingPunct="1">
              <a:lnSpc>
                <a:spcPct val="95000"/>
              </a:lnSpc>
              <a:spcBef>
                <a:spcPct val="0"/>
              </a:spcBef>
              <a:spcAft>
                <a:spcPct val="0"/>
              </a:spcAft>
              <a:defRPr b="1">
                <a:solidFill>
                  <a:schemeClr val="tx1"/>
                </a:solidFill>
                <a:latin typeface="Arial" charset="0"/>
              </a:defRPr>
            </a:lvl4pPr>
            <a:lvl5pPr algn="l" rtl="0" eaLnBrk="1" fontAlgn="base" hangingPunct="1">
              <a:lnSpc>
                <a:spcPct val="95000"/>
              </a:lnSpc>
              <a:spcBef>
                <a:spcPct val="0"/>
              </a:spcBef>
              <a:spcAft>
                <a:spcPct val="0"/>
              </a:spcAft>
              <a:defRPr b="1">
                <a:solidFill>
                  <a:schemeClr val="tx1"/>
                </a:solidFill>
                <a:latin typeface="Arial" charset="0"/>
              </a:defRPr>
            </a:lvl5pPr>
            <a:lvl6pPr marL="457200" algn="l" rtl="0" eaLnBrk="1" fontAlgn="base" hangingPunct="1">
              <a:lnSpc>
                <a:spcPct val="95000"/>
              </a:lnSpc>
              <a:spcBef>
                <a:spcPct val="0"/>
              </a:spcBef>
              <a:spcAft>
                <a:spcPct val="0"/>
              </a:spcAft>
              <a:defRPr sz="2200">
                <a:solidFill>
                  <a:schemeClr val="tx1"/>
                </a:solidFill>
                <a:latin typeface="Arial" charset="0"/>
              </a:defRPr>
            </a:lvl6pPr>
            <a:lvl7pPr marL="914400" algn="l" rtl="0" eaLnBrk="1" fontAlgn="base" hangingPunct="1">
              <a:lnSpc>
                <a:spcPct val="95000"/>
              </a:lnSpc>
              <a:spcBef>
                <a:spcPct val="0"/>
              </a:spcBef>
              <a:spcAft>
                <a:spcPct val="0"/>
              </a:spcAft>
              <a:defRPr sz="2200">
                <a:solidFill>
                  <a:schemeClr val="tx1"/>
                </a:solidFill>
                <a:latin typeface="Arial" charset="0"/>
              </a:defRPr>
            </a:lvl7pPr>
            <a:lvl8pPr marL="1371600" algn="l" rtl="0" eaLnBrk="1" fontAlgn="base" hangingPunct="1">
              <a:lnSpc>
                <a:spcPct val="95000"/>
              </a:lnSpc>
              <a:spcBef>
                <a:spcPct val="0"/>
              </a:spcBef>
              <a:spcAft>
                <a:spcPct val="0"/>
              </a:spcAft>
              <a:defRPr sz="2200">
                <a:solidFill>
                  <a:schemeClr val="tx1"/>
                </a:solidFill>
                <a:latin typeface="Arial" charset="0"/>
              </a:defRPr>
            </a:lvl8pPr>
            <a:lvl9pPr marL="1828800" algn="l" rtl="0" eaLnBrk="1" fontAlgn="base" hangingPunct="1">
              <a:lnSpc>
                <a:spcPct val="95000"/>
              </a:lnSpc>
              <a:spcBef>
                <a:spcPct val="0"/>
              </a:spcBef>
              <a:spcAft>
                <a:spcPct val="0"/>
              </a:spcAft>
              <a:defRPr sz="2200">
                <a:solidFill>
                  <a:schemeClr val="tx1"/>
                </a:solidFill>
                <a:latin typeface="Arial" charset="0"/>
              </a:defRPr>
            </a:lvl9pPr>
          </a:lstStyle>
          <a:p>
            <a:pPr algn="ctr"/>
            <a:r>
              <a:rPr lang="en-US" sz="1400" dirty="0" smtClean="0">
                <a:solidFill>
                  <a:schemeClr val="bg1"/>
                </a:solidFill>
              </a:rPr>
              <a:t>Can </a:t>
            </a:r>
            <a:r>
              <a:rPr lang="en-US" sz="1400" dirty="0" err="1" smtClean="0">
                <a:solidFill>
                  <a:schemeClr val="bg1"/>
                </a:solidFill>
              </a:rPr>
              <a:t>Tho</a:t>
            </a:r>
            <a:r>
              <a:rPr lang="en-US" sz="1400" dirty="0" smtClean="0">
                <a:solidFill>
                  <a:schemeClr val="bg1"/>
                </a:solidFill>
              </a:rPr>
              <a:t> University</a:t>
            </a:r>
            <a:endParaRPr lang="en-US" sz="1400" dirty="0">
              <a:solidFill>
                <a:schemeClr val="bg1"/>
              </a:solidFill>
            </a:endParaRPr>
          </a:p>
        </p:txBody>
      </p:sp>
      <p:sp>
        <p:nvSpPr>
          <p:cNvPr id="39" name="Rectangle 38"/>
          <p:cNvSpPr/>
          <p:nvPr/>
        </p:nvSpPr>
        <p:spPr bwMode="gray">
          <a:xfrm>
            <a:off x="401782" y="4169249"/>
            <a:ext cx="3505200" cy="2239892"/>
          </a:xfrm>
          <a:prstGeom prst="rect">
            <a:avLst/>
          </a:prstGeom>
          <a:noFill/>
          <a:ln w="3175" algn="ctr">
            <a:solidFill>
              <a:schemeClr val="tx1"/>
            </a:solidFill>
            <a:miter lim="800000"/>
            <a:headEnd/>
            <a:tailEnd/>
          </a:ln>
          <a:effectLst/>
        </p:spPr>
        <p:txBody>
          <a:bodyPr vert="horz" wrap="square" lIns="45720" tIns="45720" rIns="45720" bIns="45720" numCol="1" rtlCol="0" anchor="t" anchorCtr="0" compatLnSpc="1">
            <a:prstTxWarp prst="textNoShape">
              <a:avLst/>
            </a:prstTxWarp>
            <a:noAutofit/>
          </a:bodyPr>
          <a:lstStyle/>
          <a:p>
            <a:pPr marL="182880" indent="-182880">
              <a:spcBef>
                <a:spcPts val="600"/>
              </a:spcBef>
              <a:spcAft>
                <a:spcPts val="600"/>
              </a:spcAft>
              <a:buFont typeface="Wingdings" pitchFamily="2" charset="2"/>
              <a:buChar char="§"/>
            </a:pPr>
            <a:r>
              <a:rPr lang="en-US" sz="1100" dirty="0" smtClean="0"/>
              <a:t>State higher </a:t>
            </a:r>
            <a:r>
              <a:rPr lang="en-US" sz="1100" dirty="0"/>
              <a:t>education institution (founded in 1966) in Vietnam’s Mekong Delta and serves as the cultural, scientific and technical center of the region</a:t>
            </a:r>
          </a:p>
          <a:p>
            <a:pPr marL="182880" indent="-182880">
              <a:spcBef>
                <a:spcPts val="600"/>
              </a:spcBef>
              <a:spcAft>
                <a:spcPts val="600"/>
              </a:spcAft>
              <a:buFont typeface="Wingdings" pitchFamily="2" charset="2"/>
              <a:buChar char="§"/>
            </a:pPr>
            <a:r>
              <a:rPr lang="en-US" sz="1100" dirty="0" smtClean="0"/>
              <a:t>A </a:t>
            </a:r>
            <a:r>
              <a:rPr lang="en-US" sz="1100" dirty="0"/>
              <a:t>multidisciplinary university with 47 undergraduate, 15 Masters, and 5 Doctoral training programs</a:t>
            </a:r>
          </a:p>
          <a:p>
            <a:pPr marL="182880" indent="-182880">
              <a:spcBef>
                <a:spcPts val="600"/>
              </a:spcBef>
              <a:buFont typeface="Wingdings" pitchFamily="2" charset="2"/>
              <a:buChar char="§"/>
            </a:pPr>
            <a:r>
              <a:rPr lang="en-US" sz="1100" u="sng" dirty="0" smtClean="0"/>
              <a:t>Provides</a:t>
            </a:r>
            <a:r>
              <a:rPr lang="en-US" sz="1100" dirty="0" smtClean="0"/>
              <a:t>:</a:t>
            </a:r>
          </a:p>
          <a:p>
            <a:pPr marL="640080" lvl="1" indent="-182880">
              <a:spcBef>
                <a:spcPts val="600"/>
              </a:spcBef>
              <a:buFont typeface="Wingdings" pitchFamily="2" charset="2"/>
              <a:buChar char="§"/>
            </a:pPr>
            <a:r>
              <a:rPr lang="en-US" sz="1100" dirty="0" smtClean="0"/>
              <a:t>Vietnamese college coaches</a:t>
            </a:r>
            <a:endParaRPr lang="en-US" sz="1100" dirty="0"/>
          </a:p>
        </p:txBody>
      </p:sp>
      <p:pic>
        <p:nvPicPr>
          <p:cNvPr id="1030" name="Picture 6" descr="http://www.cuscsoft.com/images/ctu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873" y="4365868"/>
            <a:ext cx="1846651" cy="184665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850" y="2152035"/>
            <a:ext cx="4609524" cy="914286"/>
          </a:xfrm>
          <a:prstGeom prst="rect">
            <a:avLst/>
          </a:prstGeom>
        </p:spPr>
      </p:pic>
    </p:spTree>
    <p:extLst>
      <p:ext uri="{BB962C8B-B14F-4D97-AF65-F5344CB8AC3E}">
        <p14:creationId xmlns:p14="http://schemas.microsoft.com/office/powerpoint/2010/main" val="83976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r>
              <a:rPr lang="en-US" b="0" dirty="0" smtClean="0"/>
              <a:t>Health Guidelines</a:t>
            </a:r>
          </a:p>
        </p:txBody>
      </p:sp>
      <p:sp>
        <p:nvSpPr>
          <p:cNvPr id="27651" name="Rectangle 1">
            <a:hlinkClick r:id="rId3"/>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solidFill>
                <a:srgbClr val="000066"/>
              </a:solidFill>
            </a:endParaRPr>
          </a:p>
        </p:txBody>
      </p:sp>
      <p:sp>
        <p:nvSpPr>
          <p:cNvPr id="27652" name="Rectangle 2">
            <a:hlinkClick r:id="rId3"/>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solidFill>
                <a:srgbClr val="000066"/>
              </a:solidFill>
            </a:endParaRPr>
          </a:p>
        </p:txBody>
      </p:sp>
      <p:sp>
        <p:nvSpPr>
          <p:cNvPr id="27653" name="Rectangle 3">
            <a:hlinkClick r:id="rId3"/>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solidFill>
                <a:srgbClr val="000066"/>
              </a:solidFill>
            </a:endParaRPr>
          </a:p>
        </p:txBody>
      </p:sp>
      <p:sp>
        <p:nvSpPr>
          <p:cNvPr id="27654"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solidFill>
                <a:srgbClr val="000066"/>
              </a:solidFill>
            </a:endParaRPr>
          </a:p>
        </p:txBody>
      </p:sp>
      <p:sp>
        <p:nvSpPr>
          <p:cNvPr id="27655" name="Rectangle 5"/>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solidFill>
                <a:srgbClr val="000066"/>
              </a:solidFill>
            </a:endParaRPr>
          </a:p>
        </p:txBody>
      </p:sp>
      <p:sp>
        <p:nvSpPr>
          <p:cNvPr id="27656" name="Rectangle 6">
            <a:hlinkClick r:id="rId4"/>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solidFill>
                <a:srgbClr val="000066"/>
              </a:solidFill>
            </a:endParaRPr>
          </a:p>
        </p:txBody>
      </p:sp>
      <p:sp>
        <p:nvSpPr>
          <p:cNvPr id="27657" name="TextBox 10"/>
          <p:cNvSpPr txBox="1">
            <a:spLocks noChangeArrowheads="1"/>
          </p:cNvSpPr>
          <p:nvPr/>
        </p:nvSpPr>
        <p:spPr bwMode="auto">
          <a:xfrm>
            <a:off x="1571625" y="5938838"/>
            <a:ext cx="6000750" cy="461962"/>
          </a:xfrm>
          <a:prstGeom prst="rect">
            <a:avLst/>
          </a:prstGeom>
          <a:noFill/>
          <a:ln w="28575">
            <a:solidFill>
              <a:srgbClr val="0070C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i="1" dirty="0"/>
              <a:t>You must set up and attend a health appoint with your Campus </a:t>
            </a:r>
          </a:p>
          <a:p>
            <a:pPr algn="ctr" eaLnBrk="1" hangingPunct="1"/>
            <a:r>
              <a:rPr lang="en-US" sz="1200" b="1" i="1" dirty="0"/>
              <a:t>Health </a:t>
            </a:r>
            <a:r>
              <a:rPr lang="en-US" sz="1200" b="1" i="1" dirty="0" smtClean="0"/>
              <a:t>Services or personal physician </a:t>
            </a:r>
            <a:r>
              <a:rPr lang="en-US" sz="1200" b="1" i="1" dirty="0"/>
              <a:t>by </a:t>
            </a:r>
            <a:r>
              <a:rPr lang="en-US" sz="1200" b="1" i="1" dirty="0" smtClean="0"/>
              <a:t>the end of April at the latest</a:t>
            </a:r>
            <a:endParaRPr lang="en-US" sz="1200" b="1" i="1" dirty="0"/>
          </a:p>
        </p:txBody>
      </p:sp>
      <p:sp>
        <p:nvSpPr>
          <p:cNvPr id="27658" name="TextBox 13"/>
          <p:cNvSpPr txBox="1">
            <a:spLocks noChangeArrowheads="1"/>
          </p:cNvSpPr>
          <p:nvPr/>
        </p:nvSpPr>
        <p:spPr bwMode="auto">
          <a:xfrm>
            <a:off x="304800" y="938213"/>
            <a:ext cx="8458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002060"/>
                </a:solidFill>
              </a:rPr>
              <a:t>Prior to </a:t>
            </a:r>
            <a:r>
              <a:rPr lang="en-US" sz="1200" dirty="0" smtClean="0">
                <a:solidFill>
                  <a:srgbClr val="002060"/>
                </a:solidFill>
              </a:rPr>
              <a:t>participating with Coach </a:t>
            </a:r>
            <a:r>
              <a:rPr lang="en-US" sz="1200" dirty="0">
                <a:solidFill>
                  <a:srgbClr val="002060"/>
                </a:solidFill>
              </a:rPr>
              <a:t>for College it is required that you go to your Campus Health Services </a:t>
            </a:r>
            <a:r>
              <a:rPr lang="en-US" sz="1200" dirty="0" smtClean="0">
                <a:solidFill>
                  <a:srgbClr val="002060"/>
                </a:solidFill>
              </a:rPr>
              <a:t>or to your personal physician and </a:t>
            </a:r>
            <a:r>
              <a:rPr lang="en-US" sz="1200" dirty="0">
                <a:solidFill>
                  <a:srgbClr val="002060"/>
                </a:solidFill>
              </a:rPr>
              <a:t>let them know that you are going to Vietnam.  They will inform you of the required and recommended shots and </a:t>
            </a:r>
            <a:r>
              <a:rPr lang="en-US" sz="1200" dirty="0" smtClean="0">
                <a:solidFill>
                  <a:srgbClr val="002060"/>
                </a:solidFill>
              </a:rPr>
              <a:t>immunizations, as well as prescriptions for travel medications.  To maximize safety during the camps, you will be asked to provide CFC with a record of vaccinations and prescriptions received.  </a:t>
            </a:r>
            <a:endParaRPr lang="en-US" sz="1200" dirty="0">
              <a:solidFill>
                <a:srgbClr val="002060"/>
              </a:solidFill>
            </a:endParaRPr>
          </a:p>
        </p:txBody>
      </p:sp>
      <p:sp>
        <p:nvSpPr>
          <p:cNvPr id="13" name="Rectangle 12"/>
          <p:cNvSpPr/>
          <p:nvPr/>
        </p:nvSpPr>
        <p:spPr>
          <a:xfrm>
            <a:off x="304800" y="1527750"/>
            <a:ext cx="8534400" cy="3893374"/>
          </a:xfrm>
          <a:prstGeom prst="rect">
            <a:avLst/>
          </a:prstGeom>
        </p:spPr>
        <p:txBody>
          <a:bodyPr>
            <a:spAutoFit/>
          </a:bodyPr>
          <a:lstStyle/>
          <a:p>
            <a:pPr marL="182880" lvl="1" indent="-182880" fontAlgn="auto">
              <a:spcBef>
                <a:spcPts val="600"/>
              </a:spcBef>
              <a:spcAft>
                <a:spcPts val="0"/>
              </a:spcAft>
              <a:defRPr/>
            </a:pPr>
            <a:endParaRPr lang="en-US" sz="1200" b="1" dirty="0" smtClean="0">
              <a:solidFill>
                <a:srgbClr val="002060"/>
              </a:solidFill>
              <a:latin typeface="+mn-lt"/>
              <a:cs typeface="+mn-cs"/>
            </a:endParaRPr>
          </a:p>
          <a:p>
            <a:pPr marL="182880" lvl="1" indent="-182880" fontAlgn="auto">
              <a:spcBef>
                <a:spcPts val="600"/>
              </a:spcBef>
              <a:spcAft>
                <a:spcPts val="0"/>
              </a:spcAft>
              <a:defRPr/>
            </a:pPr>
            <a:r>
              <a:rPr lang="en-US" sz="1200" b="1" dirty="0" smtClean="0">
                <a:solidFill>
                  <a:srgbClr val="002060"/>
                </a:solidFill>
                <a:latin typeface="+mn-lt"/>
                <a:cs typeface="+mn-cs"/>
              </a:rPr>
              <a:t>Vaccinations</a:t>
            </a:r>
            <a:endParaRPr lang="en-US" sz="1200" b="1" dirty="0">
              <a:solidFill>
                <a:srgbClr val="002060"/>
              </a:solidFill>
              <a:latin typeface="+mn-lt"/>
              <a:cs typeface="+mn-cs"/>
            </a:endParaRPr>
          </a:p>
          <a:p>
            <a:pPr marL="640080" lvl="3" indent="-182880" fontAlgn="auto">
              <a:spcBef>
                <a:spcPts val="600"/>
              </a:spcBef>
              <a:spcAft>
                <a:spcPts val="0"/>
              </a:spcAft>
              <a:buFont typeface="Wingdings" pitchFamily="2" charset="2"/>
              <a:buChar char="§"/>
              <a:defRPr/>
            </a:pPr>
            <a:r>
              <a:rPr lang="en-US" sz="1200" dirty="0" smtClean="0">
                <a:solidFill>
                  <a:srgbClr val="002060"/>
                </a:solidFill>
                <a:latin typeface="+mn-lt"/>
                <a:cs typeface="+mn-cs"/>
              </a:rPr>
              <a:t>Follow the recommendations of the travel health professional you meet with. </a:t>
            </a:r>
          </a:p>
          <a:p>
            <a:pPr marL="640080" lvl="3" indent="-182880" fontAlgn="auto">
              <a:spcBef>
                <a:spcPts val="600"/>
              </a:spcBef>
              <a:spcAft>
                <a:spcPts val="0"/>
              </a:spcAft>
              <a:buFont typeface="Wingdings" pitchFamily="2" charset="2"/>
              <a:buChar char="§"/>
              <a:defRPr/>
            </a:pPr>
            <a:r>
              <a:rPr lang="en-US" sz="1200" dirty="0" smtClean="0">
                <a:solidFill>
                  <a:srgbClr val="002060"/>
                </a:solidFill>
                <a:latin typeface="+mn-lt"/>
                <a:cs typeface="+mn-cs"/>
              </a:rPr>
              <a:t>For </a:t>
            </a:r>
            <a:r>
              <a:rPr lang="en-US" sz="1200" dirty="0">
                <a:solidFill>
                  <a:srgbClr val="002060"/>
                </a:solidFill>
                <a:latin typeface="+mn-lt"/>
                <a:cs typeface="+mn-cs"/>
              </a:rPr>
              <a:t>more information about specific maladies, and ways to prevent them, please consult the websites for the Centers for Disease Control, the World Health Organization, and your personal physician.</a:t>
            </a:r>
          </a:p>
          <a:p>
            <a:pPr marL="1097280" lvl="5" indent="-182880">
              <a:spcBef>
                <a:spcPts val="600"/>
              </a:spcBef>
              <a:buFont typeface="Arial" pitchFamily="34" charset="0"/>
              <a:buChar char="‒"/>
              <a:defRPr/>
            </a:pPr>
            <a:r>
              <a:rPr lang="en-US" sz="1200" dirty="0">
                <a:solidFill>
                  <a:srgbClr val="002060"/>
                </a:solidFill>
                <a:latin typeface="+mn-lt"/>
                <a:cs typeface="+mn-cs"/>
              </a:rPr>
              <a:t>WHO Viet Nam </a:t>
            </a:r>
            <a:r>
              <a:rPr lang="en-US" sz="1200" dirty="0">
                <a:solidFill>
                  <a:srgbClr val="002060"/>
                </a:solidFill>
                <a:hlinkClick r:id="rId5"/>
              </a:rPr>
              <a:t>http://www.who.int/countries/vnm/en</a:t>
            </a:r>
          </a:p>
          <a:p>
            <a:pPr marL="1097280" lvl="5" indent="-182880">
              <a:spcBef>
                <a:spcPts val="600"/>
              </a:spcBef>
              <a:buFont typeface="Arial" pitchFamily="34" charset="0"/>
              <a:buChar char="‒"/>
              <a:defRPr/>
            </a:pPr>
            <a:r>
              <a:rPr lang="en-US" sz="1200" dirty="0">
                <a:solidFill>
                  <a:srgbClr val="002060"/>
                </a:solidFill>
                <a:latin typeface="+mn-lt"/>
                <a:cs typeface="+mn-cs"/>
              </a:rPr>
              <a:t>CDC </a:t>
            </a:r>
            <a:r>
              <a:rPr lang="en-US" sz="1200" dirty="0" smtClean="0">
                <a:solidFill>
                  <a:srgbClr val="002060"/>
                </a:solidFill>
                <a:latin typeface="+mn-lt"/>
                <a:cs typeface="+mn-cs"/>
                <a:hlinkClick r:id="rId6"/>
              </a:rPr>
              <a:t>http://www.cdc.gov/travel</a:t>
            </a:r>
            <a:endParaRPr lang="en-US" sz="1200" dirty="0" smtClean="0">
              <a:solidFill>
                <a:srgbClr val="002060"/>
              </a:solidFill>
              <a:latin typeface="+mn-lt"/>
              <a:cs typeface="+mn-cs"/>
            </a:endParaRPr>
          </a:p>
          <a:p>
            <a:pPr marL="457200" lvl="4" fontAlgn="auto">
              <a:spcBef>
                <a:spcPts val="600"/>
              </a:spcBef>
              <a:spcAft>
                <a:spcPts val="0"/>
              </a:spcAft>
              <a:defRPr/>
            </a:pPr>
            <a:endParaRPr lang="en-US" sz="1200" dirty="0" smtClean="0">
              <a:solidFill>
                <a:srgbClr val="002060"/>
              </a:solidFill>
              <a:latin typeface="+mn-lt"/>
              <a:cs typeface="+mn-cs"/>
            </a:endParaRPr>
          </a:p>
          <a:p>
            <a:pPr marL="182880" lvl="1" indent="-182880" fontAlgn="auto">
              <a:spcBef>
                <a:spcPts val="600"/>
              </a:spcBef>
              <a:spcAft>
                <a:spcPts val="0"/>
              </a:spcAft>
              <a:defRPr/>
            </a:pPr>
            <a:r>
              <a:rPr lang="en-US" sz="1200" b="1" dirty="0" smtClean="0">
                <a:solidFill>
                  <a:srgbClr val="002060"/>
                </a:solidFill>
                <a:latin typeface="+mn-lt"/>
                <a:cs typeface="+mn-cs"/>
              </a:rPr>
              <a:t>Prescriptions</a:t>
            </a:r>
            <a:endParaRPr lang="en-US" sz="1200" b="1" dirty="0">
              <a:solidFill>
                <a:srgbClr val="002060"/>
              </a:solidFill>
              <a:latin typeface="+mn-lt"/>
              <a:cs typeface="+mn-cs"/>
            </a:endParaRPr>
          </a:p>
          <a:p>
            <a:pPr marL="640080" lvl="3" indent="-182880" fontAlgn="auto">
              <a:spcBef>
                <a:spcPts val="600"/>
              </a:spcBef>
              <a:spcAft>
                <a:spcPts val="0"/>
              </a:spcAft>
              <a:buFont typeface="Wingdings" pitchFamily="2" charset="2"/>
              <a:buChar char="§"/>
              <a:defRPr/>
            </a:pPr>
            <a:r>
              <a:rPr lang="en-US" sz="1200" dirty="0">
                <a:solidFill>
                  <a:srgbClr val="002060"/>
                </a:solidFill>
                <a:latin typeface="+mn-lt"/>
                <a:cs typeface="+mn-cs"/>
              </a:rPr>
              <a:t>Ask </a:t>
            </a:r>
            <a:r>
              <a:rPr lang="en-US" sz="1200" dirty="0" smtClean="0">
                <a:solidFill>
                  <a:srgbClr val="002060"/>
                </a:solidFill>
                <a:latin typeface="+mn-lt"/>
                <a:cs typeface="+mn-cs"/>
              </a:rPr>
              <a:t>if the doctor or travel health professional you meet with recommends a prescription for any antibiotics to bring with you.  </a:t>
            </a:r>
            <a:endParaRPr lang="en-US" sz="1200" dirty="0">
              <a:solidFill>
                <a:srgbClr val="002060"/>
              </a:solidFill>
              <a:latin typeface="+mn-lt"/>
              <a:cs typeface="+mn-cs"/>
            </a:endParaRPr>
          </a:p>
          <a:p>
            <a:pPr marL="640080" lvl="3" indent="-182880" fontAlgn="auto">
              <a:spcBef>
                <a:spcPts val="600"/>
              </a:spcBef>
              <a:spcAft>
                <a:spcPts val="0"/>
              </a:spcAft>
              <a:buFont typeface="Wingdings" pitchFamily="2" charset="2"/>
              <a:buChar char="§"/>
              <a:defRPr/>
            </a:pPr>
            <a:r>
              <a:rPr lang="en-US" sz="1200" dirty="0">
                <a:solidFill>
                  <a:srgbClr val="002060"/>
                </a:solidFill>
                <a:latin typeface="+mn-lt"/>
                <a:cs typeface="+mn-cs"/>
              </a:rPr>
              <a:t>If you are on any prescription medication, you should bring enough for the duration of your stay, as medications may not be sent via mail</a:t>
            </a:r>
          </a:p>
          <a:p>
            <a:pPr marL="640080" lvl="3" indent="-182880" fontAlgn="auto">
              <a:spcBef>
                <a:spcPts val="600"/>
              </a:spcBef>
              <a:spcAft>
                <a:spcPts val="0"/>
              </a:spcAft>
              <a:buFont typeface="Wingdings" pitchFamily="2" charset="2"/>
              <a:buChar char="§"/>
              <a:defRPr/>
            </a:pPr>
            <a:r>
              <a:rPr lang="en-US" sz="1200" dirty="0">
                <a:solidFill>
                  <a:srgbClr val="002060"/>
                </a:solidFill>
                <a:latin typeface="+mn-lt"/>
                <a:cs typeface="+mn-cs"/>
              </a:rPr>
              <a:t>People who wear contacts should remember to bring a pair of glasses, eye drops, and saline solution (for preferred brands)</a:t>
            </a:r>
          </a:p>
          <a:p>
            <a:pPr marL="457200" lvl="3" fontAlgn="auto">
              <a:spcBef>
                <a:spcPts val="600"/>
              </a:spcBef>
              <a:spcAft>
                <a:spcPts val="0"/>
              </a:spcAft>
              <a:defRPr/>
            </a:pPr>
            <a:endParaRPr lang="en-US" sz="1200" dirty="0">
              <a:solidFill>
                <a:srgbClr val="002060"/>
              </a:solidFill>
              <a:latin typeface="+mn-lt"/>
              <a:cs typeface="+mn-cs"/>
            </a:endParaRPr>
          </a:p>
        </p:txBody>
      </p:sp>
    </p:spTree>
    <p:extLst>
      <p:ext uri="{BB962C8B-B14F-4D97-AF65-F5344CB8AC3E}">
        <p14:creationId xmlns:p14="http://schemas.microsoft.com/office/powerpoint/2010/main" val="4021824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r>
              <a:rPr lang="en-US" b="0" smtClean="0"/>
              <a:t>Fundraising Guidelines</a:t>
            </a:r>
          </a:p>
        </p:txBody>
      </p:sp>
      <p:sp>
        <p:nvSpPr>
          <p:cNvPr id="24579" name="Rectangle 1">
            <a:hlinkClick r:id="rId3"/>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4580" name="Rectangle 2">
            <a:hlinkClick r:id="rId3"/>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4581" name="Rectangle 3">
            <a:hlinkClick r:id="rId3"/>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4582"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4583" name="Rectangle 5"/>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4584" name="Rectangle 6">
            <a:hlinkClick r:id="rId4"/>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5" name="Rectangle 24"/>
          <p:cNvSpPr/>
          <p:nvPr/>
        </p:nvSpPr>
        <p:spPr bwMode="gray">
          <a:xfrm>
            <a:off x="369888" y="1809750"/>
            <a:ext cx="8458200" cy="304800"/>
          </a:xfrm>
          <a:prstGeom prst="rect">
            <a:avLst/>
          </a:prstGeom>
          <a:solidFill>
            <a:srgbClr val="002060"/>
          </a:solidFill>
          <a:ln w="3175" algn="ctr">
            <a:solidFill>
              <a:schemeClr val="tx1">
                <a:lumMod val="20000"/>
                <a:lumOff val="80000"/>
              </a:schemeClr>
            </a:solidFill>
            <a:miter lim="800000"/>
            <a:headEnd/>
            <a:tailEnd/>
          </a:ln>
          <a:effectLst/>
        </p:spPr>
        <p:txBody>
          <a:bodyPr lIns="45720" rIns="45720" anchor="ctr"/>
          <a:lstStyle/>
          <a:p>
            <a:pPr algn="ctr" eaLnBrk="0" fontAlgn="auto" hangingPunct="0">
              <a:spcBef>
                <a:spcPts val="300"/>
              </a:spcBef>
              <a:spcAft>
                <a:spcPts val="0"/>
              </a:spcAft>
              <a:buClr>
                <a:schemeClr val="tx1"/>
              </a:buClr>
              <a:defRPr/>
            </a:pPr>
            <a:r>
              <a:rPr lang="en-US" sz="1200" b="1" dirty="0">
                <a:solidFill>
                  <a:schemeClr val="bg1"/>
                </a:solidFill>
                <a:latin typeface="+mn-lt"/>
                <a:cs typeface="+mn-cs"/>
                <a:sym typeface="Wingdings" pitchFamily="2" charset="2"/>
              </a:rPr>
              <a:t>Recording Donations</a:t>
            </a:r>
          </a:p>
        </p:txBody>
      </p:sp>
      <p:sp>
        <p:nvSpPr>
          <p:cNvPr id="24587" name="Rectangle 25"/>
          <p:cNvSpPr>
            <a:spLocks noChangeArrowheads="1"/>
          </p:cNvSpPr>
          <p:nvPr/>
        </p:nvSpPr>
        <p:spPr bwMode="gray">
          <a:xfrm>
            <a:off x="369888" y="2114550"/>
            <a:ext cx="8458200" cy="933450"/>
          </a:xfrm>
          <a:prstGeom prst="rect">
            <a:avLst/>
          </a:prstGeom>
          <a:solidFill>
            <a:schemeClr val="bg1"/>
          </a:solidFill>
          <a:ln w="3175" algn="ctr">
            <a:solidFill>
              <a:srgbClr val="002060"/>
            </a:solidFill>
            <a:miter lim="800000"/>
            <a:headEnd/>
            <a:tailEnd/>
          </a:ln>
        </p:spPr>
        <p:txBody>
          <a:bodyPr lIns="45720" rIns="45720"/>
          <a:lstStyle/>
          <a:p>
            <a:pPr marL="182563" indent="-182563" eaLnBrk="0" hangingPunct="0">
              <a:spcBef>
                <a:spcPts val="600"/>
              </a:spcBef>
              <a:buClr>
                <a:schemeClr val="tx1"/>
              </a:buClr>
              <a:buFont typeface="Wingdings" pitchFamily="2" charset="2"/>
              <a:buChar char="§"/>
            </a:pPr>
            <a:r>
              <a:rPr lang="en-US" sz="1200" dirty="0">
                <a:sym typeface="Wingdings" pitchFamily="2" charset="2"/>
              </a:rPr>
              <a:t>A donation webpage has been set up </a:t>
            </a:r>
            <a:r>
              <a:rPr lang="en-US" sz="1200" dirty="0" smtClean="0">
                <a:sym typeface="Wingdings" pitchFamily="2" charset="2"/>
              </a:rPr>
              <a:t>that each coach can create a personal page on </a:t>
            </a:r>
            <a:r>
              <a:rPr lang="en-US" sz="1200" dirty="0">
                <a:sym typeface="Wingdings" pitchFamily="2" charset="2"/>
              </a:rPr>
              <a:t>– you can access this page off of the Coach for College website (www.coachforcollege.org), clicking on the “American Student-Athlete Fundraising</a:t>
            </a:r>
            <a:r>
              <a:rPr lang="en-US" sz="1200" dirty="0" smtClean="0">
                <a:sym typeface="Wingdings" pitchFamily="2" charset="2"/>
              </a:rPr>
              <a:t>”</a:t>
            </a:r>
          </a:p>
          <a:p>
            <a:pPr marL="182563" indent="-182563" eaLnBrk="0" hangingPunct="0">
              <a:spcBef>
                <a:spcPts val="600"/>
              </a:spcBef>
              <a:buClr>
                <a:schemeClr val="tx1"/>
              </a:buClr>
              <a:buFont typeface="Wingdings" pitchFamily="2" charset="2"/>
              <a:buChar char="§"/>
            </a:pPr>
            <a:r>
              <a:rPr lang="en-US" sz="1200" dirty="0" smtClean="0"/>
              <a:t>We prefer for </a:t>
            </a:r>
            <a:r>
              <a:rPr lang="en-US" sz="1200" dirty="0"/>
              <a:t>donors (including companies) to donate directly online to your fundraising page.  </a:t>
            </a:r>
            <a:endParaRPr lang="en-US" sz="1200" dirty="0">
              <a:sym typeface="Wingdings" pitchFamily="2" charset="2"/>
            </a:endParaRPr>
          </a:p>
        </p:txBody>
      </p:sp>
      <p:sp>
        <p:nvSpPr>
          <p:cNvPr id="27" name="Rectangle 26"/>
          <p:cNvSpPr/>
          <p:nvPr/>
        </p:nvSpPr>
        <p:spPr bwMode="gray">
          <a:xfrm>
            <a:off x="369888" y="3124200"/>
            <a:ext cx="4049712" cy="422275"/>
          </a:xfrm>
          <a:prstGeom prst="rect">
            <a:avLst/>
          </a:prstGeom>
          <a:solidFill>
            <a:srgbClr val="002060"/>
          </a:solidFill>
          <a:ln w="3175" algn="ctr">
            <a:solidFill>
              <a:schemeClr val="tx1">
                <a:lumMod val="20000"/>
                <a:lumOff val="80000"/>
              </a:schemeClr>
            </a:solidFill>
            <a:miter lim="800000"/>
            <a:headEnd/>
            <a:tailEnd/>
          </a:ln>
          <a:effectLst/>
        </p:spPr>
        <p:txBody>
          <a:bodyPr lIns="45720" rIns="45720" anchor="ctr"/>
          <a:lstStyle/>
          <a:p>
            <a:pPr algn="ctr" eaLnBrk="0" fontAlgn="auto" hangingPunct="0">
              <a:spcBef>
                <a:spcPts val="300"/>
              </a:spcBef>
              <a:spcAft>
                <a:spcPts val="0"/>
              </a:spcAft>
              <a:buClr>
                <a:schemeClr val="tx1"/>
              </a:buClr>
              <a:defRPr/>
            </a:pPr>
            <a:r>
              <a:rPr lang="en-US" sz="1200" b="1" dirty="0">
                <a:solidFill>
                  <a:schemeClr val="bg1"/>
                </a:solidFill>
                <a:latin typeface="+mn-lt"/>
                <a:cs typeface="+mn-cs"/>
                <a:sym typeface="Wingdings" pitchFamily="2" charset="2"/>
              </a:rPr>
              <a:t>Strategies</a:t>
            </a:r>
          </a:p>
        </p:txBody>
      </p:sp>
      <p:sp>
        <p:nvSpPr>
          <p:cNvPr id="24589" name="Rectangle 27"/>
          <p:cNvSpPr>
            <a:spLocks noChangeArrowheads="1"/>
          </p:cNvSpPr>
          <p:nvPr/>
        </p:nvSpPr>
        <p:spPr bwMode="gray">
          <a:xfrm>
            <a:off x="369888" y="3470275"/>
            <a:ext cx="4049712" cy="3082925"/>
          </a:xfrm>
          <a:prstGeom prst="rect">
            <a:avLst/>
          </a:prstGeom>
          <a:solidFill>
            <a:schemeClr val="bg1"/>
          </a:solidFill>
          <a:ln w="3175" algn="ctr">
            <a:solidFill>
              <a:srgbClr val="002060"/>
            </a:solidFill>
            <a:miter lim="800000"/>
            <a:headEnd/>
            <a:tailEnd/>
          </a:ln>
        </p:spPr>
        <p:txBody>
          <a:bodyPr lIns="45720" rIns="45720"/>
          <a:lstStyle/>
          <a:p>
            <a:pPr marL="182563" indent="-182563" eaLnBrk="0" hangingPunct="0">
              <a:spcBef>
                <a:spcPts val="600"/>
              </a:spcBef>
              <a:buClr>
                <a:schemeClr val="tx1"/>
              </a:buClr>
              <a:buFont typeface="Wingdings" pitchFamily="2" charset="2"/>
              <a:buChar char="§"/>
            </a:pPr>
            <a:r>
              <a:rPr lang="en-US" sz="1200" dirty="0">
                <a:sym typeface="Wingdings" pitchFamily="2" charset="2"/>
              </a:rPr>
              <a:t>Send emails, letters and Facebook messages to family, friends, members of your team and their families, organizations that you are involved with (fraternity / sorority, church, etc.)</a:t>
            </a:r>
          </a:p>
          <a:p>
            <a:pPr marL="182563" indent="-182563" eaLnBrk="0" hangingPunct="0">
              <a:spcBef>
                <a:spcPts val="600"/>
              </a:spcBef>
              <a:buClr>
                <a:schemeClr val="tx1"/>
              </a:buClr>
              <a:buFont typeface="Wingdings" pitchFamily="2" charset="2"/>
              <a:buChar char="§"/>
            </a:pPr>
            <a:r>
              <a:rPr lang="en-US" sz="1200" dirty="0">
                <a:sym typeface="Wingdings" pitchFamily="2" charset="2"/>
              </a:rPr>
              <a:t>Be sure to direct potential donors to your </a:t>
            </a:r>
            <a:r>
              <a:rPr lang="en-US" sz="1200" dirty="0" smtClean="0">
                <a:sym typeface="Wingdings" pitchFamily="2" charset="2"/>
              </a:rPr>
              <a:t>donation webpage</a:t>
            </a:r>
            <a:endParaRPr lang="en-US" sz="1200" dirty="0">
              <a:sym typeface="Wingdings" pitchFamily="2" charset="2"/>
            </a:endParaRPr>
          </a:p>
          <a:p>
            <a:pPr marL="182563" indent="-182563" eaLnBrk="0" hangingPunct="0">
              <a:spcBef>
                <a:spcPts val="600"/>
              </a:spcBef>
              <a:buClr>
                <a:schemeClr val="tx1"/>
              </a:buClr>
              <a:buFont typeface="Wingdings" pitchFamily="2" charset="2"/>
              <a:buChar char="§"/>
            </a:pPr>
            <a:r>
              <a:rPr lang="en-US" sz="1200" dirty="0">
                <a:sym typeface="Wingdings" pitchFamily="2" charset="2"/>
              </a:rPr>
              <a:t>You can use the template or write your own letter, but be sure to include information about the program and why you think it is important that you participate</a:t>
            </a:r>
          </a:p>
          <a:p>
            <a:pPr marL="182563" indent="-182563" eaLnBrk="0" hangingPunct="0">
              <a:spcBef>
                <a:spcPts val="600"/>
              </a:spcBef>
              <a:buClr>
                <a:schemeClr val="tx1"/>
              </a:buClr>
              <a:buFont typeface="Wingdings" pitchFamily="2" charset="2"/>
              <a:buChar char="§"/>
            </a:pPr>
            <a:r>
              <a:rPr lang="en-US" sz="1200" dirty="0">
                <a:sym typeface="Wingdings" pitchFamily="2" charset="2"/>
              </a:rPr>
              <a:t>Direct potential donors to the website </a:t>
            </a:r>
            <a:r>
              <a:rPr lang="en-US" sz="1200" dirty="0" smtClean="0">
                <a:sym typeface="Wingdings" pitchFamily="2" charset="2"/>
              </a:rPr>
              <a:t>and </a:t>
            </a:r>
            <a:r>
              <a:rPr lang="en-US" sz="1200" dirty="0">
                <a:sym typeface="Wingdings" pitchFamily="2" charset="2"/>
              </a:rPr>
              <a:t>videos in order for them to learn more about the program</a:t>
            </a:r>
          </a:p>
          <a:p>
            <a:pPr marL="182563" lvl="1" indent="-182563" eaLnBrk="0" hangingPunct="0">
              <a:spcBef>
                <a:spcPts val="600"/>
              </a:spcBef>
              <a:buClr>
                <a:schemeClr val="tx1"/>
              </a:buClr>
              <a:buFont typeface="Wingdings" pitchFamily="2" charset="2"/>
              <a:buChar char="§"/>
            </a:pPr>
            <a:r>
              <a:rPr lang="en-US" sz="1200" dirty="0"/>
              <a:t>Pitch an article to your hometown newspaper, explaining the program and </a:t>
            </a:r>
            <a:r>
              <a:rPr lang="en-US" sz="1200" dirty="0" smtClean="0"/>
              <a:t>the case for support</a:t>
            </a:r>
            <a:endParaRPr lang="en-US" sz="1200" dirty="0"/>
          </a:p>
        </p:txBody>
      </p:sp>
      <p:sp>
        <p:nvSpPr>
          <p:cNvPr id="32" name="Rectangle 31"/>
          <p:cNvSpPr/>
          <p:nvPr/>
        </p:nvSpPr>
        <p:spPr bwMode="gray">
          <a:xfrm>
            <a:off x="4789488" y="3124200"/>
            <a:ext cx="4049712" cy="304800"/>
          </a:xfrm>
          <a:prstGeom prst="rect">
            <a:avLst/>
          </a:prstGeom>
          <a:solidFill>
            <a:srgbClr val="002060"/>
          </a:solidFill>
          <a:ln w="3175" algn="ctr">
            <a:solidFill>
              <a:schemeClr val="tx1">
                <a:lumMod val="20000"/>
                <a:lumOff val="80000"/>
              </a:schemeClr>
            </a:solidFill>
            <a:miter lim="800000"/>
            <a:headEnd/>
            <a:tailEnd/>
          </a:ln>
          <a:effectLst/>
        </p:spPr>
        <p:txBody>
          <a:bodyPr lIns="45720" rIns="45720" anchor="ctr"/>
          <a:lstStyle/>
          <a:p>
            <a:pPr algn="ctr" eaLnBrk="0" fontAlgn="auto" hangingPunct="0">
              <a:spcBef>
                <a:spcPts val="300"/>
              </a:spcBef>
              <a:spcAft>
                <a:spcPts val="0"/>
              </a:spcAft>
              <a:buClr>
                <a:schemeClr val="tx1"/>
              </a:buClr>
              <a:defRPr/>
            </a:pPr>
            <a:r>
              <a:rPr lang="en-US" sz="1200" b="1" dirty="0">
                <a:solidFill>
                  <a:schemeClr val="bg1"/>
                </a:solidFill>
                <a:latin typeface="+mn-lt"/>
                <a:cs typeface="+mn-cs"/>
                <a:sym typeface="Wingdings" pitchFamily="2" charset="2"/>
              </a:rPr>
              <a:t>General Advice</a:t>
            </a:r>
          </a:p>
        </p:txBody>
      </p:sp>
      <p:sp>
        <p:nvSpPr>
          <p:cNvPr id="24591" name="Rectangle 32"/>
          <p:cNvSpPr>
            <a:spLocks noChangeArrowheads="1"/>
          </p:cNvSpPr>
          <p:nvPr/>
        </p:nvSpPr>
        <p:spPr bwMode="gray">
          <a:xfrm>
            <a:off x="4789488" y="3429000"/>
            <a:ext cx="4049712" cy="3124200"/>
          </a:xfrm>
          <a:prstGeom prst="rect">
            <a:avLst/>
          </a:prstGeom>
          <a:solidFill>
            <a:schemeClr val="bg1"/>
          </a:solidFill>
          <a:ln w="3175" algn="ctr">
            <a:solidFill>
              <a:srgbClr val="002060"/>
            </a:solidFill>
            <a:miter lim="800000"/>
            <a:headEnd/>
            <a:tailEnd/>
          </a:ln>
        </p:spPr>
        <p:txBody>
          <a:bodyPr lIns="45720" rIns="45720"/>
          <a:lstStyle/>
          <a:p>
            <a:pPr marL="182563" indent="-182563" eaLnBrk="0" hangingPunct="0">
              <a:spcBef>
                <a:spcPts val="600"/>
              </a:spcBef>
              <a:buClr>
                <a:schemeClr val="tx1"/>
              </a:buClr>
              <a:buFont typeface="Wingdings" pitchFamily="2" charset="2"/>
              <a:buChar char="§"/>
            </a:pPr>
            <a:r>
              <a:rPr lang="en-US" sz="1200" dirty="0">
                <a:sym typeface="Wingdings" pitchFamily="2" charset="2"/>
              </a:rPr>
              <a:t>Try to focus on getting a lot of small donations rather than a few large ones</a:t>
            </a:r>
          </a:p>
          <a:p>
            <a:pPr marL="182563" indent="-182563" eaLnBrk="0" hangingPunct="0">
              <a:spcBef>
                <a:spcPts val="600"/>
              </a:spcBef>
              <a:buClr>
                <a:schemeClr val="tx1"/>
              </a:buClr>
              <a:buFont typeface="Wingdings" pitchFamily="2" charset="2"/>
              <a:buChar char="§"/>
            </a:pPr>
            <a:r>
              <a:rPr lang="en-US" sz="1200" dirty="0">
                <a:sym typeface="Wingdings" pitchFamily="2" charset="2"/>
              </a:rPr>
              <a:t>Remember: whenever you are fundraising be sure you are asking for money for the program generally, NOT to fund your personal trip</a:t>
            </a:r>
          </a:p>
          <a:p>
            <a:pPr marL="182563" indent="-182563" eaLnBrk="0" hangingPunct="0">
              <a:spcBef>
                <a:spcPts val="600"/>
              </a:spcBef>
              <a:buClr>
                <a:schemeClr val="tx1"/>
              </a:buClr>
              <a:buFont typeface="Wingdings" pitchFamily="2" charset="2"/>
              <a:buChar char="§"/>
            </a:pPr>
            <a:r>
              <a:rPr lang="en-US" sz="1200" dirty="0"/>
              <a:t>If you don’t hear back initially after you send a letter or an email, try following up by phone or by meeting with someone in person</a:t>
            </a:r>
          </a:p>
          <a:p>
            <a:pPr marL="182563" indent="-182563" eaLnBrk="0" hangingPunct="0">
              <a:spcBef>
                <a:spcPts val="600"/>
              </a:spcBef>
              <a:buClr>
                <a:schemeClr val="tx1"/>
              </a:buClr>
              <a:buFont typeface="Wingdings" pitchFamily="2" charset="2"/>
              <a:buChar char="§"/>
            </a:pPr>
            <a:r>
              <a:rPr lang="en-US" sz="1200" dirty="0">
                <a:sym typeface="Wingdings" pitchFamily="2" charset="2"/>
              </a:rPr>
              <a:t>Try to coordinate with other coaches at your school to do a joint fundraiser and split the money earned (ex. partner with a </a:t>
            </a:r>
            <a:r>
              <a:rPr lang="en-US" sz="1200" dirty="0" smtClean="0">
                <a:sym typeface="Wingdings" pitchFamily="2" charset="2"/>
              </a:rPr>
              <a:t>restaurant or entertainment venue </a:t>
            </a:r>
            <a:r>
              <a:rPr lang="en-US" sz="1200" dirty="0">
                <a:sym typeface="Wingdings" pitchFamily="2" charset="2"/>
              </a:rPr>
              <a:t>near campus and host a charity </a:t>
            </a:r>
            <a:r>
              <a:rPr lang="en-US" sz="1200" dirty="0" smtClean="0">
                <a:sym typeface="Wingdings" pitchFamily="2" charset="2"/>
              </a:rPr>
              <a:t>night </a:t>
            </a:r>
            <a:r>
              <a:rPr lang="en-US" sz="1200" dirty="0">
                <a:sym typeface="Wingdings" pitchFamily="2" charset="2"/>
              </a:rPr>
              <a:t>in which all cover goes towards CFC)</a:t>
            </a:r>
          </a:p>
          <a:p>
            <a:pPr marL="182563" indent="-182563" eaLnBrk="0" hangingPunct="0">
              <a:spcBef>
                <a:spcPts val="600"/>
              </a:spcBef>
              <a:buClr>
                <a:schemeClr val="tx1"/>
              </a:buClr>
              <a:buFont typeface="Wingdings" pitchFamily="2" charset="2"/>
              <a:buChar char="§"/>
            </a:pPr>
            <a:r>
              <a:rPr lang="en-US" sz="1200" dirty="0">
                <a:sym typeface="Wingdings" pitchFamily="2" charset="2"/>
              </a:rPr>
              <a:t>Remind people of how far a little amount of money goes in Vietnam</a:t>
            </a:r>
          </a:p>
          <a:p>
            <a:pPr marL="182563" indent="-182563" eaLnBrk="0" hangingPunct="0">
              <a:spcBef>
                <a:spcPts val="600"/>
              </a:spcBef>
              <a:buClr>
                <a:schemeClr val="tx1"/>
              </a:buClr>
              <a:buFont typeface="Wingdings" pitchFamily="2" charset="2"/>
              <a:buChar char="§"/>
            </a:pPr>
            <a:endParaRPr lang="en-US" sz="1200" dirty="0">
              <a:sym typeface="Wingdings" pitchFamily="2" charset="2"/>
            </a:endParaRPr>
          </a:p>
          <a:p>
            <a:pPr marL="182563" indent="-182563" eaLnBrk="0" hangingPunct="0">
              <a:spcBef>
                <a:spcPts val="600"/>
              </a:spcBef>
              <a:buClr>
                <a:schemeClr val="tx1"/>
              </a:buClr>
              <a:buFont typeface="Wingdings" pitchFamily="2" charset="2"/>
              <a:buChar char="§"/>
            </a:pPr>
            <a:endParaRPr lang="en-US" sz="1200" dirty="0">
              <a:sym typeface="Wingdings" pitchFamily="2" charset="2"/>
            </a:endParaRPr>
          </a:p>
        </p:txBody>
      </p:sp>
      <p:sp>
        <p:nvSpPr>
          <p:cNvPr id="24592" name="TextBox 34"/>
          <p:cNvSpPr txBox="1">
            <a:spLocks noChangeArrowheads="1"/>
          </p:cNvSpPr>
          <p:nvPr/>
        </p:nvSpPr>
        <p:spPr bwMode="auto">
          <a:xfrm>
            <a:off x="381000" y="1143000"/>
            <a:ext cx="8458200" cy="738664"/>
          </a:xfrm>
          <a:prstGeom prst="rect">
            <a:avLst/>
          </a:prstGeom>
          <a:noFill/>
          <a:ln w="28575">
            <a:solidFill>
              <a:srgbClr val="0070C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i="1" dirty="0"/>
              <a:t>You are required to </a:t>
            </a:r>
            <a:r>
              <a:rPr lang="en-US" sz="1400" b="1" i="1" dirty="0" smtClean="0"/>
              <a:t>reach your minimum fundraising goal by one week prior to departure for camp.  </a:t>
            </a:r>
            <a:r>
              <a:rPr lang="en-US" sz="1400" b="1" i="1" dirty="0"/>
              <a:t>If you have not reached this amount, you are </a:t>
            </a:r>
            <a:r>
              <a:rPr lang="en-US" sz="1400" b="1" i="1" dirty="0" smtClean="0"/>
              <a:t>responsible </a:t>
            </a:r>
            <a:r>
              <a:rPr lang="en-US" sz="1400" b="1" i="1" dirty="0"/>
              <a:t>for donating the remainder to </a:t>
            </a:r>
            <a:r>
              <a:rPr lang="en-US" sz="1400" b="1" i="1" dirty="0" smtClean="0"/>
              <a:t>reach the minimum goal.</a:t>
            </a:r>
            <a:endParaRPr lang="en-US" sz="1400" b="1" i="1"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r>
              <a:rPr lang="en-US" b="0" dirty="0" smtClean="0"/>
              <a:t>IMPORTANT: Passports, participation agreement forms</a:t>
            </a:r>
          </a:p>
        </p:txBody>
      </p:sp>
      <p:sp>
        <p:nvSpPr>
          <p:cNvPr id="24579" name="Rectangle 1">
            <a:hlinkClick r:id="rId3"/>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4580" name="Rectangle 2">
            <a:hlinkClick r:id="rId3"/>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4581" name="Rectangle 3">
            <a:hlinkClick r:id="rId3"/>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4582"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4583" name="Rectangle 5"/>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4584" name="Rectangle 6">
            <a:hlinkClick r:id="rId4"/>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4592" name="TextBox 34"/>
          <p:cNvSpPr txBox="1">
            <a:spLocks noChangeArrowheads="1"/>
          </p:cNvSpPr>
          <p:nvPr/>
        </p:nvSpPr>
        <p:spPr bwMode="auto">
          <a:xfrm>
            <a:off x="381000" y="1381780"/>
            <a:ext cx="8458200" cy="523220"/>
          </a:xfrm>
          <a:prstGeom prst="rect">
            <a:avLst/>
          </a:prstGeom>
          <a:noFill/>
          <a:ln w="28575">
            <a:solidFill>
              <a:srgbClr val="0070C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i="1" dirty="0" smtClean="0"/>
              <a:t>Make sure your passport is valid at least 6 months past the date of your return to the US.  If not, you should have already applied for a new passport.  If not, contact us </a:t>
            </a:r>
            <a:r>
              <a:rPr lang="en-US" sz="1400" b="1" i="1" dirty="0" smtClean="0">
                <a:solidFill>
                  <a:srgbClr val="FF0000"/>
                </a:solidFill>
              </a:rPr>
              <a:t>IMMEDIATELY</a:t>
            </a:r>
            <a:r>
              <a:rPr lang="en-US" sz="1400" b="1" i="1" dirty="0" smtClean="0"/>
              <a:t>.</a:t>
            </a:r>
            <a:endParaRPr lang="en-US" sz="1400" b="1" i="1" dirty="0"/>
          </a:p>
        </p:txBody>
      </p:sp>
      <p:sp>
        <p:nvSpPr>
          <p:cNvPr id="16" name="TextBox 34"/>
          <p:cNvSpPr txBox="1">
            <a:spLocks noChangeArrowheads="1"/>
          </p:cNvSpPr>
          <p:nvPr/>
        </p:nvSpPr>
        <p:spPr bwMode="auto">
          <a:xfrm>
            <a:off x="381000" y="2514600"/>
            <a:ext cx="8458200" cy="523220"/>
          </a:xfrm>
          <a:prstGeom prst="rect">
            <a:avLst/>
          </a:prstGeom>
          <a:noFill/>
          <a:ln w="28575">
            <a:solidFill>
              <a:srgbClr val="0070C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i="1" dirty="0" smtClean="0"/>
              <a:t>As soon as your new passport arrives, please email a scan or good quality photograph of the photo page to Seth.</a:t>
            </a:r>
            <a:endParaRPr lang="en-US" sz="1400" b="1" i="1" dirty="0"/>
          </a:p>
        </p:txBody>
      </p:sp>
      <p:sp>
        <p:nvSpPr>
          <p:cNvPr id="11" name="TextBox 34"/>
          <p:cNvSpPr txBox="1">
            <a:spLocks noChangeArrowheads="1"/>
          </p:cNvSpPr>
          <p:nvPr/>
        </p:nvSpPr>
        <p:spPr bwMode="auto">
          <a:xfrm>
            <a:off x="381000" y="3657600"/>
            <a:ext cx="8458200" cy="738664"/>
          </a:xfrm>
          <a:prstGeom prst="rect">
            <a:avLst/>
          </a:prstGeom>
          <a:noFill/>
          <a:ln w="28575">
            <a:solidFill>
              <a:srgbClr val="0070C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i="1" dirty="0" smtClean="0"/>
              <a:t>If you have not already, please make it a top priority to sign and either </a:t>
            </a:r>
            <a:r>
              <a:rPr lang="en-US" sz="1400" b="1" i="1" dirty="0" smtClean="0">
                <a:solidFill>
                  <a:srgbClr val="FF0000"/>
                </a:solidFill>
              </a:rPr>
              <a:t>fax</a:t>
            </a:r>
            <a:r>
              <a:rPr lang="en-US" sz="1400" b="1" i="1" dirty="0" smtClean="0"/>
              <a:t>, or </a:t>
            </a:r>
            <a:r>
              <a:rPr lang="en-US" sz="1400" b="1" i="1" dirty="0" smtClean="0">
                <a:solidFill>
                  <a:srgbClr val="FF0000"/>
                </a:solidFill>
              </a:rPr>
              <a:t>mail in</a:t>
            </a:r>
            <a:r>
              <a:rPr lang="en-US" sz="1400" b="1" i="1" dirty="0" smtClean="0"/>
              <a:t> the original copies of the </a:t>
            </a:r>
            <a:r>
              <a:rPr lang="en-US" sz="1400" b="1" i="1" u="sng" dirty="0" smtClean="0"/>
              <a:t>Participation Agreement</a:t>
            </a:r>
            <a:r>
              <a:rPr lang="en-US" sz="1400" b="1" i="1" dirty="0" smtClean="0"/>
              <a:t>, </a:t>
            </a:r>
            <a:r>
              <a:rPr lang="en-US" sz="1400" b="1" i="1" u="sng" dirty="0" smtClean="0"/>
              <a:t>Terms and Conditions </a:t>
            </a:r>
            <a:r>
              <a:rPr lang="en-US" sz="1400" b="1" i="1" dirty="0" smtClean="0"/>
              <a:t>document, and </a:t>
            </a:r>
            <a:r>
              <a:rPr lang="en-US" sz="1400" b="1" i="1" u="sng" dirty="0" smtClean="0"/>
              <a:t>Medical History Form</a:t>
            </a:r>
            <a:r>
              <a:rPr lang="en-US" sz="1400" b="1" i="1" dirty="0" smtClean="0"/>
              <a:t>.  These need to be received by the end of April for you to be able to participate.</a:t>
            </a:r>
            <a:endParaRPr lang="en-US" sz="1400" b="1" i="1" dirty="0"/>
          </a:p>
        </p:txBody>
      </p:sp>
    </p:spTree>
    <p:extLst>
      <p:ext uri="{BB962C8B-B14F-4D97-AF65-F5344CB8AC3E}">
        <p14:creationId xmlns:p14="http://schemas.microsoft.com/office/powerpoint/2010/main" val="4237130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Next Steps</a:t>
            </a:r>
          </a:p>
        </p:txBody>
      </p:sp>
      <p:sp>
        <p:nvSpPr>
          <p:cNvPr id="7" name="TextBox 6"/>
          <p:cNvSpPr txBox="1"/>
          <p:nvPr/>
        </p:nvSpPr>
        <p:spPr>
          <a:xfrm>
            <a:off x="381000" y="1143000"/>
            <a:ext cx="8077200" cy="3539431"/>
          </a:xfrm>
          <a:prstGeom prst="rect">
            <a:avLst/>
          </a:prstGeom>
          <a:noFill/>
        </p:spPr>
        <p:txBody>
          <a:bodyPr wrap="square" rtlCol="0">
            <a:spAutoFit/>
          </a:bodyPr>
          <a:lstStyle/>
          <a:p>
            <a:pPr marL="182880" indent="-182880">
              <a:spcBef>
                <a:spcPts val="1200"/>
              </a:spcBef>
              <a:spcAft>
                <a:spcPts val="1200"/>
              </a:spcAft>
              <a:buFont typeface="Wingdings" pitchFamily="2" charset="2"/>
              <a:buChar char="§"/>
            </a:pPr>
            <a:r>
              <a:rPr lang="en-US" dirty="0" smtClean="0"/>
              <a:t>Research and discuss travel plans ASAP – </a:t>
            </a:r>
            <a:r>
              <a:rPr lang="en-US" u="sng" dirty="0" smtClean="0"/>
              <a:t>The goal is to have all flights booked by the end of April</a:t>
            </a:r>
            <a:r>
              <a:rPr lang="en-US" dirty="0" smtClean="0"/>
              <a:t>.</a:t>
            </a:r>
            <a:endParaRPr lang="en-US" b="1" dirty="0" smtClean="0">
              <a:solidFill>
                <a:srgbClr val="FF0000"/>
              </a:solidFill>
            </a:endParaRPr>
          </a:p>
          <a:p>
            <a:pPr marL="640080" lvl="1" indent="-182880">
              <a:spcBef>
                <a:spcPts val="1200"/>
              </a:spcBef>
              <a:spcAft>
                <a:spcPts val="1200"/>
              </a:spcAft>
              <a:buFont typeface="Arial" pitchFamily="34" charset="0"/>
              <a:buChar char="‒"/>
            </a:pPr>
            <a:r>
              <a:rPr lang="en-US" dirty="0" smtClean="0"/>
              <a:t>If you change your mind after </a:t>
            </a:r>
            <a:r>
              <a:rPr lang="en-US" dirty="0" smtClean="0">
                <a:solidFill>
                  <a:schemeClr val="tx1">
                    <a:lumMod val="75000"/>
                  </a:schemeClr>
                </a:solidFill>
              </a:rPr>
              <a:t>the flight has been purchased, you would be financially responsible for any changes.</a:t>
            </a:r>
          </a:p>
          <a:p>
            <a:pPr marL="182880" indent="-182880">
              <a:spcBef>
                <a:spcPts val="1200"/>
              </a:spcBef>
              <a:spcAft>
                <a:spcPts val="1200"/>
              </a:spcAft>
              <a:buFont typeface="Wingdings" pitchFamily="2" charset="2"/>
              <a:buChar char="§"/>
            </a:pPr>
            <a:r>
              <a:rPr lang="en-US" dirty="0"/>
              <a:t>Get to know </a:t>
            </a:r>
            <a:r>
              <a:rPr lang="en-US" dirty="0" smtClean="0"/>
              <a:t>the other members of your team!  Teams often set up an email chain or a Facebook group, to be in contact before arriving in Vietnam.</a:t>
            </a:r>
            <a:endParaRPr lang="en-US" dirty="0"/>
          </a:p>
          <a:p>
            <a:pPr marL="182880" indent="-182880">
              <a:spcBef>
                <a:spcPts val="1200"/>
              </a:spcBef>
              <a:spcAft>
                <a:spcPts val="1200"/>
              </a:spcAft>
              <a:buFont typeface="Wingdings" pitchFamily="2" charset="2"/>
              <a:buChar char="§"/>
            </a:pPr>
            <a:r>
              <a:rPr lang="en-US" dirty="0" smtClean="0"/>
              <a:t>Continue fundraising efforts!</a:t>
            </a:r>
          </a:p>
          <a:p>
            <a:pPr marL="182880" indent="-182880">
              <a:spcBef>
                <a:spcPts val="1200"/>
              </a:spcBef>
              <a:spcAft>
                <a:spcPts val="1200"/>
              </a:spcAft>
              <a:buFont typeface="Wingdings" pitchFamily="2" charset="2"/>
              <a:buChar char="§"/>
            </a:pPr>
            <a:r>
              <a:rPr lang="en-US" dirty="0" smtClean="0"/>
              <a:t>Contact us if you have any questions!</a:t>
            </a:r>
            <a:endParaRPr lang="en-US" dirty="0"/>
          </a:p>
        </p:txBody>
      </p:sp>
    </p:spTree>
    <p:extLst>
      <p:ext uri="{BB962C8B-B14F-4D97-AF65-F5344CB8AC3E}">
        <p14:creationId xmlns:p14="http://schemas.microsoft.com/office/powerpoint/2010/main" val="3985541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b="0" dirty="0" smtClean="0"/>
              <a:t>Agenda</a:t>
            </a:r>
          </a:p>
        </p:txBody>
      </p:sp>
      <p:graphicFrame>
        <p:nvGraphicFramePr>
          <p:cNvPr id="4" name="Table 3"/>
          <p:cNvGraphicFramePr>
            <a:graphicFrameLocks noGrp="1"/>
          </p:cNvGraphicFramePr>
          <p:nvPr>
            <p:extLst>
              <p:ext uri="{D42A27DB-BD31-4B8C-83A1-F6EECF244321}">
                <p14:modId xmlns:p14="http://schemas.microsoft.com/office/powerpoint/2010/main" val="3651506630"/>
              </p:ext>
            </p:extLst>
          </p:nvPr>
        </p:nvGraphicFramePr>
        <p:xfrm>
          <a:off x="304800" y="1219200"/>
          <a:ext cx="5334000" cy="4614864"/>
        </p:xfrm>
        <a:graphic>
          <a:graphicData uri="http://schemas.openxmlformats.org/drawingml/2006/table">
            <a:tbl>
              <a:tblPr firstRow="1" bandRow="1">
                <a:tableStyleId>{5C22544A-7EE6-4342-B048-85BDC9FD1C3A}</a:tableStyleId>
              </a:tblPr>
              <a:tblGrid>
                <a:gridCol w="4419600"/>
                <a:gridCol w="914400"/>
              </a:tblGrid>
              <a:tr h="576858">
                <a:tc>
                  <a:txBody>
                    <a:bodyPr/>
                    <a:lstStyle/>
                    <a:p>
                      <a:r>
                        <a:rPr lang="en-US" sz="1400" b="0" dirty="0" smtClean="0">
                          <a:solidFill>
                            <a:schemeClr val="tx1"/>
                          </a:solidFill>
                        </a:rPr>
                        <a:t>Introduction</a:t>
                      </a:r>
                      <a:endParaRPr lang="en-US" sz="1400" b="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b="0" dirty="0" smtClean="0">
                          <a:solidFill>
                            <a:schemeClr val="tx1"/>
                          </a:solidFill>
                        </a:rPr>
                        <a:t>3</a:t>
                      </a:r>
                      <a:endParaRPr lang="en-US" sz="1400" b="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76858">
                <a:tc>
                  <a:txBody>
                    <a:bodyPr/>
                    <a:lstStyle/>
                    <a:p>
                      <a:r>
                        <a:rPr lang="en-US" sz="1400" b="0" dirty="0" smtClean="0">
                          <a:solidFill>
                            <a:schemeClr val="tx1"/>
                          </a:solidFill>
                        </a:rPr>
                        <a:t>Stories</a:t>
                      </a:r>
                      <a:r>
                        <a:rPr lang="en-US" sz="1400" b="0" baseline="0" dirty="0" smtClean="0">
                          <a:solidFill>
                            <a:schemeClr val="tx1"/>
                          </a:solidFill>
                        </a:rPr>
                        <a:t> from Vietnam</a:t>
                      </a:r>
                      <a:endParaRPr lang="en-US" sz="1400" b="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b="0" dirty="0" smtClean="0">
                          <a:solidFill>
                            <a:schemeClr val="tx1"/>
                          </a:solidFill>
                        </a:rPr>
                        <a:t>4</a:t>
                      </a:r>
                      <a:endParaRPr lang="en-US" sz="1400" b="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76858">
                <a:tc>
                  <a:txBody>
                    <a:bodyPr/>
                    <a:lstStyle/>
                    <a:p>
                      <a:r>
                        <a:rPr lang="en-US" sz="1400" dirty="0" smtClean="0">
                          <a:solidFill>
                            <a:schemeClr val="tx1"/>
                          </a:solidFill>
                        </a:rPr>
                        <a:t>Program Overview</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dirty="0" smtClean="0">
                          <a:solidFill>
                            <a:schemeClr val="tx1"/>
                          </a:solidFill>
                        </a:rPr>
                        <a:t>6</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76858">
                <a:tc>
                  <a:txBody>
                    <a:bodyPr/>
                    <a:lstStyle/>
                    <a:p>
                      <a:r>
                        <a:rPr lang="en-US" sz="1400" dirty="0" smtClean="0">
                          <a:solidFill>
                            <a:schemeClr val="tx1"/>
                          </a:solidFill>
                        </a:rPr>
                        <a:t>Partner Organizations</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dirty="0" smtClean="0">
                          <a:solidFill>
                            <a:schemeClr val="tx1"/>
                          </a:solidFill>
                        </a:rPr>
                        <a:t>11</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76858">
                <a:tc>
                  <a:txBody>
                    <a:bodyPr/>
                    <a:lstStyle/>
                    <a:p>
                      <a:r>
                        <a:rPr lang="en-US" sz="1400" dirty="0" smtClean="0">
                          <a:solidFill>
                            <a:schemeClr val="tx1"/>
                          </a:solidFill>
                        </a:rPr>
                        <a:t>Health Guidelines</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dirty="0" smtClean="0">
                          <a:solidFill>
                            <a:schemeClr val="tx1"/>
                          </a:solidFill>
                        </a:rPr>
                        <a:t>12</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76858">
                <a:tc>
                  <a:txBody>
                    <a:bodyPr/>
                    <a:lstStyle/>
                    <a:p>
                      <a:r>
                        <a:rPr lang="en-US" sz="1400" dirty="0" smtClean="0">
                          <a:solidFill>
                            <a:schemeClr val="tx1"/>
                          </a:solidFill>
                        </a:rPr>
                        <a:t>Fundraising Guidelines</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dirty="0" smtClean="0">
                          <a:solidFill>
                            <a:schemeClr val="tx1"/>
                          </a:solidFill>
                        </a:rPr>
                        <a:t>13</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76858">
                <a:tc>
                  <a:txBody>
                    <a:bodyPr/>
                    <a:lstStyle/>
                    <a:p>
                      <a:r>
                        <a:rPr lang="en-US" sz="1400" dirty="0" smtClean="0">
                          <a:solidFill>
                            <a:schemeClr val="tx1"/>
                          </a:solidFill>
                        </a:rPr>
                        <a:t>Passports &amp; Forms</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dirty="0" smtClean="0">
                          <a:solidFill>
                            <a:schemeClr val="tx1"/>
                          </a:solidFill>
                        </a:rPr>
                        <a:t>14</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76858">
                <a:tc>
                  <a:txBody>
                    <a:bodyPr/>
                    <a:lstStyle/>
                    <a:p>
                      <a:r>
                        <a:rPr lang="en-US" sz="1400" dirty="0" smtClean="0">
                          <a:solidFill>
                            <a:schemeClr val="tx1"/>
                          </a:solidFill>
                        </a:rPr>
                        <a:t>Next</a:t>
                      </a:r>
                      <a:r>
                        <a:rPr lang="en-US" sz="1400" baseline="0" dirty="0" smtClean="0">
                          <a:solidFill>
                            <a:schemeClr val="tx1"/>
                          </a:solidFill>
                        </a:rPr>
                        <a:t> Steps</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400" dirty="0" smtClean="0">
                          <a:solidFill>
                            <a:schemeClr val="tx1"/>
                          </a:solidFill>
                        </a:rPr>
                        <a:t>15</a:t>
                      </a:r>
                      <a:endParaRPr lang="en-US" sz="1400" dirty="0">
                        <a:solidFill>
                          <a:schemeClr val="tx1"/>
                        </a:solidFill>
                      </a:endParaRPr>
                    </a:p>
                  </a:txBody>
                  <a:tcPr marT="45713" marB="45713"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b="0" dirty="0" smtClean="0"/>
              <a:t>Introduction</a:t>
            </a:r>
          </a:p>
        </p:txBody>
      </p:sp>
      <p:sp>
        <p:nvSpPr>
          <p:cNvPr id="12291" name="Line 41"/>
          <p:cNvSpPr>
            <a:spLocks noChangeShapeType="1"/>
          </p:cNvSpPr>
          <p:nvPr/>
        </p:nvSpPr>
        <p:spPr bwMode="gray">
          <a:xfrm>
            <a:off x="381000" y="1190625"/>
            <a:ext cx="8412163" cy="0"/>
          </a:xfrm>
          <a:prstGeom prst="line">
            <a:avLst/>
          </a:prstGeom>
          <a:noFill/>
          <a:ln w="12700">
            <a:solidFill>
              <a:srgbClr val="002060"/>
            </a:solidFill>
            <a:round/>
            <a:headEnd/>
            <a:tailEnd/>
          </a:ln>
          <a:extLst>
            <a:ext uri="{909E8E84-426E-40dd-AFC4-6F175D3DCCD1}">
              <a14:hiddenFill xmlns="" xmlns:a14="http://schemas.microsoft.com/office/drawing/2010/main">
                <a:noFill/>
              </a14:hiddenFill>
            </a:ext>
          </a:extLst>
        </p:spPr>
        <p:txBody>
          <a:bodyPr lIns="73152" tIns="73152" rIns="73152" bIns="73152" anchorCtr="1"/>
          <a:lstStyle/>
          <a:p>
            <a:endParaRPr lang="en-US"/>
          </a:p>
        </p:txBody>
      </p:sp>
      <p:sp>
        <p:nvSpPr>
          <p:cNvPr id="12292" name="Text Box 38"/>
          <p:cNvSpPr txBox="1">
            <a:spLocks noChangeArrowheads="1"/>
          </p:cNvSpPr>
          <p:nvPr/>
        </p:nvSpPr>
        <p:spPr bwMode="gray">
          <a:xfrm>
            <a:off x="3749675" y="1104900"/>
            <a:ext cx="1676400" cy="181909"/>
          </a:xfrm>
          <a:prstGeom prst="rect">
            <a:avLst/>
          </a:prstGeom>
          <a:solidFill>
            <a:schemeClr val="bg1"/>
          </a:solidFill>
          <a:ln>
            <a:noFill/>
          </a:ln>
          <a:extLst>
            <a:ext uri="{91240B29-F687-4f45-9708-019B960494DF}">
              <a14:hiddenLine xmlns="" xmlns:a14="http://schemas.microsoft.com/office/drawing/2010/main" w="12700" algn="ctr">
                <a:solidFill>
                  <a:srgbClr val="000000"/>
                </a:solidFill>
                <a:miter lim="800000"/>
                <a:headEnd/>
                <a:tailEnd/>
              </a14:hiddenLine>
            </a:ext>
          </a:extLst>
        </p:spPr>
        <p:txBody>
          <a:bodyPr lIns="73152" tIns="0" rIns="73152" bIns="0"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6000"/>
              </a:lnSpc>
              <a:spcBef>
                <a:spcPct val="8000"/>
              </a:spcBef>
              <a:buSzPct val="75000"/>
              <a:buFont typeface="Wingdings" pitchFamily="2" charset="2"/>
              <a:buNone/>
            </a:pPr>
            <a:r>
              <a:rPr lang="en-US" sz="1200" b="1" dirty="0" smtClean="0">
                <a:solidFill>
                  <a:srgbClr val="002060"/>
                </a:solidFill>
              </a:rPr>
              <a:t>Seth Napier</a:t>
            </a:r>
            <a:endParaRPr lang="en-US" sz="1200" b="1" dirty="0">
              <a:solidFill>
                <a:srgbClr val="002060"/>
              </a:solidFill>
            </a:endParaRPr>
          </a:p>
        </p:txBody>
      </p:sp>
      <p:sp>
        <p:nvSpPr>
          <p:cNvPr id="12293" name="Line 41"/>
          <p:cNvSpPr>
            <a:spLocks noChangeShapeType="1"/>
          </p:cNvSpPr>
          <p:nvPr/>
        </p:nvSpPr>
        <p:spPr bwMode="gray">
          <a:xfrm>
            <a:off x="381000" y="3505200"/>
            <a:ext cx="8412163" cy="0"/>
          </a:xfrm>
          <a:prstGeom prst="line">
            <a:avLst/>
          </a:prstGeom>
          <a:noFill/>
          <a:ln w="12700">
            <a:solidFill>
              <a:srgbClr val="002060"/>
            </a:solidFill>
            <a:round/>
            <a:headEnd/>
            <a:tailEnd/>
          </a:ln>
          <a:extLst>
            <a:ext uri="{909E8E84-426E-40dd-AFC4-6F175D3DCCD1}">
              <a14:hiddenFill xmlns="" xmlns:a14="http://schemas.microsoft.com/office/drawing/2010/main">
                <a:noFill/>
              </a14:hiddenFill>
            </a:ext>
          </a:extLst>
        </p:spPr>
        <p:txBody>
          <a:bodyPr lIns="73152" tIns="73152" rIns="73152" bIns="73152" anchorCtr="1"/>
          <a:lstStyle/>
          <a:p>
            <a:endParaRPr lang="en-US" dirty="0"/>
          </a:p>
        </p:txBody>
      </p:sp>
      <p:sp>
        <p:nvSpPr>
          <p:cNvPr id="12294" name="Text Box 38"/>
          <p:cNvSpPr txBox="1">
            <a:spLocks noChangeArrowheads="1"/>
          </p:cNvSpPr>
          <p:nvPr/>
        </p:nvSpPr>
        <p:spPr bwMode="gray">
          <a:xfrm>
            <a:off x="3976688" y="3429000"/>
            <a:ext cx="1222375" cy="182563"/>
          </a:xfrm>
          <a:prstGeom prst="rect">
            <a:avLst/>
          </a:prstGeom>
          <a:solidFill>
            <a:schemeClr val="bg1"/>
          </a:solidFill>
          <a:ln>
            <a:noFill/>
          </a:ln>
          <a:extLst>
            <a:ext uri="{91240B29-F687-4f45-9708-019B960494DF}">
              <a14:hiddenLine xmlns="" xmlns:a14="http://schemas.microsoft.com/office/drawing/2010/main" w="12700" algn="ctr">
                <a:solidFill>
                  <a:srgbClr val="000000"/>
                </a:solidFill>
                <a:miter lim="800000"/>
                <a:headEnd/>
                <a:tailEnd/>
              </a14:hiddenLine>
            </a:ext>
          </a:extLst>
        </p:spPr>
        <p:txBody>
          <a:bodyPr lIns="73152" tIns="0" rIns="73152" bIns="0"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6000"/>
              </a:lnSpc>
              <a:spcBef>
                <a:spcPct val="8000"/>
              </a:spcBef>
              <a:buSzPct val="75000"/>
              <a:buFont typeface="Wingdings" pitchFamily="2" charset="2"/>
              <a:buNone/>
            </a:pPr>
            <a:r>
              <a:rPr lang="en-US" sz="1200" b="1" dirty="0" smtClean="0">
                <a:solidFill>
                  <a:srgbClr val="002060"/>
                </a:solidFill>
              </a:rPr>
              <a:t>My Experience</a:t>
            </a:r>
            <a:endParaRPr lang="en-US" sz="1200" b="1" dirty="0">
              <a:solidFill>
                <a:srgbClr val="002060"/>
              </a:solidFill>
            </a:endParaRPr>
          </a:p>
        </p:txBody>
      </p:sp>
      <p:sp>
        <p:nvSpPr>
          <p:cNvPr id="12296" name="Rectangle 9"/>
          <p:cNvSpPr>
            <a:spLocks noChangeArrowheads="1"/>
          </p:cNvSpPr>
          <p:nvPr/>
        </p:nvSpPr>
        <p:spPr bwMode="gray">
          <a:xfrm>
            <a:off x="2438400" y="1447800"/>
            <a:ext cx="6400800" cy="1828800"/>
          </a:xfrm>
          <a:prstGeom prst="rect">
            <a:avLst/>
          </a:prstGeom>
          <a:noFill/>
          <a:ln w="3175" algn="ctr">
            <a:solidFill>
              <a:srgbClr val="0070C0"/>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p>
            <a:pPr eaLnBrk="0" hangingPunct="0">
              <a:spcBef>
                <a:spcPts val="600"/>
              </a:spcBef>
              <a:buClr>
                <a:schemeClr val="tx1"/>
              </a:buClr>
            </a:pPr>
            <a:r>
              <a:rPr lang="en-US" sz="1200" b="1" dirty="0">
                <a:sym typeface="Wingdings" pitchFamily="2" charset="2"/>
              </a:rPr>
              <a:t>Name: </a:t>
            </a:r>
            <a:r>
              <a:rPr lang="en-US" sz="1200" b="1" dirty="0" smtClean="0">
                <a:sym typeface="Wingdings" pitchFamily="2" charset="2"/>
              </a:rPr>
              <a:t>Seth Napier</a:t>
            </a:r>
            <a:endParaRPr lang="en-US" sz="1200" b="1" dirty="0">
              <a:sym typeface="Wingdings" pitchFamily="2" charset="2"/>
            </a:endParaRPr>
          </a:p>
          <a:p>
            <a:pPr eaLnBrk="0" hangingPunct="0">
              <a:spcBef>
                <a:spcPts val="600"/>
              </a:spcBef>
              <a:buClr>
                <a:schemeClr val="tx1"/>
              </a:buClr>
            </a:pPr>
            <a:r>
              <a:rPr lang="en-US" sz="1200" b="1" dirty="0">
                <a:sym typeface="Wingdings" pitchFamily="2" charset="2"/>
              </a:rPr>
              <a:t>School</a:t>
            </a:r>
            <a:r>
              <a:rPr lang="en-US" sz="1200" b="1" dirty="0" smtClean="0">
                <a:sym typeface="Wingdings" pitchFamily="2" charset="2"/>
              </a:rPr>
              <a:t>: Duke</a:t>
            </a:r>
            <a:endParaRPr lang="en-US" sz="1200" b="1" dirty="0">
              <a:sym typeface="Wingdings" pitchFamily="2" charset="2"/>
            </a:endParaRPr>
          </a:p>
          <a:p>
            <a:pPr eaLnBrk="0" hangingPunct="0">
              <a:spcBef>
                <a:spcPts val="600"/>
              </a:spcBef>
              <a:buClr>
                <a:schemeClr val="tx1"/>
              </a:buClr>
            </a:pPr>
            <a:r>
              <a:rPr lang="en-US" sz="1200" b="1" dirty="0">
                <a:sym typeface="Wingdings" pitchFamily="2" charset="2"/>
              </a:rPr>
              <a:t>Major / Graduation</a:t>
            </a:r>
            <a:r>
              <a:rPr lang="en-US" sz="1200" b="1" dirty="0" smtClean="0">
                <a:sym typeface="Wingdings" pitchFamily="2" charset="2"/>
              </a:rPr>
              <a:t>: Biology, International Studies</a:t>
            </a:r>
            <a:endParaRPr lang="en-US" sz="1200" b="1" dirty="0">
              <a:sym typeface="Wingdings" pitchFamily="2" charset="2"/>
            </a:endParaRPr>
          </a:p>
          <a:p>
            <a:pPr eaLnBrk="0" hangingPunct="0">
              <a:spcBef>
                <a:spcPts val="600"/>
              </a:spcBef>
              <a:buClr>
                <a:schemeClr val="tx1"/>
              </a:buClr>
            </a:pPr>
            <a:r>
              <a:rPr lang="en-US" sz="1200" b="1" dirty="0">
                <a:sym typeface="Wingdings" pitchFamily="2" charset="2"/>
              </a:rPr>
              <a:t>Email Address</a:t>
            </a:r>
            <a:r>
              <a:rPr lang="en-US" sz="1200" b="1" dirty="0" smtClean="0">
                <a:sym typeface="Wingdings" pitchFamily="2" charset="2"/>
              </a:rPr>
              <a:t>: seth.napier@coachforcollege.org</a:t>
            </a:r>
            <a:endParaRPr lang="en-US" sz="1200" b="1" dirty="0">
              <a:sym typeface="Wingdings" pitchFamily="2" charset="2"/>
            </a:endParaRPr>
          </a:p>
          <a:p>
            <a:pPr eaLnBrk="0" hangingPunct="0">
              <a:spcBef>
                <a:spcPts val="600"/>
              </a:spcBef>
              <a:buClr>
                <a:schemeClr val="tx1"/>
              </a:buClr>
            </a:pPr>
            <a:r>
              <a:rPr lang="en-US" sz="1200" b="1" dirty="0">
                <a:sym typeface="Wingdings" pitchFamily="2" charset="2"/>
              </a:rPr>
              <a:t>Phone Number</a:t>
            </a:r>
            <a:r>
              <a:rPr lang="en-US" sz="1200" b="1" dirty="0" smtClean="0">
                <a:sym typeface="Wingdings" pitchFamily="2" charset="2"/>
              </a:rPr>
              <a:t>: 919-399-5095</a:t>
            </a:r>
            <a:endParaRPr lang="en-US" sz="1200" b="1" dirty="0">
              <a:sym typeface="Wingdings" pitchFamily="2" charset="2"/>
            </a:endParaRPr>
          </a:p>
          <a:p>
            <a:pPr eaLnBrk="0" hangingPunct="0">
              <a:spcBef>
                <a:spcPts val="600"/>
              </a:spcBef>
              <a:buClr>
                <a:schemeClr val="tx1"/>
              </a:buClr>
            </a:pPr>
            <a:r>
              <a:rPr lang="en-US" sz="1200" b="1" dirty="0">
                <a:sym typeface="Wingdings" pitchFamily="2" charset="2"/>
              </a:rPr>
              <a:t>Fun Fact</a:t>
            </a:r>
            <a:r>
              <a:rPr lang="en-US" sz="1200" b="1" dirty="0" smtClean="0">
                <a:sym typeface="Wingdings" pitchFamily="2" charset="2"/>
              </a:rPr>
              <a:t>: I grew up in the city of Romeo and Juliet (in Italy)</a:t>
            </a:r>
            <a:endParaRPr lang="en-US" sz="1200" b="1" dirty="0">
              <a:sym typeface="Wingdings" pitchFamily="2" charset="2"/>
            </a:endParaRPr>
          </a:p>
        </p:txBody>
      </p:sp>
      <p:sp>
        <p:nvSpPr>
          <p:cNvPr id="12298" name="Rectangle 12"/>
          <p:cNvSpPr>
            <a:spLocks noChangeArrowheads="1"/>
          </p:cNvSpPr>
          <p:nvPr/>
        </p:nvSpPr>
        <p:spPr bwMode="gray">
          <a:xfrm>
            <a:off x="304800" y="3657600"/>
            <a:ext cx="5791200" cy="2743200"/>
          </a:xfrm>
          <a:prstGeom prst="rect">
            <a:avLst/>
          </a:prstGeom>
          <a:noFill/>
          <a:ln w="3175" algn="ctr">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lIns="45720" rIns="45720"/>
          <a:lstStyle/>
          <a:p>
            <a:pPr marL="182563" indent="-182563" eaLnBrk="0" hangingPunct="0">
              <a:spcBef>
                <a:spcPts val="600"/>
              </a:spcBef>
              <a:buClr>
                <a:schemeClr val="tx1"/>
              </a:buClr>
              <a:buFont typeface="Wingdings" pitchFamily="2" charset="2"/>
              <a:buChar char="§"/>
            </a:pPr>
            <a:r>
              <a:rPr lang="en-US" sz="1200" dirty="0" smtClean="0">
                <a:sym typeface="Wingdings" pitchFamily="2" charset="2"/>
              </a:rPr>
              <a:t>Have been leading the teams in Vietnam since 2012</a:t>
            </a:r>
            <a:endParaRPr lang="en-US" sz="1200" dirty="0">
              <a:sym typeface="Wingdings" pitchFamily="2" charset="2"/>
            </a:endParaRPr>
          </a:p>
          <a:p>
            <a:pPr marL="182563" indent="-182563" eaLnBrk="0" hangingPunct="0">
              <a:spcBef>
                <a:spcPts val="600"/>
              </a:spcBef>
              <a:buClr>
                <a:schemeClr val="tx1"/>
              </a:buClr>
              <a:buFont typeface="Wingdings" pitchFamily="2" charset="2"/>
              <a:buChar char="§"/>
            </a:pPr>
            <a:r>
              <a:rPr lang="en-US" sz="1200" dirty="0" smtClean="0">
                <a:sym typeface="Wingdings" pitchFamily="2" charset="2"/>
              </a:rPr>
              <a:t>I have a master’s in International Development</a:t>
            </a:r>
          </a:p>
          <a:p>
            <a:pPr marL="182563" indent="-182563" eaLnBrk="0" hangingPunct="0">
              <a:spcBef>
                <a:spcPts val="600"/>
              </a:spcBef>
              <a:buClr>
                <a:schemeClr val="tx1"/>
              </a:buClr>
              <a:buFont typeface="Wingdings" pitchFamily="2" charset="2"/>
              <a:buChar char="§"/>
            </a:pPr>
            <a:r>
              <a:rPr lang="en-US" sz="1200" dirty="0">
                <a:sym typeface="Wingdings" pitchFamily="2" charset="2"/>
              </a:rPr>
              <a:t>Prior to joining Coach for College, I worked in Indonesia and Cambodia with local development projects.</a:t>
            </a:r>
          </a:p>
          <a:p>
            <a:pPr marL="182563" indent="-182563" eaLnBrk="0" hangingPunct="0">
              <a:spcBef>
                <a:spcPts val="600"/>
              </a:spcBef>
              <a:buClr>
                <a:schemeClr val="tx1"/>
              </a:buClr>
              <a:buFont typeface="Wingdings" pitchFamily="2" charset="2"/>
              <a:buChar char="§"/>
            </a:pPr>
            <a:r>
              <a:rPr lang="en-US" sz="1200" dirty="0" smtClean="0">
                <a:sym typeface="Wingdings" pitchFamily="2" charset="2"/>
              </a:rPr>
              <a:t>I studied abroad in West Africa and have led a summer-long student team in Uganda.</a:t>
            </a:r>
            <a:endParaRPr lang="en-US" sz="1200" dirty="0">
              <a:sym typeface="Wingdings" pitchFamily="2" charset="2"/>
            </a:endParaRPr>
          </a:p>
          <a:p>
            <a:pPr marL="182563" indent="-182563" eaLnBrk="0" hangingPunct="0">
              <a:spcBef>
                <a:spcPts val="600"/>
              </a:spcBef>
              <a:buClr>
                <a:schemeClr val="tx1"/>
              </a:buClr>
              <a:buFont typeface="Wingdings" pitchFamily="2" charset="2"/>
              <a:buChar char="§"/>
            </a:pPr>
            <a:r>
              <a:rPr lang="en-US" sz="1200" dirty="0" smtClean="0">
                <a:sym typeface="Wingdings" pitchFamily="2" charset="2"/>
              </a:rPr>
              <a:t>One of my favorite parts of CFC is seeing the growth and transformation in the coaches.  The difference from the person who steps off the plane to the person confidently and tearfully heading home is amazing.</a:t>
            </a:r>
            <a:endParaRPr lang="en-US" sz="1200" dirty="0">
              <a:sym typeface="Wingdings" pitchFamily="2" charset="2"/>
            </a:endParaRPr>
          </a:p>
          <a:p>
            <a:pPr marL="182563" indent="-182563" eaLnBrk="0" hangingPunct="0">
              <a:spcBef>
                <a:spcPts val="600"/>
              </a:spcBef>
              <a:buClr>
                <a:schemeClr val="tx1"/>
              </a:buClr>
              <a:buFont typeface="Wingdings" pitchFamily="2" charset="2"/>
              <a:buChar char="§"/>
            </a:pPr>
            <a:r>
              <a:rPr lang="en-US" sz="1200" dirty="0" smtClean="0">
                <a:sym typeface="Wingdings" pitchFamily="2" charset="2"/>
              </a:rPr>
              <a:t>The person I am today has been deeply shaped by the privilege of learning from other cultures, and even more so by the discovery that I can make a difference in the lives of others, and how meaningful that is.  I enjoy helping coaches begin to experience both these exciting aspects through their service in the camps.  </a:t>
            </a:r>
            <a:endParaRPr lang="en-US" sz="1200" dirty="0">
              <a:sym typeface="Wingdings" pitchFamily="2" charset="2"/>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35395"/>
            <a:ext cx="1770242" cy="1841205"/>
          </a:xfrm>
          <a:prstGeom prst="rect">
            <a:avLst/>
          </a:prstGeom>
          <a:ln>
            <a:solidFill>
              <a:schemeClr val="tx1">
                <a:lumMod val="40000"/>
                <a:lumOff val="60000"/>
              </a:schemeClr>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969" y="3810000"/>
            <a:ext cx="2642194" cy="2406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Jessica Wacker, </a:t>
            </a:r>
            <a:r>
              <a:rPr lang="en-US" b="0" dirty="0" smtClean="0"/>
              <a:t>UNC Fencing</a:t>
            </a:r>
            <a:endParaRPr lang="en-US" dirty="0"/>
          </a:p>
        </p:txBody>
      </p:sp>
      <p:sp>
        <p:nvSpPr>
          <p:cNvPr id="4" name="TextBox 3"/>
          <p:cNvSpPr txBox="1"/>
          <p:nvPr/>
        </p:nvSpPr>
        <p:spPr>
          <a:xfrm>
            <a:off x="381001" y="1143000"/>
            <a:ext cx="8000999" cy="4267200"/>
          </a:xfrm>
          <a:prstGeom prst="rect">
            <a:avLst/>
          </a:prstGeom>
          <a:noFill/>
        </p:spPr>
        <p:txBody>
          <a:bodyPr wrap="square" rtlCol="0">
            <a:noAutofit/>
          </a:bodyPr>
          <a:lstStyle/>
          <a:p>
            <a:endParaRPr lang="en-US" sz="1000" dirty="0" smtClean="0"/>
          </a:p>
          <a:p>
            <a:endParaRPr lang="en-US" sz="1000" dirty="0" smtClean="0"/>
          </a:p>
          <a:p>
            <a:r>
              <a:rPr lang="en-US" sz="1200" dirty="0" smtClean="0"/>
              <a:t>If you were to ask a UNC athlete what their favorite college sport moment was, you would probably hear about a national championship game. You might hear about an unbelievable comeback or even about grueling morning practices that were only survived because they could complain to their teammates. If you asked me what my favorite college sports moment was, you would be shocked to hear that it included celebrating with someone from Duke. Yes, Duke… [In Coach for College] I was assigned to the Blue Team and co-coached with </a:t>
            </a:r>
            <a:r>
              <a:rPr lang="en-US" sz="1200" dirty="0" err="1" smtClean="0"/>
              <a:t>Reka</a:t>
            </a:r>
            <a:r>
              <a:rPr lang="en-US" sz="1200" dirty="0" smtClean="0"/>
              <a:t>, a Duke tennis player. We instantly became friends and discovered we had a lot more in common than we thought. She and I had fun trying to explain sports idioms and expressions like seeing the glass as half full. I was also assigned to teach physics with Ben, a Duke runner… </a:t>
            </a:r>
          </a:p>
          <a:p>
            <a:endParaRPr lang="en-US" sz="1200" dirty="0" smtClean="0"/>
          </a:p>
          <a:p>
            <a:r>
              <a:rPr lang="en-US" sz="1200" dirty="0" smtClean="0"/>
              <a:t>We began with little steps. Team building activities like tying the team members together with a jump rope and having them walk across the basketball court as a group. We were trying to help the children understand teamwork and communication but these activities were confusing to the children at first. Even after explaining that they had to work together as a team to be successful, I was still met with blank stares. I couldn’t help but laugh when my team decided not to work together but instead to each run in their own direction and ultimately fall. It was only after they failed that they realized how important it was to work together… At the end of the competition day there was an awards presentation. Each team was called up with their coaches to receive certificates for participating. When it came time to announce the overall winner I was thrilled to hear my Blue Team had won first place! </a:t>
            </a:r>
            <a:r>
              <a:rPr lang="en-US" sz="1200" dirty="0" err="1" smtClean="0"/>
              <a:t>Reka</a:t>
            </a:r>
            <a:r>
              <a:rPr lang="en-US" sz="1200" dirty="0" smtClean="0"/>
              <a:t> and I were speechless. The team rushed to the front to get their prizes. That was my favorite sports memory from my time at UNC.  Sure, I had my share of comebacks and victories, upsets and titles but none of them brought the same joy as that moment in Vietnam.</a:t>
            </a:r>
            <a:endParaRPr lang="en-US" sz="1200" b="0" i="0" dirty="0" smtClean="0"/>
          </a:p>
        </p:txBody>
      </p:sp>
      <p:sp>
        <p:nvSpPr>
          <p:cNvPr id="5" name="TextBox 4"/>
          <p:cNvSpPr txBox="1"/>
          <p:nvPr/>
        </p:nvSpPr>
        <p:spPr>
          <a:xfrm>
            <a:off x="381000" y="5943600"/>
            <a:ext cx="7167347" cy="246221"/>
          </a:xfrm>
          <a:prstGeom prst="rect">
            <a:avLst/>
          </a:prstGeom>
          <a:noFill/>
        </p:spPr>
        <p:txBody>
          <a:bodyPr wrap="none" rtlCol="0">
            <a:spAutoFit/>
          </a:bodyPr>
          <a:lstStyle/>
          <a:p>
            <a:r>
              <a:rPr lang="en-US" sz="1000" b="0" i="0" dirty="0" smtClean="0"/>
              <a:t>For more stories from past </a:t>
            </a:r>
            <a:r>
              <a:rPr lang="en-US" sz="1000" dirty="0" smtClean="0"/>
              <a:t>participants go to:  </a:t>
            </a:r>
            <a:r>
              <a:rPr lang="en-US" sz="1000" dirty="0" smtClean="0">
                <a:hlinkClick r:id="rId2"/>
              </a:rPr>
              <a:t>http://www.blurb.com/books/2997315</a:t>
            </a:r>
            <a:r>
              <a:rPr lang="en-US" sz="1000" dirty="0" smtClean="0"/>
              <a:t>.  Make sure to click on full screen mode.</a:t>
            </a:r>
            <a:endParaRPr lang="en-US" sz="1000" b="0" i="0" dirty="0" smtClean="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Stowers, </a:t>
            </a:r>
            <a:r>
              <a:rPr lang="en-US" b="0" dirty="0" smtClean="0"/>
              <a:t>Florida State Track &amp; Field</a:t>
            </a:r>
            <a:endParaRPr lang="en-US" dirty="0"/>
          </a:p>
        </p:txBody>
      </p:sp>
      <p:sp>
        <p:nvSpPr>
          <p:cNvPr id="4" name="TextBox 3"/>
          <p:cNvSpPr txBox="1"/>
          <p:nvPr/>
        </p:nvSpPr>
        <p:spPr>
          <a:xfrm>
            <a:off x="381001" y="1143000"/>
            <a:ext cx="8000999" cy="4267200"/>
          </a:xfrm>
          <a:prstGeom prst="rect">
            <a:avLst/>
          </a:prstGeom>
          <a:noFill/>
        </p:spPr>
        <p:txBody>
          <a:bodyPr wrap="square" rtlCol="0">
            <a:noAutofit/>
          </a:bodyPr>
          <a:lstStyle/>
          <a:p>
            <a:endParaRPr lang="en-US" sz="1000" dirty="0" smtClean="0"/>
          </a:p>
          <a:p>
            <a:endParaRPr lang="en-US" sz="1000" dirty="0" smtClean="0"/>
          </a:p>
          <a:p>
            <a:r>
              <a:rPr lang="en-US" sz="1200" dirty="0" smtClean="0"/>
              <a:t>I’ve been asked time and time again to identify my favorite moment from my time with Coach for College.  I could go with celebrating July 4th with the Vietnamese and singing karaoke (a favorite pastime in Vietnam); I could write about time spent on an island with the other coaches, laying out on hammocks and wading through the water; or I could spend time on learning to bargain and touring through Can </a:t>
            </a:r>
            <a:r>
              <a:rPr lang="en-US" sz="1200" dirty="0" err="1" smtClean="0"/>
              <a:t>Tho</a:t>
            </a:r>
            <a:r>
              <a:rPr lang="en-US" sz="1200" dirty="0" smtClean="0"/>
              <a:t>, seeing a Buddhist Temple and the Mekong River.  The greatest moment however came on a regular day of classes.  We began to teach our afternoon lesson of Life Skills (typically a class involving finances, teamwork, or leadership) when a monsoon came and subsequently began to cover the entire world (or so it seemed at the time) with sheets upon sheets of rain.  Rather than stay in classes, we decided to go outside and play sports.  So we threw off our shoes and began sprinting through puddles and rain, having the time of our lives. </a:t>
            </a:r>
          </a:p>
          <a:p>
            <a:endParaRPr lang="en-US" sz="1200" b="0" i="0" dirty="0" smtClean="0"/>
          </a:p>
          <a:p>
            <a:r>
              <a:rPr lang="en-US" sz="1200" dirty="0" smtClean="0"/>
              <a:t>In that hour or two of rain, the students and coaches came together as we hadn’t believed possible.  Suddenly, the language and cultural barriers meant nothing; we looked to each other and knew exactly what the others were thinking.  My yellow team and I decided to take on all comers in basketball, playing as a true team for the first time, and so it came as no surprise when they took first place as the overall best team a few weeks later.  Maybe that day we didn’t actually learn the academics that we were supposed to, but  we learned something far more important: teamwork, sportsmanship, encouragement, how to communicate, to have a great attitude when everything seems bad around you, and to sometimes relax and live!  That one time may have been the most important in inspiring them to go to university just because of the bond that they developed with us college students.  Through rain and sports, Vietnamese and Americans became truly united despite differences in income, government, language, upbringing and education, and we finally understood what the entire program was for.</a:t>
            </a:r>
            <a:endParaRPr lang="en-US" sz="1200" b="0" i="0" dirty="0" smtClean="0"/>
          </a:p>
        </p:txBody>
      </p:sp>
      <p:sp>
        <p:nvSpPr>
          <p:cNvPr id="5" name="TextBox 4"/>
          <p:cNvSpPr txBox="1"/>
          <p:nvPr/>
        </p:nvSpPr>
        <p:spPr>
          <a:xfrm>
            <a:off x="381000" y="5943600"/>
            <a:ext cx="7167347" cy="246221"/>
          </a:xfrm>
          <a:prstGeom prst="rect">
            <a:avLst/>
          </a:prstGeom>
          <a:noFill/>
        </p:spPr>
        <p:txBody>
          <a:bodyPr wrap="none" rtlCol="0">
            <a:spAutoFit/>
          </a:bodyPr>
          <a:lstStyle/>
          <a:p>
            <a:r>
              <a:rPr lang="en-US" sz="1000" b="0" i="0" dirty="0" smtClean="0"/>
              <a:t>For more stories from past </a:t>
            </a:r>
            <a:r>
              <a:rPr lang="en-US" sz="1000" dirty="0" smtClean="0"/>
              <a:t>participants go to:  </a:t>
            </a:r>
            <a:r>
              <a:rPr lang="en-US" sz="1000" dirty="0" smtClean="0">
                <a:hlinkClick r:id="rId2"/>
              </a:rPr>
              <a:t>http://www.blurb.com/books/2997315</a:t>
            </a:r>
            <a:r>
              <a:rPr lang="en-US" sz="1000" dirty="0" smtClean="0"/>
              <a:t>.  Make sure to click on full screen mode.</a:t>
            </a:r>
            <a:endParaRPr lang="en-US" sz="1000" b="0" i="0" dirty="0" smtClean="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9091" b="9361"/>
          <a:stretch/>
        </p:blipFill>
        <p:spPr bwMode="auto">
          <a:xfrm>
            <a:off x="3068052" y="1146536"/>
            <a:ext cx="2130188" cy="24137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005" t="7418"/>
          <a:stretch/>
        </p:blipFill>
        <p:spPr bwMode="auto">
          <a:xfrm>
            <a:off x="351539" y="1144261"/>
            <a:ext cx="2612883" cy="1997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088" r="5980"/>
          <a:stretch/>
        </p:blipFill>
        <p:spPr bwMode="auto">
          <a:xfrm>
            <a:off x="351538" y="4478816"/>
            <a:ext cx="2612883" cy="18767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r="8691"/>
          <a:stretch/>
        </p:blipFill>
        <p:spPr>
          <a:xfrm>
            <a:off x="3069704" y="3663303"/>
            <a:ext cx="3249209" cy="2692253"/>
          </a:xfrm>
          <a:prstGeom prst="rect">
            <a:avLst/>
          </a:prstGeom>
        </p:spPr>
      </p:pic>
      <p:sp>
        <p:nvSpPr>
          <p:cNvPr id="11" name="Rectangle 10"/>
          <p:cNvSpPr/>
          <p:nvPr/>
        </p:nvSpPr>
        <p:spPr bwMode="gray">
          <a:xfrm>
            <a:off x="351538" y="3246749"/>
            <a:ext cx="2612883" cy="1126787"/>
          </a:xfrm>
          <a:prstGeom prst="rect">
            <a:avLst/>
          </a:prstGeom>
          <a:ln w="3175">
            <a:headEnd/>
            <a:tailEnd/>
          </a:ln>
        </p:spPr>
        <p:style>
          <a:lnRef idx="2">
            <a:schemeClr val="dk1"/>
          </a:lnRef>
          <a:fillRef idx="1">
            <a:schemeClr val="lt1"/>
          </a:fillRef>
          <a:effectRef idx="0">
            <a:schemeClr val="dk1"/>
          </a:effectRef>
          <a:fontRef idx="minor">
            <a:schemeClr val="dk1"/>
          </a:fontRef>
        </p:style>
        <p:txBody>
          <a:bodyPr vert="horz" wrap="square" lIns="45720" tIns="45720" rIns="45720" bIns="45720" numCol="1" rtlCol="0" anchor="ctr" anchorCtr="0" compatLnSpc="1">
            <a:prstTxWarp prst="textNoShape">
              <a:avLst/>
            </a:prstTxWarp>
            <a:noAutofit/>
          </a:bodyPr>
          <a:lstStyle/>
          <a:p>
            <a:pPr algn="ctr" eaLnBrk="0" hangingPunct="0">
              <a:spcBef>
                <a:spcPts val="300"/>
              </a:spcBef>
              <a:buClr>
                <a:schemeClr val="tx1"/>
              </a:buClr>
            </a:pPr>
            <a:r>
              <a:rPr lang="en-US" sz="1600" dirty="0"/>
              <a:t>Support lower secondary students in rural parts of developing countries</a:t>
            </a:r>
            <a:r>
              <a:rPr lang="en-US" sz="1600" dirty="0" smtClean="0"/>
              <a:t>.</a:t>
            </a:r>
            <a:endParaRPr lang="en-US" sz="1600" dirty="0"/>
          </a:p>
        </p:txBody>
      </p:sp>
      <p:sp>
        <p:nvSpPr>
          <p:cNvPr id="20" name="Rectangle 19"/>
          <p:cNvSpPr/>
          <p:nvPr/>
        </p:nvSpPr>
        <p:spPr bwMode="gray">
          <a:xfrm>
            <a:off x="6424193" y="5243594"/>
            <a:ext cx="2353135" cy="1111962"/>
          </a:xfrm>
          <a:prstGeom prst="rect">
            <a:avLst/>
          </a:prstGeom>
          <a:ln w="3175">
            <a:headEnd/>
            <a:tailEnd/>
          </a:ln>
        </p:spPr>
        <p:style>
          <a:lnRef idx="2">
            <a:schemeClr val="dk1"/>
          </a:lnRef>
          <a:fillRef idx="1">
            <a:schemeClr val="lt1"/>
          </a:fillRef>
          <a:effectRef idx="0">
            <a:schemeClr val="dk1"/>
          </a:effectRef>
          <a:fontRef idx="minor">
            <a:schemeClr val="dk1"/>
          </a:fontRef>
        </p:style>
        <p:txBody>
          <a:bodyPr vert="horz" wrap="square" lIns="45720" tIns="45720" rIns="45720" bIns="45720" numCol="1" rtlCol="0" anchor="ctr" anchorCtr="0" compatLnSpc="1">
            <a:prstTxWarp prst="textNoShape">
              <a:avLst/>
            </a:prstTxWarp>
            <a:noAutofit/>
          </a:bodyPr>
          <a:lstStyle/>
          <a:p>
            <a:pPr algn="ctr">
              <a:spcAft>
                <a:spcPts val="400"/>
              </a:spcAft>
            </a:pPr>
            <a:r>
              <a:rPr lang="en-US" sz="1600" dirty="0"/>
              <a:t>Foster the development of the college students who participate in the program.</a:t>
            </a:r>
            <a:endParaRPr lang="en-US" sz="1200" dirty="0"/>
          </a:p>
        </p:txBody>
      </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18245"/>
          <a:stretch/>
        </p:blipFill>
        <p:spPr>
          <a:xfrm>
            <a:off x="6424193" y="3663303"/>
            <a:ext cx="2366583" cy="1475010"/>
          </a:xfrm>
          <a:prstGeom prst="rect">
            <a:avLst/>
          </a:prstGeom>
        </p:spPr>
      </p:pic>
      <p:sp>
        <p:nvSpPr>
          <p:cNvPr id="23" name="Rectangle 22"/>
          <p:cNvSpPr/>
          <p:nvPr/>
        </p:nvSpPr>
        <p:spPr bwMode="gray">
          <a:xfrm>
            <a:off x="5316968" y="2781670"/>
            <a:ext cx="3473808" cy="778636"/>
          </a:xfrm>
          <a:prstGeom prst="rect">
            <a:avLst/>
          </a:prstGeom>
          <a:ln w="3175">
            <a:headEnd/>
            <a:tailEnd/>
          </a:ln>
        </p:spPr>
        <p:style>
          <a:lnRef idx="2">
            <a:schemeClr val="dk1"/>
          </a:lnRef>
          <a:fillRef idx="1">
            <a:schemeClr val="lt1"/>
          </a:fillRef>
          <a:effectRef idx="0">
            <a:schemeClr val="dk1"/>
          </a:effectRef>
          <a:fontRef idx="minor">
            <a:schemeClr val="dk1"/>
          </a:fontRef>
        </p:style>
        <p:txBody>
          <a:bodyPr vert="horz" wrap="square" lIns="45720" tIns="45720" rIns="45720" bIns="45720" numCol="1" rtlCol="0" anchor="ctr" anchorCtr="0" compatLnSpc="1">
            <a:prstTxWarp prst="textNoShape">
              <a:avLst/>
            </a:prstTxWarp>
            <a:noAutofit/>
          </a:bodyPr>
          <a:lstStyle/>
          <a:p>
            <a:pPr algn="ctr" eaLnBrk="0" hangingPunct="0">
              <a:spcBef>
                <a:spcPts val="300"/>
              </a:spcBef>
              <a:buClr>
                <a:schemeClr val="tx1"/>
              </a:buClr>
            </a:pPr>
            <a:r>
              <a:rPr lang="en-US" sz="1600" dirty="0" smtClean="0"/>
              <a:t>Use sports as a catalyst for change.</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3520" y="1167630"/>
            <a:ext cx="2011680" cy="1508760"/>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t="-1" b="7503"/>
          <a:stretch/>
        </p:blipFill>
        <p:spPr>
          <a:xfrm>
            <a:off x="7420481" y="1142999"/>
            <a:ext cx="1356848" cy="1533391"/>
          </a:xfrm>
          <a:prstGeom prst="rect">
            <a:avLst/>
          </a:prstGeom>
        </p:spPr>
      </p:pic>
      <p:sp>
        <p:nvSpPr>
          <p:cNvPr id="12" name="Title 1"/>
          <p:cNvSpPr>
            <a:spLocks noGrp="1"/>
          </p:cNvSpPr>
          <p:nvPr>
            <p:ph type="title"/>
          </p:nvPr>
        </p:nvSpPr>
        <p:spPr/>
        <p:txBody>
          <a:bodyPr/>
          <a:lstStyle/>
          <a:p>
            <a:r>
              <a:rPr lang="en-US" b="0" dirty="0" smtClean="0"/>
              <a:t>Program Overview</a:t>
            </a:r>
            <a:endParaRPr lang="en-US" b="0" dirty="0"/>
          </a:p>
        </p:txBody>
      </p:sp>
    </p:spTree>
    <p:extLst>
      <p:ext uri="{BB962C8B-B14F-4D97-AF65-F5344CB8AC3E}">
        <p14:creationId xmlns:p14="http://schemas.microsoft.com/office/powerpoint/2010/main" val="2536651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of the Program</a:t>
            </a:r>
            <a:endParaRPr lang="en-US" dirty="0"/>
          </a:p>
        </p:txBody>
      </p:sp>
      <p:pic>
        <p:nvPicPr>
          <p:cNvPr id="3" name="Picture 2"/>
          <p:cNvPicPr>
            <a:picLocks noChangeAspect="1"/>
          </p:cNvPicPr>
          <p:nvPr/>
        </p:nvPicPr>
        <p:blipFill>
          <a:blip r:embed="rId2"/>
          <a:stretch>
            <a:fillRect/>
          </a:stretch>
        </p:blipFill>
        <p:spPr>
          <a:xfrm>
            <a:off x="327029" y="1943620"/>
            <a:ext cx="4345745" cy="2809591"/>
          </a:xfrm>
          <a:prstGeom prst="rect">
            <a:avLst/>
          </a:prstGeom>
        </p:spPr>
      </p:pic>
      <p:sp>
        <p:nvSpPr>
          <p:cNvPr id="4" name="TextBox 3"/>
          <p:cNvSpPr txBox="1"/>
          <p:nvPr/>
        </p:nvSpPr>
        <p:spPr>
          <a:xfrm>
            <a:off x="475201" y="1192459"/>
            <a:ext cx="4005169" cy="523220"/>
          </a:xfrm>
          <a:prstGeom prst="rect">
            <a:avLst/>
          </a:prstGeom>
          <a:noFill/>
        </p:spPr>
        <p:txBody>
          <a:bodyPr wrap="square" rtlCol="0">
            <a:spAutoFit/>
          </a:bodyPr>
          <a:lstStyle/>
          <a:p>
            <a:r>
              <a:rPr lang="en-US" sz="1400" b="0" i="0" dirty="0" smtClean="0"/>
              <a:t>The CFC program has operated in Vietnam since 2008.</a:t>
            </a:r>
          </a:p>
        </p:txBody>
      </p:sp>
      <p:pic>
        <p:nvPicPr>
          <p:cNvPr id="7" name="Picture 6"/>
          <p:cNvPicPr>
            <a:picLocks noChangeAspect="1"/>
          </p:cNvPicPr>
          <p:nvPr/>
        </p:nvPicPr>
        <p:blipFill>
          <a:blip r:embed="rId3"/>
          <a:stretch>
            <a:fillRect/>
          </a:stretch>
        </p:blipFill>
        <p:spPr>
          <a:xfrm>
            <a:off x="5065756" y="0"/>
            <a:ext cx="4116724" cy="6858000"/>
          </a:xfrm>
          <a:prstGeom prst="rect">
            <a:avLst/>
          </a:prstGeom>
        </p:spPr>
      </p:pic>
      <p:sp>
        <p:nvSpPr>
          <p:cNvPr id="8" name="TextBox 7"/>
          <p:cNvSpPr txBox="1"/>
          <p:nvPr/>
        </p:nvSpPr>
        <p:spPr>
          <a:xfrm>
            <a:off x="338231" y="5218093"/>
            <a:ext cx="4005169" cy="954107"/>
          </a:xfrm>
          <a:prstGeom prst="rect">
            <a:avLst/>
          </a:prstGeom>
          <a:solidFill>
            <a:schemeClr val="bg1"/>
          </a:solidFill>
        </p:spPr>
        <p:txBody>
          <a:bodyPr wrap="square" rtlCol="0">
            <a:spAutoFit/>
          </a:bodyPr>
          <a:lstStyle/>
          <a:p>
            <a:r>
              <a:rPr lang="en-US" sz="1400" b="0" i="0" dirty="0" smtClean="0"/>
              <a:t>Coach for College runs camps at 7 school in 2 areas </a:t>
            </a:r>
            <a:r>
              <a:rPr lang="en-US" sz="1400" dirty="0" smtClean="0"/>
              <a:t>of Vietnam:</a:t>
            </a:r>
          </a:p>
          <a:p>
            <a:r>
              <a:rPr lang="en-US" sz="1400" dirty="0" smtClean="0"/>
              <a:t>	                </a:t>
            </a:r>
            <a:r>
              <a:rPr lang="en-US" sz="1400" b="0" i="0" dirty="0" smtClean="0"/>
              <a:t>Da Nang province </a:t>
            </a:r>
          </a:p>
          <a:p>
            <a:r>
              <a:rPr lang="en-US" sz="1400" dirty="0"/>
              <a:t>	 </a:t>
            </a:r>
            <a:r>
              <a:rPr lang="en-US" sz="1400" dirty="0" smtClean="0"/>
              <a:t>               </a:t>
            </a:r>
            <a:r>
              <a:rPr lang="en-US" sz="1400" b="0" i="0" dirty="0" err="1" smtClean="0"/>
              <a:t>Hau</a:t>
            </a:r>
            <a:r>
              <a:rPr lang="en-US" sz="1400" b="0" i="0" dirty="0" smtClean="0"/>
              <a:t> </a:t>
            </a:r>
            <a:r>
              <a:rPr lang="en-US" sz="1400" b="0" i="0" dirty="0" err="1" smtClean="0"/>
              <a:t>Giang</a:t>
            </a:r>
            <a:r>
              <a:rPr lang="en-US" sz="1400" b="0" i="0" dirty="0" smtClean="0"/>
              <a:t> province</a:t>
            </a:r>
          </a:p>
        </p:txBody>
      </p:sp>
      <p:cxnSp>
        <p:nvCxnSpPr>
          <p:cNvPr id="10" name="Straight Arrow Connector 9"/>
          <p:cNvCxnSpPr/>
          <p:nvPr/>
        </p:nvCxnSpPr>
        <p:spPr bwMode="auto">
          <a:xfrm flipV="1">
            <a:off x="3886200" y="3386905"/>
            <a:ext cx="3983124" cy="2404295"/>
          </a:xfrm>
          <a:prstGeom prst="straightConnector1">
            <a:avLst/>
          </a:prstGeom>
          <a:solidFill>
            <a:srgbClr val="E5E5CC"/>
          </a:solidFill>
          <a:ln w="127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3886200" y="6019800"/>
            <a:ext cx="2944142" cy="176695"/>
          </a:xfrm>
          <a:prstGeom prst="straightConnector1">
            <a:avLst/>
          </a:prstGeom>
          <a:solidFill>
            <a:srgbClr val="E5E5CC"/>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317500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Program Participants</a:t>
            </a:r>
          </a:p>
        </p:txBody>
      </p:sp>
      <p:sp>
        <p:nvSpPr>
          <p:cNvPr id="5" name="Rectangle 4"/>
          <p:cNvSpPr/>
          <p:nvPr/>
        </p:nvSpPr>
        <p:spPr>
          <a:xfrm>
            <a:off x="288758" y="930442"/>
            <a:ext cx="8382000" cy="276999"/>
          </a:xfrm>
          <a:prstGeom prst="rect">
            <a:avLst/>
          </a:prstGeom>
        </p:spPr>
        <p:txBody>
          <a:bodyPr wrap="square">
            <a:spAutoFit/>
          </a:bodyPr>
          <a:lstStyle/>
          <a:p>
            <a:r>
              <a:rPr lang="en-US" sz="1200" dirty="0" smtClean="0"/>
              <a:t>Coach for College contains four types of participants:</a:t>
            </a:r>
            <a:endParaRPr lang="en-US" sz="1200" dirty="0"/>
          </a:p>
        </p:txBody>
      </p:sp>
      <p:sp>
        <p:nvSpPr>
          <p:cNvPr id="14" name="TextBox 13"/>
          <p:cNvSpPr txBox="1"/>
          <p:nvPr/>
        </p:nvSpPr>
        <p:spPr>
          <a:xfrm>
            <a:off x="838200" y="1371601"/>
            <a:ext cx="2895600" cy="276997"/>
          </a:xfrm>
          <a:prstGeom prst="rect">
            <a:avLst/>
          </a:prstGeom>
          <a:solidFill>
            <a:schemeClr val="tx1"/>
          </a:solidFill>
        </p:spPr>
        <p:txBody>
          <a:bodyPr wrap="square" rtlCol="0">
            <a:spAutoFit/>
          </a:bodyPr>
          <a:lstStyle/>
          <a:p>
            <a:pPr algn="ctr"/>
            <a:r>
              <a:rPr lang="en-US" sz="1200" b="1" i="0" dirty="0" smtClean="0">
                <a:solidFill>
                  <a:schemeClr val="bg1"/>
                </a:solidFill>
              </a:rPr>
              <a:t>Middle School Youth</a:t>
            </a:r>
          </a:p>
        </p:txBody>
      </p:sp>
      <p:sp>
        <p:nvSpPr>
          <p:cNvPr id="15" name="TextBox 14"/>
          <p:cNvSpPr txBox="1"/>
          <p:nvPr/>
        </p:nvSpPr>
        <p:spPr>
          <a:xfrm>
            <a:off x="5202375" y="1371599"/>
            <a:ext cx="3055085" cy="276999"/>
          </a:xfrm>
          <a:prstGeom prst="rect">
            <a:avLst/>
          </a:prstGeom>
          <a:solidFill>
            <a:schemeClr val="tx1"/>
          </a:solidFill>
        </p:spPr>
        <p:txBody>
          <a:bodyPr wrap="square" rtlCol="0">
            <a:spAutoFit/>
          </a:bodyPr>
          <a:lstStyle/>
          <a:p>
            <a:pPr algn="ctr"/>
            <a:r>
              <a:rPr lang="en-US" sz="1200" b="1" i="0" dirty="0" smtClean="0">
                <a:solidFill>
                  <a:schemeClr val="bg1"/>
                </a:solidFill>
              </a:rPr>
              <a:t>College Student Directors</a:t>
            </a:r>
          </a:p>
        </p:txBody>
      </p:sp>
      <p:sp>
        <p:nvSpPr>
          <p:cNvPr id="16" name="TextBox 15"/>
          <p:cNvSpPr txBox="1"/>
          <p:nvPr/>
        </p:nvSpPr>
        <p:spPr>
          <a:xfrm>
            <a:off x="838200" y="3971215"/>
            <a:ext cx="2895600" cy="276999"/>
          </a:xfrm>
          <a:prstGeom prst="rect">
            <a:avLst/>
          </a:prstGeom>
          <a:solidFill>
            <a:schemeClr val="tx1"/>
          </a:solidFill>
        </p:spPr>
        <p:txBody>
          <a:bodyPr wrap="square" rtlCol="0">
            <a:spAutoFit/>
          </a:bodyPr>
          <a:lstStyle/>
          <a:p>
            <a:pPr algn="ctr"/>
            <a:r>
              <a:rPr lang="en-US" sz="1200" b="1" i="0" dirty="0" smtClean="0">
                <a:solidFill>
                  <a:schemeClr val="bg1"/>
                </a:solidFill>
              </a:rPr>
              <a:t>American Student Athlete Coaches</a:t>
            </a:r>
          </a:p>
        </p:txBody>
      </p:sp>
      <p:sp>
        <p:nvSpPr>
          <p:cNvPr id="17" name="TextBox 16"/>
          <p:cNvSpPr txBox="1"/>
          <p:nvPr/>
        </p:nvSpPr>
        <p:spPr>
          <a:xfrm>
            <a:off x="5202375" y="3962400"/>
            <a:ext cx="3055085" cy="285814"/>
          </a:xfrm>
          <a:prstGeom prst="rect">
            <a:avLst/>
          </a:prstGeom>
          <a:solidFill>
            <a:schemeClr val="tx1"/>
          </a:solidFill>
        </p:spPr>
        <p:txBody>
          <a:bodyPr wrap="square" rtlCol="0">
            <a:spAutoFit/>
          </a:bodyPr>
          <a:lstStyle/>
          <a:p>
            <a:pPr algn="ctr"/>
            <a:r>
              <a:rPr lang="en-US" sz="1200" b="1" i="0" dirty="0" smtClean="0">
                <a:solidFill>
                  <a:schemeClr val="bg1"/>
                </a:solidFill>
              </a:rPr>
              <a:t>Vietnamese College Student Coaches</a:t>
            </a:r>
          </a:p>
        </p:txBody>
      </p:sp>
      <p:pic>
        <p:nvPicPr>
          <p:cNvPr id="2051" name="Picture 3" descr="E:\Personal\CFC\Stock Images\sara dn shlee b2bjp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18" t="4836" r="2418"/>
          <a:stretch/>
        </p:blipFill>
        <p:spPr bwMode="auto">
          <a:xfrm>
            <a:off x="838200" y="4239399"/>
            <a:ext cx="2895600" cy="217169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6" descr="C:\Users\akenley\Desktop\6 - Personal\Non-Profit\Coach for College\Pictures\CIMG25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648598"/>
            <a:ext cx="2895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rotWithShape="1">
          <a:blip r:embed="rId5" cstate="print"/>
          <a:srcRect t="1847"/>
          <a:stretch/>
        </p:blipFill>
        <p:spPr bwMode="auto">
          <a:xfrm>
            <a:off x="5202375" y="4248214"/>
            <a:ext cx="3054096" cy="2162884"/>
          </a:xfrm>
          <a:prstGeom prst="rect">
            <a:avLst/>
          </a:prstGeom>
          <a:noFill/>
          <a:ln w="9525">
            <a:noFill/>
            <a:miter lim="800000"/>
            <a:headEnd/>
            <a:tailEnd/>
          </a:ln>
          <a:effectLst/>
        </p:spPr>
      </p:pic>
      <p:pic>
        <p:nvPicPr>
          <p:cNvPr id="18" name="Picture 7"/>
          <p:cNvPicPr>
            <a:picLocks noChangeAspect="1" noChangeArrowheads="1"/>
          </p:cNvPicPr>
          <p:nvPr/>
        </p:nvPicPr>
        <p:blipFill>
          <a:blip r:embed="rId6" cstate="print"/>
          <a:srcRect/>
          <a:stretch>
            <a:fillRect/>
          </a:stretch>
        </p:blipFill>
        <p:spPr bwMode="auto">
          <a:xfrm>
            <a:off x="5202375" y="1646554"/>
            <a:ext cx="3058237" cy="2173744"/>
          </a:xfrm>
          <a:prstGeom prst="rect">
            <a:avLst/>
          </a:prstGeom>
          <a:noFill/>
          <a:ln w="9525">
            <a:noFill/>
            <a:miter lim="800000"/>
            <a:headEnd/>
            <a:tailEnd/>
          </a:ln>
          <a:effectLst/>
        </p:spPr>
      </p:pic>
    </p:spTree>
    <p:extLst>
      <p:ext uri="{BB962C8B-B14F-4D97-AF65-F5344CB8AC3E}">
        <p14:creationId xmlns:p14="http://schemas.microsoft.com/office/powerpoint/2010/main" val="3897150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Program Goals</a:t>
            </a:r>
          </a:p>
        </p:txBody>
      </p:sp>
      <p:sp>
        <p:nvSpPr>
          <p:cNvPr id="26" name="Right Arrow 25"/>
          <p:cNvSpPr/>
          <p:nvPr/>
        </p:nvSpPr>
        <p:spPr bwMode="gray">
          <a:xfrm>
            <a:off x="4267200" y="1524000"/>
            <a:ext cx="533400" cy="381000"/>
          </a:xfrm>
          <a:prstGeom prst="rightArrow">
            <a:avLst/>
          </a:prstGeom>
          <a:solidFill>
            <a:schemeClr val="accent1">
              <a:lumMod val="60000"/>
              <a:lumOff val="40000"/>
            </a:schemeClr>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endParaRPr lang="en-US" sz="1000" b="0" i="0" dirty="0" smtClean="0">
              <a:latin typeface="+mn-lt"/>
              <a:sym typeface="Wingdings" pitchFamily="2" charset="2"/>
            </a:endParaRPr>
          </a:p>
        </p:txBody>
      </p:sp>
      <p:sp>
        <p:nvSpPr>
          <p:cNvPr id="7" name="Rectangle 6"/>
          <p:cNvSpPr/>
          <p:nvPr/>
        </p:nvSpPr>
        <p:spPr bwMode="gray">
          <a:xfrm>
            <a:off x="1676400" y="1295400"/>
            <a:ext cx="2057400" cy="914400"/>
          </a:xfrm>
          <a:prstGeom prst="rect">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a:r>
              <a:rPr lang="en-US" sz="1200" b="1" dirty="0" smtClean="0">
                <a:solidFill>
                  <a:schemeClr val="bg1"/>
                </a:solidFill>
              </a:rPr>
              <a:t>Leveraging Sports to Enhance Academic Outcomes</a:t>
            </a:r>
          </a:p>
        </p:txBody>
      </p:sp>
      <p:sp>
        <p:nvSpPr>
          <p:cNvPr id="6" name="Rectangle 5"/>
          <p:cNvSpPr/>
          <p:nvPr/>
        </p:nvSpPr>
        <p:spPr bwMode="gray">
          <a:xfrm>
            <a:off x="5257800" y="1295400"/>
            <a:ext cx="2057400" cy="914400"/>
          </a:xfrm>
          <a:prstGeom prst="rect">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a:r>
              <a:rPr lang="en-US" sz="1200" b="1" dirty="0" smtClean="0">
                <a:solidFill>
                  <a:schemeClr val="bg1"/>
                </a:solidFill>
              </a:rPr>
              <a:t>Translating Academic Success Into </a:t>
            </a:r>
            <a:r>
              <a:rPr lang="en-US" sz="1200" b="1" smtClean="0">
                <a:solidFill>
                  <a:schemeClr val="bg1"/>
                </a:solidFill>
              </a:rPr>
              <a:t>the Attainment </a:t>
            </a:r>
            <a:r>
              <a:rPr lang="en-US" sz="1200" b="1" dirty="0" smtClean="0">
                <a:solidFill>
                  <a:schemeClr val="bg1"/>
                </a:solidFill>
              </a:rPr>
              <a:t>of Higher Education</a:t>
            </a:r>
          </a:p>
        </p:txBody>
      </p:sp>
      <p:sp>
        <p:nvSpPr>
          <p:cNvPr id="31" name="Rectangle 30"/>
          <p:cNvSpPr/>
          <p:nvPr/>
        </p:nvSpPr>
        <p:spPr bwMode="gray">
          <a:xfrm>
            <a:off x="1676400" y="2286000"/>
            <a:ext cx="2057400" cy="1295400"/>
          </a:xfrm>
          <a:prstGeom prst="rect">
            <a:avLst/>
          </a:prstGeom>
          <a:solidFill>
            <a:srgbClr val="0070C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a:spcBef>
                <a:spcPts val="600"/>
              </a:spcBef>
              <a:spcAft>
                <a:spcPts val="600"/>
              </a:spcAft>
            </a:pPr>
            <a:r>
              <a:rPr lang="en-US" sz="1200" dirty="0" smtClean="0">
                <a:solidFill>
                  <a:schemeClr val="bg1"/>
                </a:solidFill>
              </a:rPr>
              <a:t>Reduce the school drop-out rate in low-income, rural communities in Vietnam by using sports to help youth develop the motivation to stay in school.</a:t>
            </a:r>
          </a:p>
        </p:txBody>
      </p:sp>
      <p:sp>
        <p:nvSpPr>
          <p:cNvPr id="32" name="Rectangle 31"/>
          <p:cNvSpPr/>
          <p:nvPr/>
        </p:nvSpPr>
        <p:spPr bwMode="gray">
          <a:xfrm>
            <a:off x="5257800" y="2286000"/>
            <a:ext cx="2057400" cy="1295400"/>
          </a:xfrm>
          <a:prstGeom prst="rect">
            <a:avLst/>
          </a:prstGeom>
          <a:solidFill>
            <a:srgbClr val="0070C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algn="ctr">
              <a:spcBef>
                <a:spcPts val="600"/>
              </a:spcBef>
              <a:spcAft>
                <a:spcPts val="600"/>
              </a:spcAft>
            </a:pPr>
            <a:r>
              <a:rPr lang="en-US" sz="1200" dirty="0" smtClean="0">
                <a:solidFill>
                  <a:schemeClr val="bg1"/>
                </a:solidFill>
              </a:rPr>
              <a:t>Increase in the numbers of youth from low-income, rural communities who attend university</a:t>
            </a:r>
          </a:p>
        </p:txBody>
      </p:sp>
      <p:graphicFrame>
        <p:nvGraphicFramePr>
          <p:cNvPr id="13" name="Table 12"/>
          <p:cNvGraphicFramePr>
            <a:graphicFrameLocks noGrp="1"/>
          </p:cNvGraphicFramePr>
          <p:nvPr/>
        </p:nvGraphicFramePr>
        <p:xfrm>
          <a:off x="609600" y="3733800"/>
          <a:ext cx="8382000" cy="2743203"/>
        </p:xfrm>
        <a:graphic>
          <a:graphicData uri="http://schemas.openxmlformats.org/drawingml/2006/table">
            <a:tbl>
              <a:tblPr firstRow="1" bandRow="1">
                <a:tableStyleId>{5C22544A-7EE6-4342-B048-85BDC9FD1C3A}</a:tableStyleId>
              </a:tblPr>
              <a:tblGrid>
                <a:gridCol w="609600"/>
                <a:gridCol w="3581400"/>
                <a:gridCol w="4191000"/>
              </a:tblGrid>
              <a:tr h="286101">
                <a:tc>
                  <a:txBody>
                    <a:bodyPr/>
                    <a:lstStyle/>
                    <a:p>
                      <a:r>
                        <a:rPr lang="en-US" sz="1100" dirty="0" smtClean="0">
                          <a:solidFill>
                            <a:schemeClr val="bg1"/>
                          </a:solidFill>
                        </a:rPr>
                        <a:t>Goal</a:t>
                      </a:r>
                      <a:endParaRPr lang="en-US" sz="1100" dirty="0">
                        <a:solidFill>
                          <a:schemeClr val="bg1"/>
                        </a:solidFill>
                      </a:endParaRPr>
                    </a:p>
                  </a:txBody>
                  <a:tcPr anchor="ctr">
                    <a:solidFill>
                      <a:srgbClr val="002060"/>
                    </a:solidFill>
                  </a:tcPr>
                </a:tc>
                <a:tc>
                  <a:txBody>
                    <a:bodyPr/>
                    <a:lstStyle/>
                    <a:p>
                      <a:r>
                        <a:rPr lang="en-US" sz="1100" dirty="0" smtClean="0">
                          <a:solidFill>
                            <a:schemeClr val="bg1"/>
                          </a:solidFill>
                        </a:rPr>
                        <a:t>Middle School Youth</a:t>
                      </a:r>
                      <a:endParaRPr lang="en-US" sz="1100" dirty="0">
                        <a:solidFill>
                          <a:schemeClr val="bg1"/>
                        </a:solidFill>
                      </a:endParaRPr>
                    </a:p>
                  </a:txBody>
                  <a:tcPr anchor="ctr">
                    <a:solidFill>
                      <a:srgbClr val="002060"/>
                    </a:solidFill>
                  </a:tcPr>
                </a:tc>
                <a:tc>
                  <a:txBody>
                    <a:bodyPr/>
                    <a:lstStyle/>
                    <a:p>
                      <a:r>
                        <a:rPr lang="en-US" sz="1100" dirty="0" smtClean="0">
                          <a:solidFill>
                            <a:schemeClr val="bg1"/>
                          </a:solidFill>
                        </a:rPr>
                        <a:t>College Student</a:t>
                      </a:r>
                      <a:r>
                        <a:rPr lang="en-US" sz="1100" baseline="0" dirty="0" smtClean="0">
                          <a:solidFill>
                            <a:schemeClr val="bg1"/>
                          </a:solidFill>
                        </a:rPr>
                        <a:t> Coaches</a:t>
                      </a:r>
                      <a:endParaRPr lang="en-US" sz="1100" dirty="0">
                        <a:solidFill>
                          <a:schemeClr val="bg1"/>
                        </a:solidFill>
                      </a:endParaRPr>
                    </a:p>
                  </a:txBody>
                  <a:tcPr anchor="ctr">
                    <a:solidFill>
                      <a:srgbClr val="002060"/>
                    </a:solidFill>
                  </a:tcPr>
                </a:tc>
              </a:tr>
              <a:tr h="286101">
                <a:tc>
                  <a:txBody>
                    <a:bodyPr/>
                    <a:lstStyle/>
                    <a:p>
                      <a:pPr algn="ctr"/>
                      <a:r>
                        <a:rPr lang="en-US" sz="1100" dirty="0" smtClean="0">
                          <a:solidFill>
                            <a:schemeClr val="accent4"/>
                          </a:solidFill>
                        </a:rPr>
                        <a:t>1</a:t>
                      </a:r>
                      <a:endParaRPr lang="en-US" sz="1100" dirty="0">
                        <a:solidFill>
                          <a:schemeClr val="accent4"/>
                        </a:solidFill>
                      </a:endParaRPr>
                    </a:p>
                  </a:txBody>
                  <a:tcPr anchor="ctr">
                    <a:lnB w="12700" cap="flat" cmpd="sng" algn="ctr">
                      <a:solidFill>
                        <a:srgbClr val="002060"/>
                      </a:solidFill>
                      <a:prstDash val="solid"/>
                      <a:round/>
                      <a:headEnd type="none" w="med" len="med"/>
                      <a:tailEnd type="none" w="med" len="med"/>
                    </a:lnB>
                    <a:solidFill>
                      <a:schemeClr val="bg1"/>
                    </a:solidFill>
                  </a:tcPr>
                </a:tc>
                <a:tc>
                  <a:txBody>
                    <a:bodyPr/>
                    <a:lstStyle/>
                    <a:p>
                      <a:r>
                        <a:rPr lang="en-US" sz="1100" dirty="0" smtClean="0">
                          <a:solidFill>
                            <a:schemeClr val="accent4"/>
                          </a:solidFill>
                        </a:rPr>
                        <a:t>Access to Sports Infrastructure and Equipment</a:t>
                      </a:r>
                      <a:endParaRPr lang="en-US" sz="1100" dirty="0">
                        <a:solidFill>
                          <a:schemeClr val="accent4"/>
                        </a:solidFill>
                      </a:endParaRPr>
                    </a:p>
                  </a:txBody>
                  <a:tcPr anchor="ctr">
                    <a:lnB w="12700" cap="flat" cmpd="sng" algn="ctr">
                      <a:solidFill>
                        <a:srgbClr val="002060"/>
                      </a:solidFill>
                      <a:prstDash val="solid"/>
                      <a:round/>
                      <a:headEnd type="none" w="med" len="med"/>
                      <a:tailEnd type="none" w="med" len="med"/>
                    </a:lnB>
                    <a:solidFill>
                      <a:schemeClr val="bg1"/>
                    </a:solidFill>
                  </a:tcPr>
                </a:tc>
                <a:tc>
                  <a:txBody>
                    <a:bodyPr/>
                    <a:lstStyle/>
                    <a:p>
                      <a:r>
                        <a:rPr lang="en-US" sz="1100" dirty="0" smtClean="0">
                          <a:solidFill>
                            <a:schemeClr val="accent4"/>
                          </a:solidFill>
                        </a:rPr>
                        <a:t>Improved Teaching and Coaching Skills</a:t>
                      </a:r>
                      <a:endParaRPr lang="en-US" sz="1100" dirty="0">
                        <a:solidFill>
                          <a:schemeClr val="accent4"/>
                        </a:solidFill>
                      </a:endParaRPr>
                    </a:p>
                  </a:txBody>
                  <a:tcPr anchor="ctr">
                    <a:lnB w="12700" cap="flat" cmpd="sng" algn="ctr">
                      <a:solidFill>
                        <a:srgbClr val="002060"/>
                      </a:solidFill>
                      <a:prstDash val="solid"/>
                      <a:round/>
                      <a:headEnd type="none" w="med" len="med"/>
                      <a:tailEnd type="none" w="med" len="med"/>
                    </a:lnB>
                    <a:solidFill>
                      <a:schemeClr val="bg1"/>
                    </a:solidFill>
                  </a:tcPr>
                </a:tc>
              </a:tr>
              <a:tr h="286101">
                <a:tc>
                  <a:txBody>
                    <a:bodyPr/>
                    <a:lstStyle/>
                    <a:p>
                      <a:pPr algn="ctr"/>
                      <a:r>
                        <a:rPr lang="en-US" sz="1100" dirty="0" smtClean="0">
                          <a:solidFill>
                            <a:schemeClr val="accent4"/>
                          </a:solidFill>
                        </a:rPr>
                        <a:t>2</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100" dirty="0" smtClean="0">
                          <a:solidFill>
                            <a:schemeClr val="accent4"/>
                          </a:solidFill>
                        </a:rPr>
                        <a:t>Increase in Sports Enjoyment and Proficiency</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100" dirty="0" smtClean="0">
                          <a:solidFill>
                            <a:schemeClr val="accent4"/>
                          </a:solidFill>
                        </a:rPr>
                        <a:t>Improved Leadership Skills</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r>
              <a:tr h="471225">
                <a:tc>
                  <a:txBody>
                    <a:bodyPr/>
                    <a:lstStyle/>
                    <a:p>
                      <a:pPr algn="ctr"/>
                      <a:r>
                        <a:rPr lang="en-US" sz="1100" dirty="0" smtClean="0">
                          <a:solidFill>
                            <a:schemeClr val="accent4"/>
                          </a:solidFill>
                        </a:rPr>
                        <a:t>3</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100" dirty="0" smtClean="0">
                          <a:solidFill>
                            <a:schemeClr val="accent4"/>
                          </a:solidFill>
                        </a:rPr>
                        <a:t>Increased Critical Thinking and Ability</a:t>
                      </a:r>
                      <a:r>
                        <a:rPr lang="en-US" sz="1100" baseline="0" dirty="0" smtClean="0">
                          <a:solidFill>
                            <a:schemeClr val="accent4"/>
                          </a:solidFill>
                        </a:rPr>
                        <a:t> to Apply Knowledge</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100" dirty="0" smtClean="0">
                          <a:solidFill>
                            <a:schemeClr val="accent4"/>
                          </a:solidFill>
                        </a:rPr>
                        <a:t>Increased Cultural Competency and Expanded Worldview</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r>
              <a:tr h="471225">
                <a:tc>
                  <a:txBody>
                    <a:bodyPr/>
                    <a:lstStyle/>
                    <a:p>
                      <a:pPr algn="ctr"/>
                      <a:r>
                        <a:rPr lang="en-US" sz="1100" dirty="0" smtClean="0">
                          <a:solidFill>
                            <a:schemeClr val="accent4"/>
                          </a:solidFill>
                        </a:rPr>
                        <a:t>4</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100" dirty="0" smtClean="0">
                          <a:solidFill>
                            <a:schemeClr val="accent4"/>
                          </a:solidFill>
                        </a:rPr>
                        <a:t>Increased Excitement</a:t>
                      </a:r>
                      <a:r>
                        <a:rPr lang="en-US" sz="1100" baseline="0" dirty="0" smtClean="0">
                          <a:solidFill>
                            <a:schemeClr val="accent4"/>
                          </a:solidFill>
                        </a:rPr>
                        <a:t> for and Interest in Academic Subjects</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100" dirty="0" smtClean="0">
                          <a:solidFill>
                            <a:schemeClr val="accent4"/>
                          </a:solidFill>
                        </a:rPr>
                        <a:t>Increased Self-Understanding and Awareness</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r>
              <a:tr h="471225">
                <a:tc>
                  <a:txBody>
                    <a:bodyPr/>
                    <a:lstStyle/>
                    <a:p>
                      <a:pPr algn="ctr"/>
                      <a:r>
                        <a:rPr lang="en-US" sz="1100" dirty="0" smtClean="0">
                          <a:solidFill>
                            <a:schemeClr val="accent4"/>
                          </a:solidFill>
                        </a:rPr>
                        <a:t>5</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100" dirty="0" smtClean="0">
                          <a:solidFill>
                            <a:schemeClr val="accent4"/>
                          </a:solidFill>
                        </a:rPr>
                        <a:t>Development of Life Skills Necessary for the Attainment of Educational Goals</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100" dirty="0" smtClean="0">
                          <a:solidFill>
                            <a:schemeClr val="accent4"/>
                          </a:solidFill>
                        </a:rPr>
                        <a:t>Increased Self-Confidence and Self-Efficacy</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r>
              <a:tr h="471225">
                <a:tc>
                  <a:txBody>
                    <a:bodyPr/>
                    <a:lstStyle/>
                    <a:p>
                      <a:pPr algn="ctr"/>
                      <a:r>
                        <a:rPr lang="en-US" sz="1100" dirty="0" smtClean="0">
                          <a:solidFill>
                            <a:schemeClr val="accent4"/>
                          </a:solidFill>
                        </a:rPr>
                        <a:t>6</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solidFill>
                      <a:schemeClr val="bg1"/>
                    </a:solidFill>
                  </a:tcPr>
                </a:tc>
                <a:tc>
                  <a:txBody>
                    <a:bodyPr/>
                    <a:lstStyle/>
                    <a:p>
                      <a:r>
                        <a:rPr lang="en-US" sz="1100" dirty="0" smtClean="0">
                          <a:solidFill>
                            <a:schemeClr val="accent4"/>
                          </a:solidFill>
                        </a:rPr>
                        <a:t>Increased Desire For and Confidence In Ability to Attain Higher Education and Career Goals</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solidFill>
                      <a:schemeClr val="bg1"/>
                    </a:solidFill>
                  </a:tcPr>
                </a:tc>
                <a:tc>
                  <a:txBody>
                    <a:bodyPr/>
                    <a:lstStyle/>
                    <a:p>
                      <a:r>
                        <a:rPr lang="en-US" sz="1100" dirty="0" smtClean="0">
                          <a:solidFill>
                            <a:schemeClr val="accent4"/>
                          </a:solidFill>
                        </a:rPr>
                        <a:t>Increased Commitment to Helping</a:t>
                      </a:r>
                      <a:r>
                        <a:rPr lang="en-US" sz="1100" baseline="0" dirty="0" smtClean="0">
                          <a:solidFill>
                            <a:schemeClr val="accent4"/>
                          </a:solidFill>
                        </a:rPr>
                        <a:t> the World’s Poor</a:t>
                      </a:r>
                      <a:endParaRPr lang="en-US" sz="1100" dirty="0">
                        <a:solidFill>
                          <a:schemeClr val="accent4"/>
                        </a:solidFill>
                      </a:endParaRPr>
                    </a:p>
                  </a:txBody>
                  <a:tcPr anchor="ctr">
                    <a:lnT w="12700" cap="flat" cmpd="sng" algn="ctr">
                      <a:solidFill>
                        <a:srgbClr val="002060"/>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168249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7383</TotalTime>
  <Words>2995</Words>
  <Application>Microsoft Office PowerPoint</Application>
  <PresentationFormat>On-screen Show (4:3)</PresentationFormat>
  <Paragraphs>245</Paragraphs>
  <Slides>15</Slides>
  <Notes>11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15</vt:i4>
      </vt:variant>
    </vt:vector>
  </HeadingPairs>
  <TitlesOfParts>
    <vt:vector size="28" baseType="lpstr">
      <vt:lpstr>Arial</vt:lpstr>
      <vt:lpstr>Calibri</vt:lpstr>
      <vt:lpstr>Humnst777 BT</vt:lpstr>
      <vt:lpstr>Times New Roman</vt:lpstr>
      <vt:lpstr>Wingdings</vt:lpstr>
      <vt:lpstr>2_12 - Flower in the Desert</vt:lpstr>
      <vt:lpstr>1_Office Theme</vt:lpstr>
      <vt:lpstr>3_12 - Flower in the Desert</vt:lpstr>
      <vt:lpstr>4_12 - Flower in the Desert</vt:lpstr>
      <vt:lpstr>2_Office Theme</vt:lpstr>
      <vt:lpstr>5_12 - Flower in the Desert</vt:lpstr>
      <vt:lpstr>6_12 - Flower in the Desert</vt:lpstr>
      <vt:lpstr>3_Office Theme</vt:lpstr>
      <vt:lpstr>PowerPoint Presentation</vt:lpstr>
      <vt:lpstr>Agenda</vt:lpstr>
      <vt:lpstr>Introduction</vt:lpstr>
      <vt:lpstr>Jessica Wacker, UNC Fencing</vt:lpstr>
      <vt:lpstr>Luke Stowers, Florida State Track &amp; Field</vt:lpstr>
      <vt:lpstr>Program Overview</vt:lpstr>
      <vt:lpstr>Site of the Program</vt:lpstr>
      <vt:lpstr>Program Participants</vt:lpstr>
      <vt:lpstr>Program Goals</vt:lpstr>
      <vt:lpstr>The camp schedule</vt:lpstr>
      <vt:lpstr>Partner Organizations</vt:lpstr>
      <vt:lpstr>Health Guidelines</vt:lpstr>
      <vt:lpstr>Fundraising Guidelines</vt:lpstr>
      <vt:lpstr>IMPORTANT: Passports, participation agreement forms</vt:lpstr>
      <vt:lpstr>Next Steps</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Kenley, Alex</dc:creator>
  <cp:lastModifiedBy>Seth Napier</cp:lastModifiedBy>
  <cp:revision>122</cp:revision>
  <dcterms:created xsi:type="dcterms:W3CDTF">2011-02-18T12:04:50Z</dcterms:created>
  <dcterms:modified xsi:type="dcterms:W3CDTF">2017-02-02T21:25:44Z</dcterms:modified>
</cp:coreProperties>
</file>