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7" r:id="rId3"/>
    <p:sldId id="258" r:id="rId4"/>
    <p:sldId id="287" r:id="rId5"/>
    <p:sldId id="288" r:id="rId6"/>
    <p:sldId id="289" r:id="rId7"/>
    <p:sldId id="290" r:id="rId8"/>
    <p:sldId id="291" r:id="rId9"/>
    <p:sldId id="292" r:id="rId10"/>
    <p:sldId id="286" r:id="rId11"/>
    <p:sldId id="262" r:id="rId12"/>
    <p:sldId id="264" r:id="rId13"/>
    <p:sldId id="271" r:id="rId14"/>
    <p:sldId id="28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p15:clr>
            <a:srgbClr val="A4A3A4"/>
          </p15:clr>
        </p15:guide>
        <p15:guide id="2" orient="horz" pos="4032">
          <p15:clr>
            <a:srgbClr val="A4A3A4"/>
          </p15:clr>
        </p15:guide>
        <p15:guide id="3" pos="240">
          <p15:clr>
            <a:srgbClr val="A4A3A4"/>
          </p15:clr>
        </p15:guide>
        <p15:guide id="4" pos="55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rrett Rodrigues" initials="JR" lastIdx="6" clrIdx="0"/>
  <p:cmAuthor id="1" name="Seth Napi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4" autoAdjust="0"/>
    <p:restoredTop sz="86387" autoAdjust="0"/>
  </p:normalViewPr>
  <p:slideViewPr>
    <p:cSldViewPr showGuides="1">
      <p:cViewPr>
        <p:scale>
          <a:sx n="80" d="100"/>
          <a:sy n="80" d="100"/>
        </p:scale>
        <p:origin x="1014" y="-372"/>
      </p:cViewPr>
      <p:guideLst>
        <p:guide orient="horz" pos="1200"/>
        <p:guide orient="horz" pos="4032"/>
        <p:guide pos="240"/>
        <p:guide pos="55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76A50E-5714-4264-8BB6-01E880A82B32}" type="datetimeFigureOut">
              <a:rPr lang="en-US" smtClean="0"/>
              <a:pPr/>
              <a:t>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A1979-B8B0-45D0-906C-55F2700923EF}" type="slidenum">
              <a:rPr lang="en-US" smtClean="0"/>
              <a:pPr/>
              <a:t>‹#›</a:t>
            </a:fld>
            <a:endParaRPr lang="en-US"/>
          </a:p>
        </p:txBody>
      </p:sp>
    </p:spTree>
    <p:extLst>
      <p:ext uri="{BB962C8B-B14F-4D97-AF65-F5344CB8AC3E}">
        <p14:creationId xmlns:p14="http://schemas.microsoft.com/office/powerpoint/2010/main" val="117030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4255314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021359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219701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t>Why is reflection important? Community service, in itself, can be meaningful, pointless, or harmful.  Learning happens through a mix of theory and practice, thought and action, observation and interaction. It allows students to learn from themselves.</a:t>
            </a:r>
          </a:p>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989740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812202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259161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71597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13619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901624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51782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307521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138348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407149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913B3B-B6ED-42CF-8694-82AE30278B0D}" type="slidenum">
              <a:rPr lang="en-US">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48417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1B050-A424-4153-AA81-5EA7ECD8C2DF}"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81DAD-984E-4CB0-BCEA-44C22EB1C353}"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02A4-70FD-4372-8739-FFD8CCF47465}"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1417320" y="3054096"/>
            <a:ext cx="6400800" cy="914400"/>
          </a:xfrm>
        </p:spPr>
        <p:txBody>
          <a:bodyPr>
            <a:noAutofit/>
          </a:bodyPr>
          <a:lstStyle>
            <a:lvl1pPr>
              <a:buNone/>
              <a:defRPr sz="2800" b="1">
                <a:latin typeface="Humnst777 BT" pitchFamily="34" charset="0"/>
                <a:cs typeface="Arial" pitchFamily="34" charset="0"/>
              </a:defRPr>
            </a:lvl1pPr>
            <a:lvl2pPr>
              <a:defRPr sz="2700">
                <a:latin typeface="Arial" pitchFamily="34" charset="0"/>
                <a:cs typeface="Arial" pitchFamily="34" charset="0"/>
              </a:defRPr>
            </a:lvl2pPr>
            <a:lvl3pPr>
              <a:defRPr sz="2700">
                <a:latin typeface="Arial" pitchFamily="34" charset="0"/>
                <a:cs typeface="Arial" pitchFamily="34" charset="0"/>
              </a:defRPr>
            </a:lvl3pPr>
            <a:lvl4pPr>
              <a:defRPr sz="2700">
                <a:latin typeface="Arial" pitchFamily="34" charset="0"/>
                <a:cs typeface="Arial" pitchFamily="34" charset="0"/>
              </a:defRPr>
            </a:lvl4pPr>
            <a:lvl5pPr>
              <a:buNone/>
              <a:defRPr sz="2700">
                <a:latin typeface="Arial" pitchFamily="34" charset="0"/>
                <a:cs typeface="Arial" pitchFamily="34" charset="0"/>
              </a:defRPr>
            </a:lvl5pPr>
          </a:lstStyle>
          <a:p>
            <a:pPr lvl="0"/>
            <a:r>
              <a:rPr lang="en-US" dirty="0" smtClean="0"/>
              <a:t>Click to edit Master text styles</a:t>
            </a:r>
          </a:p>
        </p:txBody>
      </p:sp>
      <p:sp>
        <p:nvSpPr>
          <p:cNvPr id="15" name="Text Placeholder 14"/>
          <p:cNvSpPr>
            <a:spLocks noGrp="1"/>
          </p:cNvSpPr>
          <p:nvPr>
            <p:ph type="body" sz="quarter" idx="11"/>
          </p:nvPr>
        </p:nvSpPr>
        <p:spPr>
          <a:xfrm>
            <a:off x="1417320" y="3962400"/>
            <a:ext cx="6400800" cy="685800"/>
          </a:xfrm>
        </p:spPr>
        <p:txBody>
          <a:bodyPr/>
          <a:lstStyle>
            <a:lvl1pPr>
              <a:buNone/>
              <a:defRPr sz="2000" b="0">
                <a:latin typeface="Humnst777 BT" pitchFamily="34" charset="0"/>
              </a:defRPr>
            </a:lvl1pPr>
            <a:lvl2pPr>
              <a:defRPr sz="1400"/>
            </a:lvl2pPr>
            <a:lvl3pPr>
              <a:defRPr sz="1200"/>
            </a:lvl3pPr>
            <a:lvl4pPr>
              <a:defRPr sz="1100"/>
            </a:lvl4pPr>
            <a:lvl5pPr>
              <a:defRPr sz="1000"/>
            </a:lvl5pPr>
          </a:lstStyle>
          <a:p>
            <a:pPr lvl="0"/>
            <a:r>
              <a:rPr lang="en-US" dirty="0" smtClean="0"/>
              <a:t>Click to edit Master text styles</a:t>
            </a:r>
          </a:p>
        </p:txBody>
      </p:sp>
      <p:sp>
        <p:nvSpPr>
          <p:cNvPr id="17" name="Text Placeholder 16"/>
          <p:cNvSpPr>
            <a:spLocks noGrp="1"/>
          </p:cNvSpPr>
          <p:nvPr>
            <p:ph type="body" sz="quarter" idx="12"/>
          </p:nvPr>
        </p:nvSpPr>
        <p:spPr>
          <a:xfrm>
            <a:off x="1417320" y="4648200"/>
            <a:ext cx="6400800" cy="533400"/>
          </a:xfrm>
        </p:spPr>
        <p:txBody>
          <a:bodyPr>
            <a:noAutofit/>
          </a:bodyPr>
          <a:lstStyle>
            <a:lvl1pPr>
              <a:buNone/>
              <a:defRPr sz="1600" b="0">
                <a:latin typeface="Humnst777 BT" pitchFamily="34" charset="0"/>
                <a:cs typeface="Arial" pitchFamily="34" charset="0"/>
              </a:defRPr>
            </a:lvl1pPr>
            <a:lvl2pPr>
              <a:defRPr sz="1600" b="0">
                <a:latin typeface="Arial" pitchFamily="34" charset="0"/>
                <a:cs typeface="Arial" pitchFamily="34" charset="0"/>
              </a:defRPr>
            </a:lvl2pPr>
            <a:lvl3pPr>
              <a:defRPr sz="1600" b="0">
                <a:latin typeface="Arial" pitchFamily="34" charset="0"/>
                <a:cs typeface="Arial" pitchFamily="34" charset="0"/>
              </a:defRPr>
            </a:lvl3pPr>
            <a:lvl4pPr>
              <a:defRPr sz="1600" b="0">
                <a:latin typeface="Arial" pitchFamily="34" charset="0"/>
                <a:cs typeface="Arial" pitchFamily="34" charset="0"/>
              </a:defRPr>
            </a:lvl4pPr>
            <a:lvl5pPr>
              <a:defRPr sz="1600" b="0">
                <a:latin typeface="Arial" pitchFamily="34" charset="0"/>
                <a:cs typeface="Arial" pitchFamily="34" charset="0"/>
              </a:defRPr>
            </a:lvl5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srcRect/>
          <a:stretch>
            <a:fillRect/>
          </a:stretch>
        </p:blipFill>
        <p:spPr bwMode="invGray">
          <a:xfrm>
            <a:off x="381000" y="363538"/>
            <a:ext cx="1928813" cy="360362"/>
          </a:xfrm>
          <a:prstGeom prst="rect">
            <a:avLst/>
          </a:prstGeom>
          <a:noFill/>
          <a:ln w="9525" algn="ctr">
            <a:noFill/>
            <a:miter lim="800000"/>
            <a:headEnd/>
            <a:tailEnd/>
          </a:ln>
        </p:spPr>
      </p:pic>
      <p:sp>
        <p:nvSpPr>
          <p:cNvPr id="5" name="Rectangle 4"/>
          <p:cNvSpPr/>
          <p:nvPr userDrawn="1"/>
        </p:nvSpPr>
        <p:spPr bwMode="gray">
          <a:xfrm>
            <a:off x="7391400" y="0"/>
            <a:ext cx="1752600" cy="1295400"/>
          </a:xfrm>
          <a:prstGeom prst="rect">
            <a:avLst/>
          </a:prstGeom>
          <a:solidFill>
            <a:schemeClr val="bg1"/>
          </a:solidFill>
          <a:ln w="3175" algn="ctr">
            <a:noFill/>
            <a:miter lim="800000"/>
            <a:headEnd/>
            <a:tailEnd/>
          </a:ln>
          <a:effectLst/>
        </p:spPr>
        <p:txBody>
          <a:bodyPr lIns="45720" rIns="45720" anchor="ctr"/>
          <a:lstStyle/>
          <a:p>
            <a:pPr algn="ctr" eaLnBrk="0" hangingPunct="0">
              <a:spcBef>
                <a:spcPts val="300"/>
              </a:spcBef>
              <a:buClr>
                <a:srgbClr val="000066"/>
              </a:buClr>
              <a:defRPr/>
            </a:pPr>
            <a:endParaRPr lang="en-US" sz="1000" dirty="0">
              <a:solidFill>
                <a:srgbClr val="000066"/>
              </a:solidFill>
              <a:cs typeface="Arial" charset="0"/>
              <a:sym typeface="Wingdings" pitchFamily="2" charset="2"/>
            </a:endParaRPr>
          </a:p>
        </p:txBody>
      </p:sp>
      <p:sp>
        <p:nvSpPr>
          <p:cNvPr id="6" name="Rectangle 5"/>
          <p:cNvSpPr/>
          <p:nvPr userDrawn="1"/>
        </p:nvSpPr>
        <p:spPr bwMode="gray">
          <a:xfrm>
            <a:off x="0" y="6477000"/>
            <a:ext cx="9144000" cy="381000"/>
          </a:xfrm>
          <a:prstGeom prst="rect">
            <a:avLst/>
          </a:prstGeom>
          <a:solidFill>
            <a:schemeClr val="bg1"/>
          </a:solidFill>
          <a:ln w="3175" algn="ctr">
            <a:noFill/>
            <a:miter lim="800000"/>
            <a:headEnd/>
            <a:tailEnd/>
          </a:ln>
          <a:effectLst/>
        </p:spPr>
        <p:txBody>
          <a:bodyPr lIns="45720" rIns="45720" anchor="ctr"/>
          <a:lstStyle/>
          <a:p>
            <a:pPr algn="ctr" eaLnBrk="0" hangingPunct="0">
              <a:spcBef>
                <a:spcPts val="300"/>
              </a:spcBef>
              <a:buClr>
                <a:srgbClr val="000066"/>
              </a:buClr>
              <a:defRPr/>
            </a:pPr>
            <a:endParaRPr lang="en-US" sz="1000" dirty="0">
              <a:solidFill>
                <a:srgbClr val="000066"/>
              </a:solidFill>
              <a:cs typeface="Arial" charset="0"/>
              <a:sym typeface="Wingdings" pitchFamily="2" charset="2"/>
            </a:endParaRPr>
          </a:p>
        </p:txBody>
      </p:sp>
      <p:pic>
        <p:nvPicPr>
          <p:cNvPr id="7" name="Picture 7" descr="Janssen_Pref_RGB.png"/>
          <p:cNvPicPr>
            <a:picLocks noChangeAspect="1"/>
          </p:cNvPicPr>
          <p:nvPr userDrawn="1"/>
        </p:nvPicPr>
        <p:blipFill>
          <a:blip r:embed="rId3" cstate="print"/>
          <a:srcRect t="18079" b="23985"/>
          <a:stretch>
            <a:fillRect/>
          </a:stretch>
        </p:blipFill>
        <p:spPr bwMode="auto">
          <a:xfrm>
            <a:off x="6934200" y="-152400"/>
            <a:ext cx="2001838" cy="1160463"/>
          </a:xfrm>
          <a:prstGeom prst="rect">
            <a:avLst/>
          </a:prstGeom>
          <a:noFill/>
          <a:ln w="9525">
            <a:noFill/>
            <a:miter lim="800000"/>
            <a:headEnd/>
            <a:tailEnd/>
          </a:ln>
        </p:spPr>
      </p:pic>
      <p:sp>
        <p:nvSpPr>
          <p:cNvPr id="529410" name="Rectangle 2"/>
          <p:cNvSpPr>
            <a:spLocks noGrp="1" noChangeArrowheads="1"/>
          </p:cNvSpPr>
          <p:nvPr>
            <p:ph type="subTitle" idx="1"/>
          </p:nvPr>
        </p:nvSpPr>
        <p:spPr>
          <a:xfrm>
            <a:off x="306390" y="4572000"/>
            <a:ext cx="8624887" cy="297004"/>
          </a:xfrm>
        </p:spPr>
        <p:txBody>
          <a:bodyPr/>
          <a:lstStyle>
            <a:lvl1pPr>
              <a:spcBef>
                <a:spcPct val="30000"/>
              </a:spcBef>
              <a:spcAft>
                <a:spcPct val="0"/>
              </a:spcAft>
              <a:buClr>
                <a:schemeClr val="bg2"/>
              </a:buClr>
              <a:defRPr sz="1400">
                <a:solidFill>
                  <a:schemeClr val="bg1"/>
                </a:solidFill>
              </a:defRPr>
            </a:lvl1pPr>
          </a:lstStyle>
          <a:p>
            <a:r>
              <a:rPr lang="en-US"/>
              <a:t>Click to edit Master subtitle style</a:t>
            </a:r>
          </a:p>
        </p:txBody>
      </p:sp>
      <p:sp>
        <p:nvSpPr>
          <p:cNvPr id="529411" name="Rectangle 3"/>
          <p:cNvSpPr>
            <a:spLocks noGrp="1" noChangeArrowheads="1"/>
          </p:cNvSpPr>
          <p:nvPr>
            <p:ph type="ctrTitle"/>
          </p:nvPr>
        </p:nvSpPr>
        <p:spPr>
          <a:xfrm>
            <a:off x="306390" y="1390651"/>
            <a:ext cx="8624887" cy="671513"/>
          </a:xfrm>
        </p:spPr>
        <p:txBody>
          <a:bodyPr anchor="t"/>
          <a:lstStyle>
            <a:lvl1pPr>
              <a:defRPr sz="4000">
                <a:solidFill>
                  <a:schemeClr val="bg1"/>
                </a:solidFill>
                <a:latin typeface="Times New Roman" pitchFamily="18" charset="0"/>
              </a:defRPr>
            </a:lvl1p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26188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022182"/>
            <a:ext cx="7772400" cy="38472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2425" y="1003300"/>
            <a:ext cx="4175125" cy="26222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9950" y="1003300"/>
            <a:ext cx="4175125" cy="26222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2156"/>
            <a:ext cx="8229600" cy="35548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80811"/>
            <a:ext cx="4040188" cy="794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8"/>
            <a:ext cx="4040188" cy="22852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380811"/>
            <a:ext cx="4041775" cy="7940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8"/>
            <a:ext cx="4041775" cy="22852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49825-53F1-4ACA-ACA8-417CE9D9FEFD}"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57992"/>
            <a:ext cx="3008313" cy="67710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1"/>
            <a:ext cx="5111750" cy="29946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29700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82620"/>
            <a:ext cx="5486400" cy="384721"/>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8"/>
            <a:ext cx="5486400" cy="5601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29700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571099" y="1003300"/>
            <a:ext cx="3283976" cy="19097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4" y="442914"/>
            <a:ext cx="618631" cy="2346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76135" y="442914"/>
            <a:ext cx="2494529" cy="2346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Three Column Content w/ Subtit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03248"/>
            <a:ext cx="2514600" cy="457200"/>
          </a:xfrm>
        </p:spPr>
        <p:txBody>
          <a:bodyPr anchor="b">
            <a:noAutofit/>
          </a:bodyPr>
          <a:lstStyle>
            <a:lvl1pPr marL="0" indent="0">
              <a:buNone/>
              <a:defRPr lang="en-US" sz="2000" kern="1200" dirty="0" smtClean="0">
                <a:solidFill>
                  <a:schemeClr val="accent5"/>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133603"/>
            <a:ext cx="2514600" cy="1246495"/>
          </a:xfrm>
        </p:spPr>
        <p:txBody>
          <a:bodyPr/>
          <a:lstStyle>
            <a:lvl1pPr>
              <a:defRPr lang="en-US" sz="2000" kern="1200" dirty="0" smtClean="0">
                <a:solidFill>
                  <a:schemeClr val="accent5"/>
                </a:solidFill>
                <a:latin typeface="+mn-lt"/>
                <a:ea typeface="+mn-ea"/>
                <a:cs typeface="+mn-cs"/>
              </a:defRPr>
            </a:lvl1pPr>
            <a:lvl2pPr>
              <a:defRPr sz="2000">
                <a:solidFill>
                  <a:schemeClr val="accent5"/>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5" name="Text Placeholder 4"/>
          <p:cNvSpPr>
            <a:spLocks noGrp="1"/>
          </p:cNvSpPr>
          <p:nvPr>
            <p:ph type="body" sz="quarter" idx="3"/>
          </p:nvPr>
        </p:nvSpPr>
        <p:spPr>
          <a:xfrm>
            <a:off x="6477000" y="1603248"/>
            <a:ext cx="2514600" cy="457200"/>
          </a:xfrm>
        </p:spPr>
        <p:txBody>
          <a:bodyPr anchor="b">
            <a:normAutofit/>
          </a:bodyPr>
          <a:lstStyle>
            <a:lvl1pPr marL="0" indent="0">
              <a:buNone/>
              <a:defRPr sz="20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77000" y="2133600"/>
            <a:ext cx="2514600" cy="4495800"/>
          </a:xfrm>
        </p:spPr>
        <p:txBody>
          <a:bodyPr>
            <a:normAutofit/>
          </a:bodyPr>
          <a:lstStyle>
            <a:lvl1pPr>
              <a:defRPr sz="2000">
                <a:solidFill>
                  <a:schemeClr val="accent5"/>
                </a:solidFill>
              </a:defRPr>
            </a:lvl1pPr>
            <a:lvl2pPr>
              <a:defRPr sz="2000">
                <a:solidFill>
                  <a:schemeClr val="accent5"/>
                </a:solidFill>
              </a:defRPr>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8" name="Text Placeholder 2"/>
          <p:cNvSpPr>
            <a:spLocks noGrp="1"/>
          </p:cNvSpPr>
          <p:nvPr>
            <p:ph type="body" idx="13"/>
          </p:nvPr>
        </p:nvSpPr>
        <p:spPr>
          <a:xfrm>
            <a:off x="3695700" y="1603248"/>
            <a:ext cx="2514600" cy="457200"/>
          </a:xfrm>
        </p:spPr>
        <p:txBody>
          <a:bodyPr anchor="b">
            <a:noAutofit/>
          </a:bodyPr>
          <a:lstStyle>
            <a:lvl1pPr marL="0" indent="0">
              <a:buNone/>
              <a:defRPr lang="en-US" sz="2000" kern="1200" dirty="0" smtClean="0">
                <a:solidFill>
                  <a:schemeClr val="accent5"/>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3"/>
          <p:cNvSpPr>
            <a:spLocks noGrp="1"/>
          </p:cNvSpPr>
          <p:nvPr>
            <p:ph sz="half" idx="14"/>
          </p:nvPr>
        </p:nvSpPr>
        <p:spPr>
          <a:xfrm>
            <a:off x="3695700" y="2133603"/>
            <a:ext cx="2514600" cy="1246495"/>
          </a:xfrm>
        </p:spPr>
        <p:txBody>
          <a:bodyPr/>
          <a:lstStyle>
            <a:lvl1pPr>
              <a:defRPr lang="en-US" sz="2000" kern="1200" dirty="0" smtClean="0">
                <a:solidFill>
                  <a:schemeClr val="accent5"/>
                </a:solidFill>
                <a:latin typeface="+mn-lt"/>
                <a:ea typeface="+mn-ea"/>
                <a:cs typeface="+mn-cs"/>
              </a:defRPr>
            </a:lvl1pPr>
            <a:lvl2pPr>
              <a:defRPr sz="2000">
                <a:solidFill>
                  <a:schemeClr val="accent5"/>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9" name="Slide Number Placeholder 5"/>
          <p:cNvSpPr>
            <a:spLocks noGrp="1"/>
          </p:cNvSpPr>
          <p:nvPr>
            <p:ph type="sldNum" sz="quarter" idx="15"/>
          </p:nvPr>
        </p:nvSpPr>
        <p:spPr>
          <a:xfrm>
            <a:off x="0" y="6492875"/>
            <a:ext cx="457200" cy="365125"/>
          </a:xfrm>
          <a:prstGeom prst="rect">
            <a:avLst/>
          </a:prstGeom>
        </p:spPr>
        <p:txBody>
          <a:bodyPr/>
          <a:lstStyle>
            <a:lvl1pPr>
              <a:lnSpc>
                <a:spcPct val="95000"/>
              </a:lnSpc>
              <a:spcBef>
                <a:spcPct val="20000"/>
              </a:spcBef>
              <a:defRPr sz="1400" b="1" i="1">
                <a:solidFill>
                  <a:srgbClr val="000066"/>
                </a:solidFill>
                <a:latin typeface="+mn-lt"/>
                <a:cs typeface="+mn-cs"/>
              </a:defRPr>
            </a:lvl1pPr>
          </a:lstStyle>
          <a:p>
            <a:pPr fontAlgn="base">
              <a:spcAft>
                <a:spcPct val="0"/>
              </a:spcAft>
              <a:defRPr/>
            </a:pPr>
            <a:fld id="{83DE1E84-234D-4FCA-B7D3-C7E283CEFC53}" type="slidenum">
              <a:rPr lang="en-US"/>
              <a:pPr fontAlgn="base">
                <a:spcAft>
                  <a:spcPct val="0"/>
                </a:spcAft>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Rectangle 5"/>
          <p:cNvSpPr>
            <a:spLocks noGrp="1" noChangeArrowheads="1"/>
          </p:cNvSpPr>
          <p:nvPr>
            <p:ph type="ftr" sz="quarter" idx="10"/>
          </p:nvPr>
        </p:nvSpPr>
        <p:spPr>
          <a:xfrm>
            <a:off x="3730625" y="6400800"/>
            <a:ext cx="2514600" cy="457200"/>
          </a:xfrm>
          <a:prstGeom prst="rect">
            <a:avLst/>
          </a:prstGeom>
        </p:spPr>
        <p:txBody>
          <a:bodyPr/>
          <a:lstStyle>
            <a:lvl1pPr>
              <a:defRPr>
                <a:solidFill>
                  <a:srgbClr val="000066"/>
                </a:solidFill>
                <a:latin typeface="+mn-lt"/>
                <a:cs typeface="Arial" pitchFamily="34" charset="0"/>
              </a:defRPr>
            </a:lvl1pPr>
          </a:lstStyle>
          <a:p>
            <a:pPr fontAlgn="base">
              <a:spcBef>
                <a:spcPct val="0"/>
              </a:spcBef>
              <a:spcAft>
                <a:spcPct val="0"/>
              </a:spcAft>
              <a:defRPr/>
            </a:pPr>
            <a:r>
              <a:rPr lang="en-US"/>
              <a:t>NGF-Project status &amp; Global roll out</a:t>
            </a:r>
          </a:p>
        </p:txBody>
      </p:sp>
      <p:sp>
        <p:nvSpPr>
          <p:cNvPr id="4" name="Rectangle 6"/>
          <p:cNvSpPr>
            <a:spLocks noGrp="1" noChangeArrowheads="1"/>
          </p:cNvSpPr>
          <p:nvPr>
            <p:ph type="sldNum" sz="quarter" idx="11"/>
          </p:nvPr>
        </p:nvSpPr>
        <p:spPr>
          <a:xfrm>
            <a:off x="6477000" y="6400800"/>
            <a:ext cx="1905000" cy="457200"/>
          </a:xfrm>
          <a:prstGeom prst="rect">
            <a:avLst/>
          </a:prstGeom>
        </p:spPr>
        <p:txBody>
          <a:bodyPr/>
          <a:lstStyle>
            <a:lvl1pPr>
              <a:defRPr>
                <a:solidFill>
                  <a:srgbClr val="000066"/>
                </a:solidFill>
                <a:latin typeface="+mn-lt"/>
                <a:cs typeface="Arial" pitchFamily="34" charset="0"/>
              </a:defRPr>
            </a:lvl1pPr>
          </a:lstStyle>
          <a:p>
            <a:pPr fontAlgn="base">
              <a:spcBef>
                <a:spcPct val="0"/>
              </a:spcBef>
              <a:spcAft>
                <a:spcPct val="0"/>
              </a:spcAft>
              <a:defRPr/>
            </a:pPr>
            <a:r>
              <a:rPr lang="en-US"/>
              <a:t>                                       </a:t>
            </a:r>
            <a:fld id="{F2791AC7-B6A1-46EE-A525-404899C8B2AB}" type="slidenum">
              <a:rPr lang="en-US"/>
              <a:pPr fontAlgn="base">
                <a:spcBef>
                  <a:spcPct val="0"/>
                </a:spcBef>
                <a:spcAft>
                  <a:spcPct val="0"/>
                </a:spcAft>
                <a:defRPr/>
              </a:pPr>
              <a:t>‹#›</a:t>
            </a:fld>
            <a:endParaRPr lang="en-US"/>
          </a:p>
          <a:p>
            <a:pPr fontAlgn="base">
              <a:spcBef>
                <a:spcPct val="0"/>
              </a:spcBef>
              <a:spcAft>
                <a:spcPct val="0"/>
              </a:spcAft>
              <a:defRPr/>
            </a:pPr>
            <a:fld id="{192B6260-8A34-494F-9D8A-F04F87BF6E2C}" type="slidenum">
              <a:rPr lang="en-US"/>
              <a:pPr fontAlgn="base">
                <a:spcBef>
                  <a:spcPct val="0"/>
                </a:spcBef>
                <a:spcAft>
                  <a:spcPct val="0"/>
                </a:spcAft>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Rectangle 5"/>
          <p:cNvSpPr>
            <a:spLocks noGrp="1" noChangeArrowheads="1"/>
          </p:cNvSpPr>
          <p:nvPr>
            <p:ph type="ftr" sz="quarter" idx="10"/>
          </p:nvPr>
        </p:nvSpPr>
        <p:spPr>
          <a:xfrm>
            <a:off x="3730625" y="6400800"/>
            <a:ext cx="2514600" cy="457200"/>
          </a:xfrm>
          <a:prstGeom prst="rect">
            <a:avLst/>
          </a:prstGeom>
        </p:spPr>
        <p:txBody>
          <a:bodyPr/>
          <a:lstStyle>
            <a:lvl1pPr>
              <a:defRPr>
                <a:solidFill>
                  <a:srgbClr val="000066"/>
                </a:solidFill>
                <a:latin typeface="+mn-lt"/>
                <a:cs typeface="Arial" pitchFamily="34" charset="0"/>
              </a:defRPr>
            </a:lvl1pPr>
          </a:lstStyle>
          <a:p>
            <a:pPr fontAlgn="base">
              <a:spcBef>
                <a:spcPct val="0"/>
              </a:spcBef>
              <a:spcAft>
                <a:spcPct val="0"/>
              </a:spcAft>
              <a:defRPr/>
            </a:pPr>
            <a:r>
              <a:rPr lang="en-US"/>
              <a:t>NGF-Project status &amp; Global roll out</a:t>
            </a:r>
          </a:p>
        </p:txBody>
      </p:sp>
      <p:sp>
        <p:nvSpPr>
          <p:cNvPr id="4" name="Rectangle 6"/>
          <p:cNvSpPr>
            <a:spLocks noGrp="1" noChangeArrowheads="1"/>
          </p:cNvSpPr>
          <p:nvPr>
            <p:ph type="sldNum" sz="quarter" idx="11"/>
          </p:nvPr>
        </p:nvSpPr>
        <p:spPr>
          <a:xfrm>
            <a:off x="6477000" y="6400800"/>
            <a:ext cx="1905000" cy="457200"/>
          </a:xfrm>
          <a:prstGeom prst="rect">
            <a:avLst/>
          </a:prstGeom>
        </p:spPr>
        <p:txBody>
          <a:bodyPr/>
          <a:lstStyle>
            <a:lvl1pPr>
              <a:defRPr>
                <a:solidFill>
                  <a:srgbClr val="000066"/>
                </a:solidFill>
                <a:latin typeface="+mn-lt"/>
                <a:cs typeface="Arial" pitchFamily="34" charset="0"/>
              </a:defRPr>
            </a:lvl1pPr>
          </a:lstStyle>
          <a:p>
            <a:pPr fontAlgn="base">
              <a:spcBef>
                <a:spcPct val="0"/>
              </a:spcBef>
              <a:spcAft>
                <a:spcPct val="0"/>
              </a:spcAft>
              <a:defRPr/>
            </a:pPr>
            <a:r>
              <a:rPr lang="en-US"/>
              <a:t>                                       </a:t>
            </a:r>
            <a:fld id="{CC7BBD1F-17D8-427B-AD83-A4ABD48F36BC}" type="slidenum">
              <a:rPr lang="en-US"/>
              <a:pPr fontAlgn="base">
                <a:spcBef>
                  <a:spcPct val="0"/>
                </a:spcBef>
                <a:spcAft>
                  <a:spcPct val="0"/>
                </a:spcAft>
                <a:defRPr/>
              </a:pPr>
              <a:t>‹#›</a:t>
            </a:fld>
            <a:endParaRPr lang="en-US"/>
          </a:p>
          <a:p>
            <a:pPr fontAlgn="base">
              <a:spcBef>
                <a:spcPct val="0"/>
              </a:spcBef>
              <a:spcAft>
                <a:spcPct val="0"/>
              </a:spcAft>
              <a:defRPr/>
            </a:pPr>
            <a:fld id="{A3B081F3-AC93-40E0-B30B-82710AFDCE8F}" type="slidenum">
              <a:rPr lang="en-US"/>
              <a:pPr fontAlgn="base">
                <a:spcBef>
                  <a:spcPct val="0"/>
                </a:spcBef>
                <a:spcAft>
                  <a:spcPct val="0"/>
                </a:spcAft>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CC8D0-DC98-46C5-A986-F39E95DA827E}"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Basic Text slide">
    <p:spTree>
      <p:nvGrpSpPr>
        <p:cNvPr id="1" name=""/>
        <p:cNvGrpSpPr/>
        <p:nvPr/>
      </p:nvGrpSpPr>
      <p:grpSpPr>
        <a:xfrm>
          <a:off x="0" y="0"/>
          <a:ext cx="0" cy="0"/>
          <a:chOff x="0" y="0"/>
          <a:chExt cx="0" cy="0"/>
        </a:xfrm>
      </p:grpSpPr>
      <p:sp>
        <p:nvSpPr>
          <p:cNvPr id="5" name="Rectangle 6"/>
          <p:cNvSpPr>
            <a:spLocks noChangeArrowheads="1"/>
          </p:cNvSpPr>
          <p:nvPr userDrawn="1"/>
        </p:nvSpPr>
        <p:spPr bwMode="gray">
          <a:xfrm>
            <a:off x="392113" y="1154113"/>
            <a:ext cx="4014787" cy="5135562"/>
          </a:xfrm>
          <a:prstGeom prst="rect">
            <a:avLst/>
          </a:prstGeom>
          <a:noFill/>
          <a:ln w="9525" algn="ctr">
            <a:noFill/>
            <a:miter lim="800000"/>
            <a:headEnd/>
            <a:tailEnd/>
          </a:ln>
          <a:effectLst/>
        </p:spPr>
        <p:txBody>
          <a:bodyPr lIns="0" tIns="0" rIns="0" bIns="0"/>
          <a:lstStyle/>
          <a:p>
            <a:pPr fontAlgn="base">
              <a:lnSpc>
                <a:spcPct val="106000"/>
              </a:lnSpc>
              <a:spcBef>
                <a:spcPct val="80000"/>
              </a:spcBef>
              <a:spcAft>
                <a:spcPct val="0"/>
              </a:spcAft>
              <a:buClr>
                <a:srgbClr val="000000"/>
              </a:buClr>
              <a:buSzPct val="80000"/>
              <a:buFont typeface="Wingdings" pitchFamily="2" charset="2"/>
              <a:buNone/>
              <a:defRPr/>
            </a:pPr>
            <a:endParaRPr lang="en-US" sz="1000" dirty="0">
              <a:solidFill>
                <a:srgbClr val="000000"/>
              </a:solidFill>
              <a:cs typeface="Arial" charset="0"/>
            </a:endParaRPr>
          </a:p>
        </p:txBody>
      </p:sp>
      <p:sp>
        <p:nvSpPr>
          <p:cNvPr id="14" name="Text Placeholder 13"/>
          <p:cNvSpPr>
            <a:spLocks noGrp="1"/>
          </p:cNvSpPr>
          <p:nvPr>
            <p:ph type="body" sz="quarter" idx="10"/>
          </p:nvPr>
        </p:nvSpPr>
        <p:spPr>
          <a:xfrm>
            <a:off x="393192" y="1152144"/>
            <a:ext cx="4014216" cy="5138928"/>
          </a:xfr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
        <p:nvSpPr>
          <p:cNvPr id="16" name="Text Placeholder 15"/>
          <p:cNvSpPr>
            <a:spLocks noGrp="1"/>
          </p:cNvSpPr>
          <p:nvPr>
            <p:ph type="body" sz="quarter" idx="11"/>
          </p:nvPr>
        </p:nvSpPr>
        <p:spPr>
          <a:xfrm>
            <a:off x="4736592" y="1152144"/>
            <a:ext cx="4014216" cy="5138928"/>
          </a:xfrm>
        </p:spPr>
        <p:txBody>
          <a:bodyPr/>
          <a:lstStyle>
            <a:lvl1pPr>
              <a:buNone/>
              <a:defRPr/>
            </a:lvl1pPr>
          </a:lstStyle>
          <a:p>
            <a:pPr lvl="0"/>
            <a:r>
              <a:rPr lang="en-US" smtClean="0"/>
              <a:t>Click to edit Master text styles</a:t>
            </a:r>
          </a:p>
          <a:p>
            <a:pPr lvl="1"/>
            <a:r>
              <a:rPr lang="en-US" smtClean="0"/>
              <a:t>Second level</a:t>
            </a:r>
          </a:p>
        </p:txBody>
      </p:sp>
      <p:sp>
        <p:nvSpPr>
          <p:cNvPr id="20" name="Text Placeholder 19"/>
          <p:cNvSpPr>
            <a:spLocks noGrp="1"/>
          </p:cNvSpPr>
          <p:nvPr>
            <p:ph type="body" sz="quarter" idx="12"/>
          </p:nvPr>
        </p:nvSpPr>
        <p:spPr>
          <a:xfrm>
            <a:off x="393192" y="256032"/>
            <a:ext cx="8348472" cy="521208"/>
          </a:xfrm>
          <a:solidFill>
            <a:srgbClr val="FFFFFF"/>
          </a:solidFill>
        </p:spPr>
        <p:txBody>
          <a:bodyPr anchor="b"/>
          <a:lstStyle>
            <a:lvl1pPr>
              <a:buNone/>
              <a:defRPr sz="1600" b="1"/>
            </a:lvl1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rief Prefatory text">
    <p:spTree>
      <p:nvGrpSpPr>
        <p:cNvPr id="1" name=""/>
        <p:cNvGrpSpPr/>
        <p:nvPr/>
      </p:nvGrpSpPr>
      <p:grpSpPr>
        <a:xfrm>
          <a:off x="0" y="0"/>
          <a:ext cx="0" cy="0"/>
          <a:chOff x="0" y="0"/>
          <a:chExt cx="0" cy="0"/>
        </a:xfrm>
      </p:grpSpPr>
      <p:sp>
        <p:nvSpPr>
          <p:cNvPr id="3" name="Text Box 2"/>
          <p:cNvSpPr txBox="1">
            <a:spLocks noChangeArrowheads="1"/>
          </p:cNvSpPr>
          <p:nvPr userDrawn="1"/>
        </p:nvSpPr>
        <p:spPr bwMode="gray">
          <a:xfrm>
            <a:off x="1741488" y="2365375"/>
            <a:ext cx="5634037" cy="2487613"/>
          </a:xfrm>
          <a:prstGeom prst="rect">
            <a:avLst/>
          </a:prstGeom>
          <a:noFill/>
          <a:ln w="19050" algn="ctr">
            <a:noFill/>
            <a:miter lim="800000"/>
            <a:headEnd/>
            <a:tailEnd/>
          </a:ln>
        </p:spPr>
        <p:txBody>
          <a:bodyPr lIns="0" tIns="73152" rIns="0" bIns="73152"/>
          <a:lstStyle/>
          <a:p>
            <a:pPr fontAlgn="base">
              <a:lnSpc>
                <a:spcPct val="106000"/>
              </a:lnSpc>
              <a:spcBef>
                <a:spcPct val="80000"/>
              </a:spcBef>
              <a:spcAft>
                <a:spcPct val="0"/>
              </a:spcAft>
              <a:buClr>
                <a:prstClr val="black"/>
              </a:buClr>
              <a:buSzPct val="80000"/>
              <a:buFont typeface="Wingdings" pitchFamily="2" charset="2"/>
              <a:buNone/>
              <a:defRPr/>
            </a:pPr>
            <a:endParaRPr lang="en-US" sz="1400" b="1" i="1" dirty="0">
              <a:solidFill>
                <a:prstClr val="black"/>
              </a:solidFill>
              <a:cs typeface="Arial" pitchFamily="34" charset="0"/>
            </a:endParaRPr>
          </a:p>
        </p:txBody>
      </p:sp>
      <p:sp>
        <p:nvSpPr>
          <p:cNvPr id="9" name="Text Placeholder 8"/>
          <p:cNvSpPr>
            <a:spLocks noGrp="1"/>
          </p:cNvSpPr>
          <p:nvPr>
            <p:ph type="body" sz="quarter" idx="10"/>
          </p:nvPr>
        </p:nvSpPr>
        <p:spPr>
          <a:xfrm>
            <a:off x="1746504" y="2368296"/>
            <a:ext cx="5632704" cy="2487168"/>
          </a:xfrm>
        </p:spPr>
        <p:txBody>
          <a:bodyPr tIns="73152" bIns="73152"/>
          <a:lstStyle>
            <a:lvl1pPr eaLnBrk="1" hangingPunct="1">
              <a:spcBef>
                <a:spcPct val="80000"/>
              </a:spcBef>
              <a:buClr>
                <a:schemeClr val="tx1"/>
              </a:buClr>
              <a:buSzPct val="80000"/>
              <a:buFont typeface="Wingdings" pitchFamily="2" charset="2"/>
              <a:buNone/>
              <a:defRPr/>
            </a:lvl1pPr>
            <a:lvl5pPr>
              <a:buNone/>
              <a:defRPr/>
            </a:lvl5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7513" y="514350"/>
            <a:ext cx="8320087" cy="2587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17513" y="1001713"/>
            <a:ext cx="8320087" cy="1139825"/>
          </a:xfrm>
        </p:spPr>
        <p:txBody>
          <a:bodyPr/>
          <a:lstStyle/>
          <a:p>
            <a:pPr lvl="0"/>
            <a:endParaRPr lang="en-US" noProof="0"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F1798-5BC0-40EA-9A34-BFDFB4F8CFBC}" type="datetime1">
              <a:rPr lang="en-US" smtClean="0">
                <a:solidFill>
                  <a:prstClr val="black">
                    <a:tint val="75000"/>
                  </a:prstClr>
                </a:solidFill>
              </a:rPr>
              <a:pPr/>
              <a:t>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C825B3-C859-4381-A068-FAD3BBF8E51B}" type="datetime1">
              <a:rPr lang="en-US" smtClean="0">
                <a:solidFill>
                  <a:prstClr val="black">
                    <a:tint val="75000"/>
                  </a:prstClr>
                </a:solidFill>
              </a:rPr>
              <a:pPr/>
              <a:t>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1F68D-4C9F-4474-B4C8-13544407A307}" type="datetime1">
              <a:rPr lang="en-US" smtClean="0">
                <a:solidFill>
                  <a:prstClr val="black">
                    <a:tint val="75000"/>
                  </a:prstClr>
                </a:solidFill>
              </a:rPr>
              <a:pPr/>
              <a:t>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62B66-8D61-42AC-A3F9-967F0BEE956C}" type="datetime1">
              <a:rPr lang="en-US" smtClean="0">
                <a:solidFill>
                  <a:prstClr val="black">
                    <a:tint val="75000"/>
                  </a:prstClr>
                </a:solidFill>
              </a:rPr>
              <a:pPr/>
              <a:t>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9C65C-8D00-4032-B522-6A81BFB486FC}" type="datetime1">
              <a:rPr lang="en-US" smtClean="0">
                <a:solidFill>
                  <a:prstClr val="black">
                    <a:tint val="75000"/>
                  </a:prstClr>
                </a:solidFill>
              </a:rPr>
              <a:pPr/>
              <a:t>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F78C6-F3CA-43E7-A923-EBC55D93C524}" type="datetime1">
              <a:rPr lang="en-US" smtClean="0">
                <a:solidFill>
                  <a:prstClr val="black">
                    <a:tint val="75000"/>
                  </a:prstClr>
                </a:solidFill>
              </a:rPr>
              <a:pPr/>
              <a:t>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theme" Target="../theme/theme2.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2C8D5-F2D5-4C18-A78F-56BCD307E871}" type="datetime1">
              <a:rPr lang="en-US" smtClean="0">
                <a:solidFill>
                  <a:prstClr val="black">
                    <a:tint val="75000"/>
                  </a:prstClr>
                </a:solidFill>
              </a:rPr>
              <a:pPr/>
              <a:t>2/3/2017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AEE6A-736D-461C-BE2F-03A86A3238FF}"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gray">
          <a:xfrm>
            <a:off x="352425" y="1003300"/>
            <a:ext cx="8502650" cy="19097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spAutoFit/>
          </a:bodyPr>
          <a:lstStyle/>
          <a:p>
            <a:pPr lvl="0"/>
            <a:r>
              <a:rPr lang="en-US" smtClean="0"/>
              <a:t>Level one subtitle</a:t>
            </a:r>
          </a:p>
          <a:p>
            <a:pPr lvl="1"/>
            <a:r>
              <a:rPr lang="en-US" smtClean="0"/>
              <a:t>Level two bullet</a:t>
            </a:r>
          </a:p>
          <a:p>
            <a:pPr lvl="2"/>
            <a:r>
              <a:rPr lang="en-US" smtClean="0"/>
              <a:t>Level three bullet</a:t>
            </a:r>
          </a:p>
          <a:p>
            <a:pPr lvl="3"/>
            <a:r>
              <a:rPr lang="en-US" smtClean="0"/>
              <a:t>Level four bullet</a:t>
            </a:r>
          </a:p>
          <a:p>
            <a:pPr lvl="4"/>
            <a:r>
              <a:rPr lang="en-US" smtClean="0"/>
              <a:t>Level five bullet</a:t>
            </a:r>
          </a:p>
        </p:txBody>
      </p:sp>
      <p:sp>
        <p:nvSpPr>
          <p:cNvPr id="1027" name="Rectangle 3"/>
          <p:cNvSpPr>
            <a:spLocks noGrp="1" noChangeArrowheads="1"/>
          </p:cNvSpPr>
          <p:nvPr>
            <p:ph type="title"/>
          </p:nvPr>
        </p:nvSpPr>
        <p:spPr bwMode="gray">
          <a:xfrm>
            <a:off x="327025" y="496888"/>
            <a:ext cx="7891463" cy="355600"/>
          </a:xfrm>
          <a:prstGeom prst="rect">
            <a:avLst/>
          </a:prstGeom>
          <a:noFill/>
          <a:ln w="9525" algn="ctr">
            <a:noFill/>
            <a:miter lim="800000"/>
            <a:headEnd/>
            <a:tailEnd/>
          </a:ln>
        </p:spPr>
        <p:txBody>
          <a:bodyPr vert="horz" wrap="square" lIns="45720" tIns="45720" rIns="45720" bIns="45720" numCol="1" anchor="b" anchorCtr="0" compatLnSpc="1">
            <a:prstTxWarp prst="textNoShape">
              <a:avLst/>
            </a:prstTxWarp>
            <a:spAutoFit/>
          </a:bodyPr>
          <a:lstStyle/>
          <a:p>
            <a:pPr lvl="0"/>
            <a:r>
              <a:rPr lang="en-US" smtClean="0"/>
              <a:t>Click to edit Master title style</a:t>
            </a:r>
          </a:p>
        </p:txBody>
      </p:sp>
      <p:sp>
        <p:nvSpPr>
          <p:cNvPr id="528388" name="Text Box 4"/>
          <p:cNvSpPr txBox="1">
            <a:spLocks noChangeArrowheads="1"/>
          </p:cNvSpPr>
          <p:nvPr/>
        </p:nvSpPr>
        <p:spPr bwMode="gray">
          <a:xfrm>
            <a:off x="3733800" y="6592888"/>
            <a:ext cx="912813" cy="115887"/>
          </a:xfrm>
          <a:prstGeom prst="rect">
            <a:avLst/>
          </a:prstGeom>
          <a:noFill/>
          <a:ln w="9525">
            <a:noFill/>
            <a:miter lim="800000"/>
            <a:headEnd/>
            <a:tailEnd/>
          </a:ln>
          <a:effectLst/>
        </p:spPr>
        <p:txBody>
          <a:bodyPr lIns="0" tIns="0" rIns="0" bIns="0">
            <a:spAutoFit/>
          </a:bodyPr>
          <a:lstStyle/>
          <a:p>
            <a:pPr algn="r" fontAlgn="base">
              <a:lnSpc>
                <a:spcPct val="95000"/>
              </a:lnSpc>
              <a:spcBef>
                <a:spcPct val="0"/>
              </a:spcBef>
              <a:spcAft>
                <a:spcPct val="0"/>
              </a:spcAft>
              <a:defRPr/>
            </a:pPr>
            <a:fld id="{C978BF42-2F20-462C-8E10-18967AC47817}" type="slidenum">
              <a:rPr lang="en-US" sz="800">
                <a:solidFill>
                  <a:srgbClr val="000066"/>
                </a:solidFill>
                <a:cs typeface="Arial" charset="0"/>
              </a:rPr>
              <a:pPr algn="r" fontAlgn="base">
                <a:lnSpc>
                  <a:spcPct val="95000"/>
                </a:lnSpc>
                <a:spcBef>
                  <a:spcPct val="0"/>
                </a:spcBef>
                <a:spcAft>
                  <a:spcPct val="0"/>
                </a:spcAft>
                <a:defRPr/>
              </a:pPr>
              <a:t>‹#›</a:t>
            </a:fld>
            <a:endParaRPr lang="en-US" sz="800" dirty="0">
              <a:solidFill>
                <a:srgbClr val="000066"/>
              </a:solidFill>
              <a:cs typeface="Arial" charset="0"/>
            </a:endParaRPr>
          </a:p>
        </p:txBody>
      </p:sp>
      <p:cxnSp>
        <p:nvCxnSpPr>
          <p:cNvPr id="1030" name="Straight Connector 10"/>
          <p:cNvCxnSpPr>
            <a:cxnSpLocks noChangeShapeType="1"/>
          </p:cNvCxnSpPr>
          <p:nvPr userDrawn="1"/>
        </p:nvCxnSpPr>
        <p:spPr bwMode="auto">
          <a:xfrm>
            <a:off x="381000" y="914400"/>
            <a:ext cx="8412163" cy="0"/>
          </a:xfrm>
          <a:prstGeom prst="line">
            <a:avLst/>
          </a:prstGeom>
          <a:noFill/>
          <a:ln w="19050" algn="ctr">
            <a:solidFill>
              <a:srgbClr val="002060"/>
            </a:solidFill>
            <a:round/>
            <a:headEnd/>
            <a:tailEnd/>
          </a:ln>
        </p:spPr>
      </p:cxn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Lst>
  <p:txStyles>
    <p:titleStyle>
      <a:lvl1pPr algn="l" rtl="0" eaLnBrk="0" fontAlgn="base" hangingPunct="0">
        <a:lnSpc>
          <a:spcPct val="95000"/>
        </a:lnSpc>
        <a:spcBef>
          <a:spcPct val="0"/>
        </a:spcBef>
        <a:spcAft>
          <a:spcPct val="0"/>
        </a:spcAft>
        <a:defRPr b="1">
          <a:solidFill>
            <a:schemeClr val="tx1"/>
          </a:solidFill>
          <a:latin typeface="+mj-lt"/>
          <a:ea typeface="+mj-ea"/>
          <a:cs typeface="+mj-cs"/>
        </a:defRPr>
      </a:lvl1pPr>
      <a:lvl2pPr algn="l" rtl="0" eaLnBrk="0" fontAlgn="base" hangingPunct="0">
        <a:lnSpc>
          <a:spcPct val="95000"/>
        </a:lnSpc>
        <a:spcBef>
          <a:spcPct val="0"/>
        </a:spcBef>
        <a:spcAft>
          <a:spcPct val="0"/>
        </a:spcAft>
        <a:defRPr b="1">
          <a:solidFill>
            <a:schemeClr val="tx1"/>
          </a:solidFill>
          <a:latin typeface="Arial" charset="0"/>
        </a:defRPr>
      </a:lvl2pPr>
      <a:lvl3pPr algn="l" rtl="0" eaLnBrk="0" fontAlgn="base" hangingPunct="0">
        <a:lnSpc>
          <a:spcPct val="95000"/>
        </a:lnSpc>
        <a:spcBef>
          <a:spcPct val="0"/>
        </a:spcBef>
        <a:spcAft>
          <a:spcPct val="0"/>
        </a:spcAft>
        <a:defRPr b="1">
          <a:solidFill>
            <a:schemeClr val="tx1"/>
          </a:solidFill>
          <a:latin typeface="Arial" charset="0"/>
        </a:defRPr>
      </a:lvl3pPr>
      <a:lvl4pPr algn="l" rtl="0" eaLnBrk="0" fontAlgn="base" hangingPunct="0">
        <a:lnSpc>
          <a:spcPct val="95000"/>
        </a:lnSpc>
        <a:spcBef>
          <a:spcPct val="0"/>
        </a:spcBef>
        <a:spcAft>
          <a:spcPct val="0"/>
        </a:spcAft>
        <a:defRPr b="1">
          <a:solidFill>
            <a:schemeClr val="tx1"/>
          </a:solidFill>
          <a:latin typeface="Arial" charset="0"/>
        </a:defRPr>
      </a:lvl4pPr>
      <a:lvl5pPr algn="l" rtl="0" eaLnBrk="0" fontAlgn="base" hangingPunct="0">
        <a:lnSpc>
          <a:spcPct val="95000"/>
        </a:lnSpc>
        <a:spcBef>
          <a:spcPct val="0"/>
        </a:spcBef>
        <a:spcAft>
          <a:spcPct val="0"/>
        </a:spcAft>
        <a:defRPr b="1">
          <a:solidFill>
            <a:schemeClr val="tx1"/>
          </a:solidFill>
          <a:latin typeface="Arial" charset="0"/>
        </a:defRPr>
      </a:lvl5pPr>
      <a:lvl6pPr marL="457200" algn="l" rtl="0" fontAlgn="base">
        <a:lnSpc>
          <a:spcPct val="95000"/>
        </a:lnSpc>
        <a:spcBef>
          <a:spcPct val="0"/>
        </a:spcBef>
        <a:spcAft>
          <a:spcPct val="0"/>
        </a:spcAft>
        <a:defRPr sz="2200">
          <a:solidFill>
            <a:schemeClr val="tx1"/>
          </a:solidFill>
          <a:latin typeface="Arial" charset="0"/>
        </a:defRPr>
      </a:lvl6pPr>
      <a:lvl7pPr marL="914400" algn="l" rtl="0" fontAlgn="base">
        <a:lnSpc>
          <a:spcPct val="95000"/>
        </a:lnSpc>
        <a:spcBef>
          <a:spcPct val="0"/>
        </a:spcBef>
        <a:spcAft>
          <a:spcPct val="0"/>
        </a:spcAft>
        <a:defRPr sz="2200">
          <a:solidFill>
            <a:schemeClr val="tx1"/>
          </a:solidFill>
          <a:latin typeface="Arial" charset="0"/>
        </a:defRPr>
      </a:lvl7pPr>
      <a:lvl8pPr marL="1371600" algn="l" rtl="0" fontAlgn="base">
        <a:lnSpc>
          <a:spcPct val="95000"/>
        </a:lnSpc>
        <a:spcBef>
          <a:spcPct val="0"/>
        </a:spcBef>
        <a:spcAft>
          <a:spcPct val="0"/>
        </a:spcAft>
        <a:defRPr sz="2200">
          <a:solidFill>
            <a:schemeClr val="tx1"/>
          </a:solidFill>
          <a:latin typeface="Arial" charset="0"/>
        </a:defRPr>
      </a:lvl8pPr>
      <a:lvl9pPr marL="1828800" algn="l" rtl="0" fontAlgn="base">
        <a:lnSpc>
          <a:spcPct val="95000"/>
        </a:lnSpc>
        <a:spcBef>
          <a:spcPct val="0"/>
        </a:spcBef>
        <a:spcAft>
          <a:spcPct val="0"/>
        </a:spcAft>
        <a:defRPr sz="2200">
          <a:solidFill>
            <a:schemeClr val="tx1"/>
          </a:solidFill>
          <a:latin typeface="Arial" charset="0"/>
        </a:defRPr>
      </a:lvl9pPr>
    </p:titleStyle>
    <p:bodyStyle>
      <a:lvl1pPr marL="342900" indent="-342900" algn="l" rtl="0" eaLnBrk="0" fontAlgn="base" hangingPunct="0">
        <a:lnSpc>
          <a:spcPct val="95000"/>
        </a:lnSpc>
        <a:spcBef>
          <a:spcPct val="0"/>
        </a:spcBef>
        <a:spcAft>
          <a:spcPct val="60000"/>
        </a:spcAft>
        <a:buClr>
          <a:schemeClr val="tx1"/>
        </a:buClr>
        <a:buChar char="•"/>
        <a:defRPr sz="2000">
          <a:solidFill>
            <a:schemeClr val="tx1"/>
          </a:solidFill>
          <a:latin typeface="+mn-lt"/>
          <a:ea typeface="+mn-ea"/>
          <a:cs typeface="+mn-cs"/>
        </a:defRPr>
      </a:lvl1pPr>
      <a:lvl2pPr marL="322263" indent="-207963" algn="l" rtl="0" eaLnBrk="0" fontAlgn="base" hangingPunct="0">
        <a:lnSpc>
          <a:spcPct val="95000"/>
        </a:lnSpc>
        <a:spcBef>
          <a:spcPct val="30000"/>
        </a:spcBef>
        <a:spcAft>
          <a:spcPct val="0"/>
        </a:spcAft>
        <a:buClr>
          <a:schemeClr val="tx1"/>
        </a:buClr>
        <a:buChar char="•"/>
        <a:defRPr sz="2000">
          <a:solidFill>
            <a:schemeClr val="tx1"/>
          </a:solidFill>
          <a:latin typeface="+mn-lt"/>
        </a:defRPr>
      </a:lvl2pPr>
      <a:lvl3pPr marL="650875" indent="-225425" algn="l" rtl="0" eaLnBrk="0" fontAlgn="base" hangingPunct="0">
        <a:lnSpc>
          <a:spcPct val="95000"/>
        </a:lnSpc>
        <a:spcBef>
          <a:spcPct val="20000"/>
        </a:spcBef>
        <a:spcAft>
          <a:spcPct val="0"/>
        </a:spcAft>
        <a:buClr>
          <a:schemeClr val="tx1"/>
        </a:buClr>
        <a:buFont typeface="Arial" pitchFamily="34" charset="0"/>
        <a:buChar char="–"/>
        <a:defRPr sz="2400">
          <a:solidFill>
            <a:schemeClr val="tx1"/>
          </a:solidFill>
          <a:latin typeface="+mn-lt"/>
        </a:defRPr>
      </a:lvl3pPr>
      <a:lvl4pPr marL="928688" indent="-171450" algn="l" rtl="0" eaLnBrk="0" fontAlgn="base" hangingPunct="0">
        <a:lnSpc>
          <a:spcPct val="95000"/>
        </a:lnSpc>
        <a:spcBef>
          <a:spcPct val="20000"/>
        </a:spcBef>
        <a:spcAft>
          <a:spcPct val="0"/>
        </a:spcAft>
        <a:buClr>
          <a:schemeClr val="tx1"/>
        </a:buClr>
        <a:buChar char="•"/>
        <a:defRPr sz="1600">
          <a:solidFill>
            <a:schemeClr val="tx1"/>
          </a:solidFill>
          <a:latin typeface="+mn-lt"/>
        </a:defRPr>
      </a:lvl4pPr>
      <a:lvl5pPr marL="1257300" indent="-193675" algn="l" rtl="0" eaLnBrk="0" fontAlgn="base" hangingPunct="0">
        <a:lnSpc>
          <a:spcPct val="95000"/>
        </a:lnSpc>
        <a:spcBef>
          <a:spcPct val="20000"/>
        </a:spcBef>
        <a:spcAft>
          <a:spcPct val="0"/>
        </a:spcAft>
        <a:buClr>
          <a:schemeClr val="tx1"/>
        </a:buClr>
        <a:buFont typeface="Arial" pitchFamily="34" charset="0"/>
        <a:buChar char="–"/>
        <a:defRPr sz="1400">
          <a:solidFill>
            <a:schemeClr val="tx1"/>
          </a:solidFill>
          <a:latin typeface="+mn-lt"/>
        </a:defRPr>
      </a:lvl5pPr>
      <a:lvl6pPr marL="1714500" indent="-193675" algn="l" rtl="0" fontAlgn="base">
        <a:lnSpc>
          <a:spcPct val="95000"/>
        </a:lnSpc>
        <a:spcBef>
          <a:spcPct val="20000"/>
        </a:spcBef>
        <a:spcAft>
          <a:spcPct val="0"/>
        </a:spcAft>
        <a:buClr>
          <a:schemeClr val="tx1"/>
        </a:buClr>
        <a:buFont typeface="Arial" charset="0"/>
        <a:buChar char="–"/>
        <a:defRPr sz="1400">
          <a:solidFill>
            <a:schemeClr val="tx1"/>
          </a:solidFill>
          <a:latin typeface="+mn-lt"/>
        </a:defRPr>
      </a:lvl6pPr>
      <a:lvl7pPr marL="2171700" indent="-193675" algn="l" rtl="0" fontAlgn="base">
        <a:lnSpc>
          <a:spcPct val="95000"/>
        </a:lnSpc>
        <a:spcBef>
          <a:spcPct val="20000"/>
        </a:spcBef>
        <a:spcAft>
          <a:spcPct val="0"/>
        </a:spcAft>
        <a:buClr>
          <a:schemeClr val="tx1"/>
        </a:buClr>
        <a:buFont typeface="Arial" charset="0"/>
        <a:buChar char="–"/>
        <a:defRPr sz="1400">
          <a:solidFill>
            <a:schemeClr val="tx1"/>
          </a:solidFill>
          <a:latin typeface="+mn-lt"/>
        </a:defRPr>
      </a:lvl7pPr>
      <a:lvl8pPr marL="2628900" indent="-193675" algn="l" rtl="0" fontAlgn="base">
        <a:lnSpc>
          <a:spcPct val="95000"/>
        </a:lnSpc>
        <a:spcBef>
          <a:spcPct val="20000"/>
        </a:spcBef>
        <a:spcAft>
          <a:spcPct val="0"/>
        </a:spcAft>
        <a:buClr>
          <a:schemeClr val="tx1"/>
        </a:buClr>
        <a:buFont typeface="Arial" charset="0"/>
        <a:buChar char="–"/>
        <a:defRPr sz="1400">
          <a:solidFill>
            <a:schemeClr val="tx1"/>
          </a:solidFill>
          <a:latin typeface="+mn-lt"/>
        </a:defRPr>
      </a:lvl8pPr>
      <a:lvl9pPr marL="3086100" indent="-193675" algn="l" rtl="0" fontAlgn="base">
        <a:lnSpc>
          <a:spcPct val="95000"/>
        </a:lnSpc>
        <a:spcBef>
          <a:spcPct val="20000"/>
        </a:spcBef>
        <a:spcAft>
          <a:spcPct val="0"/>
        </a:spcAft>
        <a:buClr>
          <a:schemeClr val="tx1"/>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8.xml"/><Relationship Id="rId5" Type="http://schemas.openxmlformats.org/officeDocument/2006/relationships/image" Target="../media/image8.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www.facebook.com/photo.php?pid=47172220&amp;id=273514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www.facebook.com/photo.php?pid=47172220&amp;id=273514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www.facebook.com/photo.php?pid=47172220&amp;id=273514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hyperlink" Target="http://www.facebook.com/photo.php?pid=47172220&amp;id=273514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hyperlink" Target="http://www.facebook.com/photo.php?pid=47172220&amp;id=273514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facebook.com/photo.php?pid=1662564&amp;id=502450925"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hyperlink" Target="https://www.united.com/web/en-US/content/travel/baggage/dangerous.aspx" TargetMode="External"/><Relationship Id="rId4" Type="http://schemas.openxmlformats.org/officeDocument/2006/relationships/hyperlink" Target="http://www.facebook.com/photo.php?pid=47172220&amp;id=273514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Placeholder 2"/>
          <p:cNvSpPr>
            <a:spLocks noGrp="1"/>
          </p:cNvSpPr>
          <p:nvPr>
            <p:ph type="body" sz="quarter" idx="11"/>
          </p:nvPr>
        </p:nvSpPr>
        <p:spPr>
          <a:xfrm>
            <a:off x="485900" y="4724400"/>
            <a:ext cx="7924800" cy="457200"/>
          </a:xfrm>
        </p:spPr>
        <p:txBody>
          <a:bodyPr>
            <a:noAutofit/>
          </a:bodyPr>
          <a:lstStyle/>
          <a:p>
            <a:pPr marL="0" indent="0"/>
            <a:r>
              <a:rPr lang="en-US" sz="3200" b="1" dirty="0" smtClean="0">
                <a:solidFill>
                  <a:srgbClr val="002060"/>
                </a:solidFill>
              </a:rPr>
              <a:t>Meeting 6: Wrap Up and Packing</a:t>
            </a:r>
          </a:p>
        </p:txBody>
      </p:sp>
      <p:grpSp>
        <p:nvGrpSpPr>
          <p:cNvPr id="2" name="Group 9"/>
          <p:cNvGrpSpPr/>
          <p:nvPr/>
        </p:nvGrpSpPr>
        <p:grpSpPr>
          <a:xfrm>
            <a:off x="609600" y="1676400"/>
            <a:ext cx="7924800" cy="1828800"/>
            <a:chOff x="609600" y="1447800"/>
            <a:chExt cx="7924800" cy="1828800"/>
          </a:xfrm>
        </p:grpSpPr>
        <p:pic>
          <p:nvPicPr>
            <p:cNvPr id="5" name="Picture 1" descr="C:\Users\akenley\Desktop\Documents\CFC\Develop CFC\6248_1021749480537_1729225213_43535_8215274_n[1].jpg"/>
            <p:cNvPicPr>
              <a:picLocks noChangeAspect="1" noChangeArrowheads="1"/>
            </p:cNvPicPr>
            <p:nvPr/>
          </p:nvPicPr>
          <p:blipFill>
            <a:blip r:embed="rId2" cstate="print"/>
            <a:srcRect/>
            <a:stretch>
              <a:fillRect/>
            </a:stretch>
          </p:blipFill>
          <p:spPr bwMode="auto">
            <a:xfrm>
              <a:off x="3387246" y="1447800"/>
              <a:ext cx="2740929" cy="1828800"/>
            </a:xfrm>
            <a:prstGeom prst="rect">
              <a:avLst/>
            </a:prstGeom>
            <a:noFill/>
          </p:spPr>
        </p:pic>
        <p:pic>
          <p:nvPicPr>
            <p:cNvPr id="22530" name="Picture 2" descr="C:\Users\akenley\Desktop\Documents\CFC\Develop CFC\CIMG2027.JPG"/>
            <p:cNvPicPr>
              <a:picLocks noChangeAspect="1" noChangeArrowheads="1"/>
            </p:cNvPicPr>
            <p:nvPr/>
          </p:nvPicPr>
          <p:blipFill>
            <a:blip r:embed="rId3" cstate="print"/>
            <a:srcRect/>
            <a:stretch>
              <a:fillRect/>
            </a:stretch>
          </p:blipFill>
          <p:spPr bwMode="auto">
            <a:xfrm>
              <a:off x="609600" y="1447800"/>
              <a:ext cx="2809820" cy="1828800"/>
            </a:xfrm>
            <a:prstGeom prst="rect">
              <a:avLst/>
            </a:prstGeom>
            <a:noFill/>
          </p:spPr>
        </p:pic>
        <p:pic>
          <p:nvPicPr>
            <p:cNvPr id="22531" name="Picture 3" descr="C:\Users\akenley\Desktop\Documents\CFC\Develop CFC\CIMG2528.JPG"/>
            <p:cNvPicPr>
              <a:picLocks noChangeAspect="1" noChangeArrowheads="1"/>
            </p:cNvPicPr>
            <p:nvPr/>
          </p:nvPicPr>
          <p:blipFill>
            <a:blip r:embed="rId4" cstate="print"/>
            <a:srcRect/>
            <a:stretch>
              <a:fillRect/>
            </a:stretch>
          </p:blipFill>
          <p:spPr bwMode="auto">
            <a:xfrm>
              <a:off x="6096000" y="1447800"/>
              <a:ext cx="2438400" cy="1828800"/>
            </a:xfrm>
            <a:prstGeom prst="rect">
              <a:avLst/>
            </a:prstGeom>
            <a:noFill/>
          </p:spPr>
        </p:pic>
      </p:grpSp>
      <p:pic>
        <p:nvPicPr>
          <p:cNvPr id="22532" name="Picture 1"/>
          <p:cNvPicPr>
            <a:picLocks noChangeAspect="1" noChangeArrowheads="1"/>
          </p:cNvPicPr>
          <p:nvPr/>
        </p:nvPicPr>
        <p:blipFill>
          <a:blip r:embed="rId5" cstate="print"/>
          <a:srcRect/>
          <a:stretch>
            <a:fillRect/>
          </a:stretch>
        </p:blipFill>
        <p:spPr bwMode="auto">
          <a:xfrm>
            <a:off x="1828800" y="342900"/>
            <a:ext cx="548640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Behavioral Expectations</a:t>
            </a:r>
          </a:p>
        </p:txBody>
      </p:sp>
      <p:sp>
        <p:nvSpPr>
          <p:cNvPr id="4" name="Rectangle 3"/>
          <p:cNvSpPr/>
          <p:nvPr/>
        </p:nvSpPr>
        <p:spPr bwMode="gray">
          <a:xfrm>
            <a:off x="457200" y="1524000"/>
            <a:ext cx="8305800" cy="304800"/>
          </a:xfrm>
          <a:prstGeom prst="rect">
            <a:avLst/>
          </a:prstGeom>
          <a:solidFill>
            <a:srgbClr val="002060"/>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i="0" dirty="0" smtClean="0">
                <a:solidFill>
                  <a:schemeClr val="bg1"/>
                </a:solidFill>
                <a:latin typeface="+mn-lt"/>
                <a:sym typeface="Wingdings" pitchFamily="2" charset="2"/>
              </a:rPr>
              <a:t>During the Program</a:t>
            </a:r>
          </a:p>
        </p:txBody>
      </p:sp>
      <p:sp>
        <p:nvSpPr>
          <p:cNvPr id="6" name="Rectangle 5"/>
          <p:cNvSpPr/>
          <p:nvPr/>
        </p:nvSpPr>
        <p:spPr bwMode="gray">
          <a:xfrm>
            <a:off x="457200" y="1828800"/>
            <a:ext cx="8305800" cy="3429000"/>
          </a:xfrm>
          <a:prstGeom prst="rect">
            <a:avLst/>
          </a:prstGeom>
          <a:noFill/>
          <a:ln w="3175" algn="ctr">
            <a:solidFill>
              <a:srgbClr val="002060"/>
            </a:solidFill>
            <a:miter lim="800000"/>
            <a:headEnd/>
            <a:tailEnd/>
          </a:ln>
          <a:effectLst/>
        </p:spPr>
        <p:txBody>
          <a:bodyPr vert="horz" wrap="square" lIns="45720" tIns="45720" rIns="45720" bIns="45720" numCol="1" rtlCol="0" anchor="t" anchorCtr="0" compatLnSpc="1">
            <a:prstTxWarp prst="textNoShape">
              <a:avLst/>
            </a:prstTxWarp>
            <a:noAutofit/>
          </a:bodyPr>
          <a:lstStyle/>
          <a:p>
            <a:pPr marL="182880" indent="-182880">
              <a:spcBef>
                <a:spcPts val="600"/>
              </a:spcBef>
              <a:spcAft>
                <a:spcPts val="600"/>
              </a:spcAft>
              <a:buFont typeface="Wingdings" pitchFamily="2" charset="2"/>
              <a:buChar char="§"/>
            </a:pPr>
            <a:endParaRPr lang="en-US" sz="1200" dirty="0" smtClean="0"/>
          </a:p>
          <a:p>
            <a:pPr marL="182880" indent="-182880">
              <a:spcBef>
                <a:spcPts val="600"/>
              </a:spcBef>
              <a:spcAft>
                <a:spcPts val="600"/>
              </a:spcAft>
              <a:buFont typeface="Wingdings" pitchFamily="2" charset="2"/>
              <a:buChar char="§"/>
            </a:pPr>
            <a:r>
              <a:rPr lang="en-US" sz="1200" dirty="0" smtClean="0"/>
              <a:t>Be in compliance with the honor code of your university and community standards</a:t>
            </a:r>
          </a:p>
          <a:p>
            <a:pPr marL="182880" indent="-182880">
              <a:spcBef>
                <a:spcPts val="600"/>
              </a:spcBef>
              <a:spcAft>
                <a:spcPts val="600"/>
              </a:spcAft>
              <a:buFont typeface="Wingdings" pitchFamily="2" charset="2"/>
              <a:buChar char="§"/>
            </a:pPr>
            <a:r>
              <a:rPr lang="en-US" sz="1200" dirty="0" smtClean="0">
                <a:solidFill>
                  <a:srgbClr val="000066"/>
                </a:solidFill>
              </a:rPr>
              <a:t>Perform all duties, work responsibilities and obligations assigned by the program </a:t>
            </a:r>
            <a:r>
              <a:rPr lang="en-US" sz="1200" dirty="0">
                <a:solidFill>
                  <a:srgbClr val="000066"/>
                </a:solidFill>
              </a:rPr>
              <a:t>d</a:t>
            </a:r>
            <a:r>
              <a:rPr lang="en-US" sz="1200" dirty="0" smtClean="0">
                <a:solidFill>
                  <a:srgbClr val="000066"/>
                </a:solidFill>
              </a:rPr>
              <a:t>irector</a:t>
            </a:r>
          </a:p>
          <a:p>
            <a:pPr marL="182880" indent="-182880">
              <a:spcBef>
                <a:spcPts val="600"/>
              </a:spcBef>
              <a:spcAft>
                <a:spcPts val="600"/>
              </a:spcAft>
              <a:buFont typeface="Wingdings" pitchFamily="2" charset="2"/>
              <a:buChar char="§"/>
            </a:pPr>
            <a:r>
              <a:rPr lang="en-US" sz="1200" dirty="0" smtClean="0">
                <a:solidFill>
                  <a:srgbClr val="000066"/>
                </a:solidFill>
              </a:rPr>
              <a:t>Respect the local people, traditions and customs of Vietnam</a:t>
            </a:r>
          </a:p>
          <a:p>
            <a:pPr marL="182880" indent="-182880">
              <a:spcBef>
                <a:spcPts val="600"/>
              </a:spcBef>
              <a:spcAft>
                <a:spcPts val="600"/>
              </a:spcAft>
              <a:buFont typeface="Wingdings" pitchFamily="2" charset="2"/>
              <a:buChar char="§"/>
            </a:pPr>
            <a:r>
              <a:rPr lang="en-US" sz="1200" dirty="0" smtClean="0">
                <a:solidFill>
                  <a:srgbClr val="000066"/>
                </a:solidFill>
              </a:rPr>
              <a:t>Strive to be a good ambassador for your athletic team, your university, the Coach for College program, and your country, to the best of your ability</a:t>
            </a:r>
          </a:p>
          <a:p>
            <a:pPr marL="182880" indent="-182880">
              <a:spcBef>
                <a:spcPts val="600"/>
              </a:spcBef>
              <a:spcAft>
                <a:spcPts val="600"/>
              </a:spcAft>
              <a:buFont typeface="Wingdings" pitchFamily="2" charset="2"/>
              <a:buChar char="§"/>
            </a:pPr>
            <a:r>
              <a:rPr lang="en-US" sz="1200" dirty="0" smtClean="0">
                <a:solidFill>
                  <a:srgbClr val="000066"/>
                </a:solidFill>
                <a:sym typeface="Wingdings" pitchFamily="2" charset="2"/>
              </a:rPr>
              <a:t>Be responsible for the payment of any changes to airline flights, personal travel after the program and obtainment of visas for personal travel</a:t>
            </a:r>
          </a:p>
          <a:p>
            <a:pPr marL="182880" indent="-182880">
              <a:spcBef>
                <a:spcPts val="600"/>
              </a:spcBef>
              <a:spcAft>
                <a:spcPts val="600"/>
              </a:spcAft>
              <a:buFont typeface="Wingdings" pitchFamily="2" charset="2"/>
              <a:buChar char="§"/>
            </a:pPr>
            <a:r>
              <a:rPr lang="en-US" sz="1200" dirty="0" smtClean="0">
                <a:solidFill>
                  <a:srgbClr val="000066"/>
                </a:solidFill>
              </a:rPr>
              <a:t>Abide by all applicable laws in Vietnam with respect to alcohol and controlled substances</a:t>
            </a:r>
          </a:p>
          <a:p>
            <a:pPr marL="182880" indent="-182880">
              <a:spcBef>
                <a:spcPts val="600"/>
              </a:spcBef>
              <a:spcAft>
                <a:spcPts val="600"/>
              </a:spcAft>
              <a:buFont typeface="Wingdings" pitchFamily="2" charset="2"/>
              <a:buChar char="§"/>
            </a:pPr>
            <a:r>
              <a:rPr lang="en-US" sz="1200" dirty="0" smtClean="0">
                <a:solidFill>
                  <a:srgbClr val="000066"/>
                </a:solidFill>
                <a:sym typeface="Wingdings" pitchFamily="2" charset="2"/>
              </a:rPr>
              <a:t>Do NOT </a:t>
            </a:r>
            <a:r>
              <a:rPr lang="en-US" sz="1200" dirty="0" smtClean="0">
                <a:solidFill>
                  <a:srgbClr val="000066"/>
                </a:solidFill>
              </a:rPr>
              <a:t>possess, consume, furnish, or distribute any alcoholic beverages during the weekdays (Monday-Thursday) of the camp or any time when you will be in contact with students.  If you choose to consume alcohol on weekends, do so in moderation.  Intoxication is not acceptable (or safe in a foreign environment).</a:t>
            </a:r>
          </a:p>
        </p:txBody>
      </p:sp>
      <p:sp>
        <p:nvSpPr>
          <p:cNvPr id="7" name="TextBox 6"/>
          <p:cNvSpPr txBox="1"/>
          <p:nvPr/>
        </p:nvSpPr>
        <p:spPr>
          <a:xfrm>
            <a:off x="304800" y="926275"/>
            <a:ext cx="8610600" cy="461665"/>
          </a:xfrm>
          <a:prstGeom prst="rect">
            <a:avLst/>
          </a:prstGeom>
          <a:noFill/>
        </p:spPr>
        <p:txBody>
          <a:bodyPr wrap="square" rtlCol="0">
            <a:spAutoFit/>
          </a:bodyPr>
          <a:lstStyle/>
          <a:p>
            <a:r>
              <a:rPr lang="en-US" sz="1200" dirty="0" smtClean="0"/>
              <a:t>The full details of the Behavioral Expectations can be found in the Participation Agreement form that you have already filled out and submitted, however please see below for the most important tenets of this document</a:t>
            </a:r>
            <a:endParaRPr lang="en-US" sz="1200" b="0" i="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Summer Contact Information</a:t>
            </a:r>
          </a:p>
        </p:txBody>
      </p:sp>
      <p:sp>
        <p:nvSpPr>
          <p:cNvPr id="5" name="TextBox 4"/>
          <p:cNvSpPr txBox="1"/>
          <p:nvPr/>
        </p:nvSpPr>
        <p:spPr>
          <a:xfrm>
            <a:off x="304800" y="926275"/>
            <a:ext cx="8610600" cy="461665"/>
          </a:xfrm>
          <a:prstGeom prst="rect">
            <a:avLst/>
          </a:prstGeom>
          <a:noFill/>
        </p:spPr>
        <p:txBody>
          <a:bodyPr wrap="square" rtlCol="0">
            <a:spAutoFit/>
          </a:bodyPr>
          <a:lstStyle/>
          <a:p>
            <a:r>
              <a:rPr lang="en-US" sz="1200" dirty="0" smtClean="0"/>
              <a:t>You will have access to internet while you are at camp.  The best way for your family and friends to get a hold of you is via email or Skype</a:t>
            </a:r>
            <a:endParaRPr lang="en-US" sz="1200" b="0" i="0" dirty="0" smtClean="0"/>
          </a:p>
        </p:txBody>
      </p:sp>
      <p:sp>
        <p:nvSpPr>
          <p:cNvPr id="6" name="TextBox 5"/>
          <p:cNvSpPr txBox="1"/>
          <p:nvPr/>
        </p:nvSpPr>
        <p:spPr>
          <a:xfrm>
            <a:off x="381000" y="1600201"/>
            <a:ext cx="8305800" cy="1169551"/>
          </a:xfrm>
          <a:prstGeom prst="rect">
            <a:avLst/>
          </a:prstGeom>
          <a:noFill/>
        </p:spPr>
        <p:txBody>
          <a:bodyPr wrap="square" rtlCol="0">
            <a:spAutoFit/>
          </a:bodyPr>
          <a:lstStyle/>
          <a:p>
            <a:pPr>
              <a:spcBef>
                <a:spcPts val="600"/>
              </a:spcBef>
              <a:spcAft>
                <a:spcPts val="600"/>
              </a:spcAft>
            </a:pPr>
            <a:r>
              <a:rPr lang="en-US" sz="1200" dirty="0" smtClean="0"/>
              <a:t>If there are any concerns or issues, your parents can call Seth Napier, who will be on site in Vietnam throughout the camps.  Please ask them to bear in mind the 11 hour time zone difference (from the East Coast), and to only call during the night in the case of a true emergency.  Ai Tam, CFC’s Vietnamese counterpart to Seth, will also be on call, and can be called as a backup option.  If dialing from the US, the numbers below should be preceded by 011 (i.e. 011 84 169…).</a:t>
            </a:r>
          </a:p>
          <a:p>
            <a:pPr>
              <a:spcBef>
                <a:spcPts val="600"/>
              </a:spcBef>
              <a:spcAft>
                <a:spcPts val="600"/>
              </a:spcAft>
            </a:pPr>
            <a:r>
              <a:rPr lang="en-US" sz="1200" dirty="0" smtClean="0"/>
              <a:t>If a US number is required, parents can call Parker Goyer, at 1-919-218-0635.   </a:t>
            </a:r>
          </a:p>
        </p:txBody>
      </p:sp>
      <p:sp>
        <p:nvSpPr>
          <p:cNvPr id="7" name="Rectangle 6"/>
          <p:cNvSpPr/>
          <p:nvPr/>
        </p:nvSpPr>
        <p:spPr bwMode="gray">
          <a:xfrm>
            <a:off x="381000" y="3505200"/>
            <a:ext cx="3965637" cy="304800"/>
          </a:xfrm>
          <a:prstGeom prst="rect">
            <a:avLst/>
          </a:prstGeom>
          <a:solidFill>
            <a:srgbClr val="002060"/>
          </a:solidFill>
          <a:ln w="3175" algn="ctr">
            <a:solidFill>
              <a:srgbClr val="002060"/>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dirty="0" smtClean="0">
                <a:solidFill>
                  <a:schemeClr val="bg1"/>
                </a:solidFill>
                <a:sym typeface="Wingdings" pitchFamily="2" charset="2"/>
              </a:rPr>
              <a:t>Seth Napier Contact Information</a:t>
            </a:r>
            <a:endParaRPr lang="en-US" sz="1200" b="1" i="0" dirty="0" smtClean="0">
              <a:solidFill>
                <a:schemeClr val="bg1"/>
              </a:solidFill>
              <a:latin typeface="+mn-lt"/>
              <a:sym typeface="Wingdings" pitchFamily="2" charset="2"/>
            </a:endParaRPr>
          </a:p>
        </p:txBody>
      </p:sp>
      <p:sp>
        <p:nvSpPr>
          <p:cNvPr id="8" name="Rectangle 7"/>
          <p:cNvSpPr/>
          <p:nvPr/>
        </p:nvSpPr>
        <p:spPr bwMode="gray">
          <a:xfrm>
            <a:off x="381000" y="3810000"/>
            <a:ext cx="3962400" cy="1143000"/>
          </a:xfrm>
          <a:prstGeom prst="rect">
            <a:avLst/>
          </a:prstGeom>
          <a:noFill/>
          <a:ln w="3175" algn="ctr">
            <a:solidFill>
              <a:srgbClr val="002060"/>
            </a:solidFill>
            <a:miter lim="800000"/>
            <a:headEnd/>
            <a:tailEnd/>
          </a:ln>
          <a:effectLst/>
        </p:spPr>
        <p:txBody>
          <a:bodyPr vert="horz" wrap="square" lIns="45720" tIns="45720" rIns="45720" bIns="45720" numCol="1" rtlCol="0" anchor="t" anchorCtr="0" compatLnSpc="1">
            <a:prstTxWarp prst="textNoShape">
              <a:avLst/>
            </a:prstTxWarp>
            <a:noAutofit/>
          </a:bodyPr>
          <a:lstStyle/>
          <a:p>
            <a:pPr marL="182880" indent="-182880">
              <a:spcBef>
                <a:spcPts val="600"/>
              </a:spcBef>
              <a:spcAft>
                <a:spcPts val="600"/>
              </a:spcAft>
              <a:buFont typeface="Wingdings" pitchFamily="2" charset="2"/>
              <a:buChar char="§"/>
            </a:pPr>
            <a:r>
              <a:rPr lang="en-US" sz="1200" u="sng" dirty="0" smtClean="0"/>
              <a:t>Phone Number</a:t>
            </a:r>
            <a:r>
              <a:rPr lang="en-US" sz="1200" dirty="0" smtClean="0"/>
              <a:t>: +84 (0)</a:t>
            </a:r>
            <a:r>
              <a:rPr lang="en-US" sz="1200" b="1" dirty="0"/>
              <a:t> </a:t>
            </a:r>
            <a:r>
              <a:rPr lang="en-US" sz="1200" dirty="0" smtClean="0"/>
              <a:t>TBD in May</a:t>
            </a:r>
          </a:p>
          <a:p>
            <a:pPr marL="182880" indent="-182880">
              <a:spcBef>
                <a:spcPts val="600"/>
              </a:spcBef>
              <a:spcAft>
                <a:spcPts val="600"/>
              </a:spcAft>
              <a:buFont typeface="Wingdings" pitchFamily="2" charset="2"/>
              <a:buChar char="§"/>
            </a:pPr>
            <a:r>
              <a:rPr lang="en-US" sz="1200" u="sng" dirty="0" smtClean="0">
                <a:sym typeface="Wingdings" pitchFamily="2" charset="2"/>
              </a:rPr>
              <a:t>Email Address</a:t>
            </a:r>
            <a:r>
              <a:rPr lang="en-US" sz="1200" dirty="0" smtClean="0">
                <a:sym typeface="Wingdings" pitchFamily="2" charset="2"/>
              </a:rPr>
              <a:t>: </a:t>
            </a:r>
            <a:r>
              <a:rPr lang="en-US" sz="1200" dirty="0" smtClean="0">
                <a:sym typeface="Wingdings" pitchFamily="2" charset="2"/>
              </a:rPr>
              <a:t>seth.napier@coachforcollege.org</a:t>
            </a:r>
          </a:p>
          <a:p>
            <a:pPr marL="182880" indent="-182880">
              <a:spcBef>
                <a:spcPts val="600"/>
              </a:spcBef>
              <a:spcAft>
                <a:spcPts val="600"/>
              </a:spcAft>
              <a:buFont typeface="Wingdings" pitchFamily="2" charset="2"/>
              <a:buChar char="§"/>
            </a:pPr>
            <a:r>
              <a:rPr lang="en-US" sz="1200" u="sng" dirty="0" smtClean="0">
                <a:sym typeface="Wingdings" pitchFamily="2" charset="2"/>
              </a:rPr>
              <a:t>Skype </a:t>
            </a:r>
            <a:r>
              <a:rPr lang="en-US" sz="1200" u="sng" dirty="0" smtClean="0">
                <a:sym typeface="Wingdings" pitchFamily="2" charset="2"/>
              </a:rPr>
              <a:t>Name</a:t>
            </a:r>
            <a:r>
              <a:rPr lang="en-US" sz="1200" dirty="0" smtClean="0">
                <a:sym typeface="Wingdings" pitchFamily="2" charset="2"/>
              </a:rPr>
              <a:t>: </a:t>
            </a:r>
            <a:r>
              <a:rPr lang="en-US" sz="1200" dirty="0" err="1" smtClean="0">
                <a:sym typeface="Wingdings" pitchFamily="2" charset="2"/>
              </a:rPr>
              <a:t>sethnapier</a:t>
            </a:r>
            <a:endParaRPr lang="en-US" sz="1200" dirty="0" smtClean="0">
              <a:sym typeface="Wingdings" pitchFamily="2" charset="2"/>
            </a:endParaRPr>
          </a:p>
        </p:txBody>
      </p:sp>
      <p:sp>
        <p:nvSpPr>
          <p:cNvPr id="9" name="Rectangle 8"/>
          <p:cNvSpPr/>
          <p:nvPr/>
        </p:nvSpPr>
        <p:spPr bwMode="gray">
          <a:xfrm>
            <a:off x="4724400" y="3810000"/>
            <a:ext cx="3962400" cy="1143000"/>
          </a:xfrm>
          <a:prstGeom prst="rect">
            <a:avLst/>
          </a:prstGeom>
          <a:noFill/>
          <a:ln w="3175" algn="ctr">
            <a:solidFill>
              <a:srgbClr val="002060"/>
            </a:solidFill>
            <a:miter lim="800000"/>
            <a:headEnd/>
            <a:tailEnd/>
          </a:ln>
          <a:effectLst/>
        </p:spPr>
        <p:txBody>
          <a:bodyPr vert="horz" wrap="square" lIns="45720" tIns="45720" rIns="45720" bIns="45720" numCol="1" rtlCol="0" anchor="t" anchorCtr="0" compatLnSpc="1">
            <a:prstTxWarp prst="textNoShape">
              <a:avLst/>
            </a:prstTxWarp>
            <a:noAutofit/>
          </a:bodyPr>
          <a:lstStyle/>
          <a:p>
            <a:pPr marL="182880" indent="-182880">
              <a:spcBef>
                <a:spcPts val="600"/>
              </a:spcBef>
              <a:spcAft>
                <a:spcPts val="600"/>
              </a:spcAft>
              <a:buFont typeface="Wingdings" pitchFamily="2" charset="2"/>
              <a:buChar char="§"/>
            </a:pPr>
            <a:r>
              <a:rPr lang="en-US" sz="1200" u="sng" dirty="0" smtClean="0"/>
              <a:t>Phone Number</a:t>
            </a:r>
            <a:r>
              <a:rPr lang="en-US" sz="1200" dirty="0" smtClean="0"/>
              <a:t>: +84 (0) 989-283719</a:t>
            </a:r>
          </a:p>
          <a:p>
            <a:pPr marL="182880" indent="-182880">
              <a:spcBef>
                <a:spcPts val="600"/>
              </a:spcBef>
              <a:spcAft>
                <a:spcPts val="600"/>
              </a:spcAft>
              <a:buFont typeface="Wingdings" pitchFamily="2" charset="2"/>
              <a:buChar char="§"/>
            </a:pPr>
            <a:r>
              <a:rPr lang="en-US" sz="1200" u="sng" dirty="0" smtClean="0">
                <a:sym typeface="Wingdings" pitchFamily="2" charset="2"/>
              </a:rPr>
              <a:t>Email Address</a:t>
            </a:r>
            <a:r>
              <a:rPr lang="en-US" sz="1200" dirty="0" smtClean="0">
                <a:sym typeface="Wingdings" pitchFamily="2" charset="2"/>
              </a:rPr>
              <a:t>: </a:t>
            </a:r>
            <a:r>
              <a:rPr lang="it-IT" sz="1200" dirty="0" smtClean="0">
                <a:sym typeface="Wingdings" pitchFamily="2" charset="2"/>
              </a:rPr>
              <a:t>nguyen.tran@coachforcollege.org</a:t>
            </a:r>
            <a:endParaRPr lang="en-US" sz="1200" dirty="0" smtClean="0"/>
          </a:p>
        </p:txBody>
      </p:sp>
      <p:sp>
        <p:nvSpPr>
          <p:cNvPr id="10" name="Rectangle 9"/>
          <p:cNvSpPr/>
          <p:nvPr/>
        </p:nvSpPr>
        <p:spPr bwMode="gray">
          <a:xfrm>
            <a:off x="4724400" y="3505200"/>
            <a:ext cx="3965637" cy="304800"/>
          </a:xfrm>
          <a:prstGeom prst="rect">
            <a:avLst/>
          </a:prstGeom>
          <a:solidFill>
            <a:srgbClr val="002060"/>
          </a:solidFill>
          <a:ln w="3175" algn="ctr">
            <a:solidFill>
              <a:srgbClr val="002060"/>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dirty="0" smtClean="0">
                <a:solidFill>
                  <a:schemeClr val="bg1"/>
                </a:solidFill>
                <a:sym typeface="Wingdings" pitchFamily="2" charset="2"/>
              </a:rPr>
              <a:t>Nguyen’s Contact Information</a:t>
            </a:r>
            <a:endParaRPr lang="en-US" sz="1200" b="1" i="0" dirty="0" smtClean="0">
              <a:solidFill>
                <a:schemeClr val="bg1"/>
              </a:solidFill>
              <a:latin typeface="+mn-lt"/>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Expenses Covered by the Program</a:t>
            </a:r>
          </a:p>
        </p:txBody>
      </p:sp>
      <p:sp>
        <p:nvSpPr>
          <p:cNvPr id="5" name="Rectangle 4"/>
          <p:cNvSpPr/>
          <p:nvPr/>
        </p:nvSpPr>
        <p:spPr>
          <a:xfrm>
            <a:off x="288758" y="914400"/>
            <a:ext cx="8382000" cy="461665"/>
          </a:xfrm>
          <a:prstGeom prst="rect">
            <a:avLst/>
          </a:prstGeom>
        </p:spPr>
        <p:txBody>
          <a:bodyPr wrap="square">
            <a:spAutoFit/>
          </a:bodyPr>
          <a:lstStyle/>
          <a:p>
            <a:r>
              <a:rPr lang="en-US" sz="1200" dirty="0" smtClean="0"/>
              <a:t>Expenses covered by the program will include water on-site meals at the guest house, shared bedroom at the guest house, water at the school, and snacks at the school, transportation from the airport and to the school each day.</a:t>
            </a:r>
          </a:p>
        </p:txBody>
      </p:sp>
      <p:sp>
        <p:nvSpPr>
          <p:cNvPr id="20" name="Rectangle 19"/>
          <p:cNvSpPr/>
          <p:nvPr/>
        </p:nvSpPr>
        <p:spPr>
          <a:xfrm>
            <a:off x="381000" y="1465183"/>
            <a:ext cx="8458200" cy="1354217"/>
          </a:xfrm>
          <a:prstGeom prst="rect">
            <a:avLst/>
          </a:prstGeom>
        </p:spPr>
        <p:txBody>
          <a:bodyPr wrap="square">
            <a:spAutoFit/>
          </a:bodyPr>
          <a:lstStyle/>
          <a:p>
            <a:pPr marL="457200" indent="-182880">
              <a:spcBef>
                <a:spcPts val="600"/>
              </a:spcBef>
              <a:buFont typeface="Wingdings" pitchFamily="2" charset="2"/>
              <a:buChar char="§"/>
            </a:pPr>
            <a:r>
              <a:rPr lang="en-US" sz="1200" dirty="0" smtClean="0"/>
              <a:t>You will receive a Curriculum Binder (containing lesson plans for Academic and Life Skills Classes) and Program Handbook.</a:t>
            </a:r>
          </a:p>
          <a:p>
            <a:pPr marL="457200" indent="-182880">
              <a:spcBef>
                <a:spcPts val="600"/>
              </a:spcBef>
              <a:buFont typeface="Wingdings" pitchFamily="2" charset="2"/>
              <a:buChar char="§"/>
            </a:pPr>
            <a:r>
              <a:rPr lang="en-US" sz="1200" dirty="0" smtClean="0"/>
              <a:t>You will receive 2 CFC shirts (one will be worn Mon and Wed, one will be worn on Friday during Competition Day).  On Tuesday and Thursday, both US and VN coaches wear apparel representing their university.</a:t>
            </a:r>
          </a:p>
          <a:p>
            <a:pPr marL="457200" indent="-182880">
              <a:spcBef>
                <a:spcPts val="600"/>
              </a:spcBef>
              <a:buFont typeface="Wingdings" pitchFamily="2" charset="2"/>
              <a:buChar char="§"/>
            </a:pPr>
            <a:r>
              <a:rPr lang="en-US" sz="1200" dirty="0"/>
              <a:t>At the end of the camp (last Sun. of camp) you will return to </a:t>
            </a:r>
            <a:r>
              <a:rPr lang="en-US" sz="1200" dirty="0" smtClean="0"/>
              <a:t>HCMC </a:t>
            </a:r>
            <a:r>
              <a:rPr lang="en-US" sz="1200" dirty="0"/>
              <a:t>with the other American college students. The program does not pay for dinner or accommodation on the last Sunday of the camp in HCMC.</a:t>
            </a:r>
          </a:p>
        </p:txBody>
      </p:sp>
      <p:graphicFrame>
        <p:nvGraphicFramePr>
          <p:cNvPr id="24" name="Table 23"/>
          <p:cNvGraphicFramePr>
            <a:graphicFrameLocks noGrp="1"/>
          </p:cNvGraphicFramePr>
          <p:nvPr>
            <p:extLst>
              <p:ext uri="{D42A27DB-BD31-4B8C-83A1-F6EECF244321}">
                <p14:modId xmlns:p14="http://schemas.microsoft.com/office/powerpoint/2010/main" val="3690065067"/>
              </p:ext>
            </p:extLst>
          </p:nvPr>
        </p:nvGraphicFramePr>
        <p:xfrm>
          <a:off x="762000" y="3703320"/>
          <a:ext cx="7696200" cy="2621280"/>
        </p:xfrm>
        <a:graphic>
          <a:graphicData uri="http://schemas.openxmlformats.org/drawingml/2006/table">
            <a:tbl>
              <a:tblPr firstRow="1" bandRow="1">
                <a:tableStyleId>{5C22544A-7EE6-4342-B048-85BDC9FD1C3A}</a:tableStyleId>
              </a:tblPr>
              <a:tblGrid>
                <a:gridCol w="2133600"/>
                <a:gridCol w="5562600"/>
              </a:tblGrid>
              <a:tr h="0">
                <a:tc>
                  <a:txBody>
                    <a:bodyPr/>
                    <a:lstStyle/>
                    <a:p>
                      <a:r>
                        <a:rPr lang="en-US" sz="1000" dirty="0" smtClean="0"/>
                        <a:t>Item</a:t>
                      </a:r>
                      <a:endParaRPr lang="en-US" sz="1000" dirty="0"/>
                    </a:p>
                  </a:txBody>
                  <a:tcPr anchor="ctr">
                    <a:solidFill>
                      <a:srgbClr val="002060"/>
                    </a:solidFill>
                  </a:tcPr>
                </a:tc>
                <a:tc>
                  <a:txBody>
                    <a:bodyPr/>
                    <a:lstStyle/>
                    <a:p>
                      <a:r>
                        <a:rPr lang="en-US" sz="1000" dirty="0" smtClean="0"/>
                        <a:t>Notes</a:t>
                      </a:r>
                      <a:endParaRPr lang="en-US" sz="1000" dirty="0"/>
                    </a:p>
                  </a:txBody>
                  <a:tcPr anchor="ctr">
                    <a:solidFill>
                      <a:srgbClr val="002060"/>
                    </a:solidFill>
                  </a:tcPr>
                </a:tc>
              </a:tr>
              <a:tr h="0">
                <a:tc>
                  <a:txBody>
                    <a:bodyPr/>
                    <a:lstStyle/>
                    <a:p>
                      <a:r>
                        <a:rPr lang="en-US" sz="1000" kern="1200" baseline="0" dirty="0" smtClean="0">
                          <a:solidFill>
                            <a:schemeClr val="dk1"/>
                          </a:solidFill>
                          <a:latin typeface="+mn-lt"/>
                          <a:ea typeface="+mn-ea"/>
                          <a:cs typeface="+mn-cs"/>
                        </a:rPr>
                        <a:t>Extra Food/Drink on All Weekend Trip Lunches, Weekends 1-3</a:t>
                      </a:r>
                      <a:endParaRPr lang="en-US" sz="200" dirty="0"/>
                    </a:p>
                  </a:txBody>
                  <a:tcPr anchor="ctr">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The program provides an amount to cover a basic meal, but at some weekend meals, coaches are free to choose where they eat, and splurge on something more expensive.</a:t>
                      </a:r>
                      <a:endParaRPr lang="en-US" sz="200" dirty="0"/>
                    </a:p>
                  </a:txBody>
                  <a:tcPr anchor="ctr">
                    <a:lnB w="12700" cap="flat" cmpd="sng" algn="ctr">
                      <a:solidFill>
                        <a:srgbClr val="002060"/>
                      </a:solidFill>
                      <a:prstDash val="solid"/>
                      <a:round/>
                      <a:headEnd type="none" w="med" len="med"/>
                      <a:tailEnd type="none" w="med" len="med"/>
                    </a:lnB>
                    <a:solidFill>
                      <a:schemeClr val="bg1"/>
                    </a:solidFill>
                  </a:tcPr>
                </a:tc>
              </a:tr>
              <a:tr h="0">
                <a:tc>
                  <a:txBody>
                    <a:bodyPr/>
                    <a:lstStyle/>
                    <a:p>
                      <a:r>
                        <a:rPr lang="en-US" sz="1000" kern="1200" baseline="0" dirty="0" smtClean="0">
                          <a:solidFill>
                            <a:schemeClr val="dk1"/>
                          </a:solidFill>
                          <a:latin typeface="+mn-lt"/>
                          <a:ea typeface="+mn-ea"/>
                          <a:cs typeface="+mn-cs"/>
                        </a:rPr>
                        <a:t>Extra Snacks throughout Camp</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There are many inexpensive local treats that coaches enjoy trying.</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18255">
                <a:tc>
                  <a:txBody>
                    <a:bodyPr/>
                    <a:lstStyle/>
                    <a:p>
                      <a:r>
                        <a:rPr lang="en-US" sz="1000" kern="1200" baseline="0" dirty="0" smtClean="0">
                          <a:solidFill>
                            <a:schemeClr val="dk1"/>
                          </a:solidFill>
                          <a:latin typeface="+mn-lt"/>
                          <a:ea typeface="+mn-ea"/>
                          <a:cs typeface="+mn-cs"/>
                        </a:rPr>
                        <a:t>Dinner and Accommodation last Sun. of camp in HCMC.</a:t>
                      </a:r>
                      <a:endParaRPr lang="en-US" sz="200" dirty="0">
                        <a:solidFill>
                          <a:schemeClr val="tx1">
                            <a:lumMod val="75000"/>
                          </a:schemeClr>
                        </a:solidFill>
                      </a:endParaRPr>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Local staff can help you arrange, but the program does not cover it. </a:t>
                      </a:r>
                      <a:endParaRPr lang="en-US" sz="200" dirty="0">
                        <a:solidFill>
                          <a:schemeClr val="tx1">
                            <a:lumMod val="75000"/>
                          </a:schemeClr>
                        </a:solidFill>
                      </a:endParaRPr>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0">
                <a:tc>
                  <a:txBody>
                    <a:bodyPr/>
                    <a:lstStyle/>
                    <a:p>
                      <a:r>
                        <a:rPr lang="en-US" sz="1000" kern="1200" baseline="0" dirty="0" smtClean="0">
                          <a:solidFill>
                            <a:schemeClr val="dk1"/>
                          </a:solidFill>
                          <a:latin typeface="+mn-lt"/>
                          <a:ea typeface="+mn-ea"/>
                          <a:cs typeface="+mn-cs"/>
                        </a:rPr>
                        <a:t>Health Care Expenses</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Any health care expenses you incur during the camp (medicines, hospital, etc) must be paid by you at the time they occur. The health insurance policy is in your name. You can be reimbursed after the program by filing a claim with the insurance company.</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0">
                <a:tc>
                  <a:txBody>
                    <a:bodyPr/>
                    <a:lstStyle/>
                    <a:p>
                      <a:r>
                        <a:rPr lang="en-US" sz="1000" kern="1200" baseline="0" dirty="0" smtClean="0">
                          <a:solidFill>
                            <a:schemeClr val="dk1"/>
                          </a:solidFill>
                          <a:latin typeface="+mn-lt"/>
                          <a:ea typeface="+mn-ea"/>
                          <a:cs typeface="+mn-cs"/>
                        </a:rPr>
                        <a:t>Laundry</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Can do it yourself for free (by hand in the bathroom at the guest </a:t>
                      </a:r>
                      <a:r>
                        <a:rPr lang="en-US" sz="1000" kern="1200" baseline="0" dirty="0" smtClean="0">
                          <a:solidFill>
                            <a:schemeClr val="dk1"/>
                          </a:solidFill>
                          <a:latin typeface="+mn-lt"/>
                          <a:ea typeface="+mn-ea"/>
                          <a:cs typeface="+mn-cs"/>
                        </a:rPr>
                        <a:t>house) </a:t>
                      </a:r>
                      <a:r>
                        <a:rPr lang="en-US" sz="1000" kern="1200" baseline="0" dirty="0" smtClean="0">
                          <a:solidFill>
                            <a:schemeClr val="dk1"/>
                          </a:solidFill>
                          <a:latin typeface="+mn-lt"/>
                          <a:ea typeface="+mn-ea"/>
                          <a:cs typeface="+mn-cs"/>
                        </a:rPr>
                        <a:t>or can pay for the guest house staff to do it (8000 VND/piece</a:t>
                      </a:r>
                      <a:r>
                        <a:rPr lang="en-US" sz="1000" kern="1200" baseline="0" dirty="0" smtClean="0">
                          <a:solidFill>
                            <a:schemeClr val="dk1"/>
                          </a:solidFill>
                          <a:latin typeface="+mn-lt"/>
                          <a:ea typeface="+mn-ea"/>
                          <a:cs typeface="+mn-cs"/>
                        </a:rPr>
                        <a:t>).  Detergent packets readily available. No need to bring it.</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0">
                <a:tc>
                  <a:txBody>
                    <a:bodyPr/>
                    <a:lstStyle/>
                    <a:p>
                      <a:r>
                        <a:rPr lang="en-US" sz="1000" kern="1200" baseline="0" dirty="0" smtClean="0">
                          <a:solidFill>
                            <a:schemeClr val="dk1"/>
                          </a:solidFill>
                          <a:latin typeface="+mn-lt"/>
                          <a:ea typeface="+mn-ea"/>
                          <a:cs typeface="+mn-cs"/>
                        </a:rPr>
                        <a:t>Some weekend entry fees and activities</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US" sz="1000" kern="1200" baseline="0" dirty="0" smtClean="0">
                          <a:solidFill>
                            <a:schemeClr val="dk1"/>
                          </a:solidFill>
                          <a:latin typeface="+mn-lt"/>
                          <a:ea typeface="+mn-ea"/>
                          <a:cs typeface="+mn-cs"/>
                        </a:rPr>
                        <a:t>Depending on the location and the </a:t>
                      </a:r>
                      <a:r>
                        <a:rPr lang="en-US" sz="1000" kern="1200" baseline="0" dirty="0" smtClean="0">
                          <a:solidFill>
                            <a:schemeClr val="dk1"/>
                          </a:solidFill>
                          <a:latin typeface="+mn-lt"/>
                          <a:ea typeface="+mn-ea"/>
                          <a:cs typeface="+mn-cs"/>
                        </a:rPr>
                        <a:t>preferences of </a:t>
                      </a:r>
                      <a:r>
                        <a:rPr lang="en-US" sz="1000" kern="1200" baseline="0" dirty="0" smtClean="0">
                          <a:solidFill>
                            <a:schemeClr val="dk1"/>
                          </a:solidFill>
                          <a:latin typeface="+mn-lt"/>
                          <a:ea typeface="+mn-ea"/>
                          <a:cs typeface="+mn-cs"/>
                        </a:rPr>
                        <a:t>the group, there may be a few activities that the coaches pay for (entrance to some historic sites, group karaoke, massage, etc.)</a:t>
                      </a:r>
                      <a:endParaRPr lang="en-US" sz="200" dirty="0"/>
                    </a:p>
                  </a:txBody>
                  <a:tcPr anchor="ct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bl>
          </a:graphicData>
        </a:graphic>
      </p:graphicFrame>
      <p:cxnSp>
        <p:nvCxnSpPr>
          <p:cNvPr id="26" name="Straight Connector 25"/>
          <p:cNvCxnSpPr/>
          <p:nvPr/>
        </p:nvCxnSpPr>
        <p:spPr bwMode="auto">
          <a:xfrm>
            <a:off x="381000" y="3322399"/>
            <a:ext cx="8458200" cy="0"/>
          </a:xfrm>
          <a:prstGeom prst="line">
            <a:avLst/>
          </a:prstGeom>
          <a:solidFill>
            <a:srgbClr val="E5E5CC"/>
          </a:solidFill>
          <a:ln w="12700" cap="flat" cmpd="sng" algn="ctr">
            <a:solidFill>
              <a:schemeClr val="tx1"/>
            </a:solidFill>
            <a:prstDash val="solid"/>
            <a:round/>
            <a:headEnd type="none" w="med" len="med"/>
            <a:tailEnd type="none" w="med" len="med"/>
          </a:ln>
          <a:effectLst/>
        </p:spPr>
      </p:cxnSp>
      <p:sp>
        <p:nvSpPr>
          <p:cNvPr id="28" name="TextBox 27"/>
          <p:cNvSpPr txBox="1"/>
          <p:nvPr/>
        </p:nvSpPr>
        <p:spPr>
          <a:xfrm>
            <a:off x="3810000" y="3183900"/>
            <a:ext cx="1600200" cy="276999"/>
          </a:xfrm>
          <a:prstGeom prst="rect">
            <a:avLst/>
          </a:prstGeom>
          <a:solidFill>
            <a:schemeClr val="bg1"/>
          </a:solidFill>
        </p:spPr>
        <p:txBody>
          <a:bodyPr wrap="square" rtlCol="0">
            <a:spAutoFit/>
          </a:bodyPr>
          <a:lstStyle/>
          <a:p>
            <a:r>
              <a:rPr lang="en-US" sz="1200" b="1" i="0" dirty="0" smtClean="0"/>
              <a:t>Items Not Included</a:t>
            </a:r>
          </a:p>
        </p:txBody>
      </p:sp>
      <p:sp>
        <p:nvSpPr>
          <p:cNvPr id="9" name="Rectangle 8"/>
          <p:cNvSpPr/>
          <p:nvPr/>
        </p:nvSpPr>
        <p:spPr bwMode="gray">
          <a:xfrm>
            <a:off x="381000" y="3505200"/>
            <a:ext cx="8458200" cy="3017520"/>
          </a:xfrm>
          <a:prstGeom prst="rect">
            <a:avLst/>
          </a:prstGeom>
          <a:noFill/>
          <a:ln w="38100" algn="ctr">
            <a:solidFill>
              <a:srgbClr val="92D050"/>
            </a:solidFill>
            <a:prstDash val="dash"/>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endParaRPr lang="en-US" sz="1000" b="0" i="0" dirty="0" smtClean="0">
              <a:latin typeface="+mn-lt"/>
              <a:sym typeface="Wingdings" pitchFamily="2"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normAutofit/>
          </a:bodyPr>
          <a:lstStyle/>
          <a:p>
            <a:r>
              <a:rPr lang="en-US" b="0" dirty="0" smtClean="0"/>
              <a:t>Good Reflection Practices / How to Get the Most Out of the Program</a:t>
            </a:r>
            <a:endParaRPr lang="en-US" b="0" dirty="0"/>
          </a:p>
        </p:txBody>
      </p:sp>
      <p:sp>
        <p:nvSpPr>
          <p:cNvPr id="3" name="Rectangle 2"/>
          <p:cNvSpPr/>
          <p:nvPr/>
        </p:nvSpPr>
        <p:spPr>
          <a:xfrm>
            <a:off x="294167" y="1554540"/>
            <a:ext cx="8458200" cy="1569660"/>
          </a:xfrm>
          <a:prstGeom prst="rect">
            <a:avLst/>
          </a:prstGeom>
        </p:spPr>
        <p:txBody>
          <a:bodyPr wrap="square">
            <a:spAutoFit/>
          </a:bodyPr>
          <a:lstStyle/>
          <a:p>
            <a:endParaRPr lang="en-US" sz="1200" dirty="0" smtClean="0"/>
          </a:p>
          <a:p>
            <a:r>
              <a:rPr lang="en-US" sz="1200" dirty="0" smtClean="0"/>
              <a:t>Ways you can practice reflection:</a:t>
            </a:r>
          </a:p>
          <a:p>
            <a:pPr marL="457200" indent="-182880">
              <a:buFont typeface="Wingdings" pitchFamily="2" charset="2"/>
              <a:buChar char="§"/>
            </a:pPr>
            <a:r>
              <a:rPr lang="en-US" sz="1200" dirty="0" smtClean="0"/>
              <a:t>Keep a journal or blog</a:t>
            </a:r>
          </a:p>
          <a:p>
            <a:pPr marL="457200" indent="-182880">
              <a:buFont typeface="Wingdings" pitchFamily="2" charset="2"/>
              <a:buChar char="§"/>
            </a:pPr>
            <a:r>
              <a:rPr lang="en-US" sz="1200" dirty="0" smtClean="0"/>
              <a:t>Take pictures</a:t>
            </a:r>
          </a:p>
          <a:p>
            <a:pPr marL="457200" indent="-182880">
              <a:buFont typeface="Wingdings" pitchFamily="2" charset="2"/>
              <a:buChar char="§"/>
            </a:pPr>
            <a:r>
              <a:rPr lang="en-US" sz="1200" dirty="0" smtClean="0"/>
              <a:t>Talk about your experiences, feelings, reactions with your American and Vietnamese peers to get different perspectives  (with an approach of being open and not critical)</a:t>
            </a:r>
          </a:p>
          <a:p>
            <a:pPr marL="457200" indent="-182880">
              <a:buFont typeface="Wingdings" pitchFamily="2" charset="2"/>
              <a:buChar char="§"/>
            </a:pPr>
            <a:r>
              <a:rPr lang="en-US" sz="1200" dirty="0" smtClean="0"/>
              <a:t>Think about not only what you are learning about Vietnam, but also what you are discovering about yourself and US cultural expectations.</a:t>
            </a:r>
          </a:p>
        </p:txBody>
      </p:sp>
      <p:sp>
        <p:nvSpPr>
          <p:cNvPr id="5" name="TextBox 4"/>
          <p:cNvSpPr txBox="1"/>
          <p:nvPr/>
        </p:nvSpPr>
        <p:spPr>
          <a:xfrm>
            <a:off x="304800" y="926275"/>
            <a:ext cx="8686800" cy="646331"/>
          </a:xfrm>
          <a:prstGeom prst="rect">
            <a:avLst/>
          </a:prstGeom>
          <a:noFill/>
        </p:spPr>
        <p:txBody>
          <a:bodyPr wrap="square" rtlCol="0">
            <a:spAutoFit/>
          </a:bodyPr>
          <a:lstStyle/>
          <a:p>
            <a:r>
              <a:rPr lang="en-US" sz="1200" dirty="0" smtClean="0"/>
              <a:t>Reflection is the key to getting meaning from your service experience. It is a process by which service-learners think critically about their experiences. Reflection can happen through writing, speaking, listening, and reading about the service experiences.</a:t>
            </a:r>
            <a:endParaRPr lang="en-US" sz="1200" b="0" i="0" dirty="0" smtClean="0"/>
          </a:p>
        </p:txBody>
      </p:sp>
      <p:sp>
        <p:nvSpPr>
          <p:cNvPr id="8" name="Pentagon 7"/>
          <p:cNvSpPr/>
          <p:nvPr/>
        </p:nvSpPr>
        <p:spPr bwMode="gray">
          <a:xfrm>
            <a:off x="391632" y="3489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Effective Problem Solving</a:t>
            </a:r>
          </a:p>
        </p:txBody>
      </p:sp>
      <p:sp>
        <p:nvSpPr>
          <p:cNvPr id="9" name="Pentagon 8"/>
          <p:cNvSpPr/>
          <p:nvPr/>
        </p:nvSpPr>
        <p:spPr bwMode="gray">
          <a:xfrm>
            <a:off x="391632" y="3870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Life-Long Learning Skills</a:t>
            </a:r>
          </a:p>
        </p:txBody>
      </p:sp>
      <p:sp>
        <p:nvSpPr>
          <p:cNvPr id="10" name="Pentagon 9"/>
          <p:cNvSpPr/>
          <p:nvPr/>
        </p:nvSpPr>
        <p:spPr bwMode="gray">
          <a:xfrm>
            <a:off x="391632" y="4251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Increased Sense of Personal Power</a:t>
            </a:r>
          </a:p>
        </p:txBody>
      </p:sp>
      <p:sp>
        <p:nvSpPr>
          <p:cNvPr id="11" name="Pentagon 10"/>
          <p:cNvSpPr/>
          <p:nvPr/>
        </p:nvSpPr>
        <p:spPr bwMode="gray">
          <a:xfrm>
            <a:off x="391632" y="4632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Higher Level Thinking</a:t>
            </a:r>
          </a:p>
        </p:txBody>
      </p:sp>
      <p:sp>
        <p:nvSpPr>
          <p:cNvPr id="12" name="Pentagon 11"/>
          <p:cNvSpPr/>
          <p:nvPr/>
        </p:nvSpPr>
        <p:spPr bwMode="gray">
          <a:xfrm>
            <a:off x="391632" y="5013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Academic Skills</a:t>
            </a:r>
          </a:p>
        </p:txBody>
      </p:sp>
      <p:sp>
        <p:nvSpPr>
          <p:cNvPr id="13" name="Pentagon 12"/>
          <p:cNvSpPr/>
          <p:nvPr/>
        </p:nvSpPr>
        <p:spPr bwMode="gray">
          <a:xfrm>
            <a:off x="391632" y="5394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Celebration</a:t>
            </a:r>
          </a:p>
        </p:txBody>
      </p:sp>
      <p:sp>
        <p:nvSpPr>
          <p:cNvPr id="14" name="Pentagon 13"/>
          <p:cNvSpPr/>
          <p:nvPr/>
        </p:nvSpPr>
        <p:spPr bwMode="gray">
          <a:xfrm>
            <a:off x="391632" y="5775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dirty="0" smtClean="0">
                <a:sym typeface="Wingdings" pitchFamily="2" charset="2"/>
              </a:rPr>
              <a:t>Improved Service</a:t>
            </a:r>
            <a:endParaRPr lang="en-US" sz="1000" b="1" i="0" dirty="0" smtClean="0">
              <a:latin typeface="+mn-lt"/>
              <a:sym typeface="Wingdings" pitchFamily="2" charset="2"/>
            </a:endParaRPr>
          </a:p>
        </p:txBody>
      </p:sp>
      <p:sp>
        <p:nvSpPr>
          <p:cNvPr id="15" name="Pentagon 14"/>
          <p:cNvSpPr/>
          <p:nvPr/>
        </p:nvSpPr>
        <p:spPr bwMode="gray">
          <a:xfrm>
            <a:off x="391632" y="6156960"/>
            <a:ext cx="1360967" cy="320040"/>
          </a:xfrm>
          <a:prstGeom prst="homePlate">
            <a:avLst/>
          </a:prstGeom>
          <a:solidFill>
            <a:schemeClr val="accent1">
              <a:lumMod val="40000"/>
              <a:lumOff val="60000"/>
            </a:schemeClr>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000" b="1" i="0" dirty="0" smtClean="0">
                <a:latin typeface="+mn-lt"/>
                <a:sym typeface="Wingdings" pitchFamily="2" charset="2"/>
              </a:rPr>
              <a:t>Improved Program</a:t>
            </a:r>
          </a:p>
        </p:txBody>
      </p:sp>
      <p:sp>
        <p:nvSpPr>
          <p:cNvPr id="17" name="Rectangle 16"/>
          <p:cNvSpPr/>
          <p:nvPr/>
        </p:nvSpPr>
        <p:spPr bwMode="gray">
          <a:xfrm>
            <a:off x="381000" y="1543838"/>
            <a:ext cx="8458200" cy="188925"/>
          </a:xfrm>
          <a:prstGeom prst="rect">
            <a:avLst/>
          </a:prstGeom>
          <a:solidFill>
            <a:srgbClr val="002060"/>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i="0" dirty="0" smtClean="0">
                <a:solidFill>
                  <a:schemeClr val="bg1"/>
                </a:solidFill>
                <a:latin typeface="+mn-lt"/>
                <a:sym typeface="Wingdings" pitchFamily="2" charset="2"/>
              </a:rPr>
              <a:t>Importance of Reflection</a:t>
            </a:r>
          </a:p>
        </p:txBody>
      </p:sp>
      <p:sp>
        <p:nvSpPr>
          <p:cNvPr id="18" name="Rectangle 17"/>
          <p:cNvSpPr/>
          <p:nvPr/>
        </p:nvSpPr>
        <p:spPr bwMode="gray">
          <a:xfrm>
            <a:off x="381000" y="3124200"/>
            <a:ext cx="8458200" cy="228600"/>
          </a:xfrm>
          <a:prstGeom prst="rect">
            <a:avLst/>
          </a:prstGeom>
          <a:solidFill>
            <a:srgbClr val="002060"/>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i="0" dirty="0" smtClean="0">
                <a:solidFill>
                  <a:schemeClr val="bg1"/>
                </a:solidFill>
                <a:latin typeface="+mn-lt"/>
                <a:sym typeface="Wingdings" pitchFamily="2" charset="2"/>
              </a:rPr>
              <a:t>Outcomes from Reflection</a:t>
            </a:r>
          </a:p>
        </p:txBody>
      </p:sp>
      <p:sp>
        <p:nvSpPr>
          <p:cNvPr id="19" name="Rectangle 18"/>
          <p:cNvSpPr/>
          <p:nvPr/>
        </p:nvSpPr>
        <p:spPr bwMode="gray">
          <a:xfrm>
            <a:off x="1905000" y="3489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By examining experiences, you will discover ways to handle real life problems more effectively, both in your service projects and in other areas of your lives</a:t>
            </a:r>
          </a:p>
        </p:txBody>
      </p:sp>
      <p:sp>
        <p:nvSpPr>
          <p:cNvPr id="20" name="Rectangle 19"/>
          <p:cNvSpPr/>
          <p:nvPr/>
        </p:nvSpPr>
        <p:spPr bwMode="gray">
          <a:xfrm>
            <a:off x="1905000" y="3870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By learning how to reflect on positive and difficult experiences, you will develop a greater ability to learn from a challenging experience</a:t>
            </a:r>
          </a:p>
        </p:txBody>
      </p:sp>
      <p:sp>
        <p:nvSpPr>
          <p:cNvPr id="21" name="Rectangle 20"/>
          <p:cNvSpPr/>
          <p:nvPr/>
        </p:nvSpPr>
        <p:spPr bwMode="gray">
          <a:xfrm>
            <a:off x="1905000" y="4251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Through examination, you can clarify your goals and priorities and develop a variety of ways to accomplish them</a:t>
            </a:r>
          </a:p>
        </p:txBody>
      </p:sp>
      <p:sp>
        <p:nvSpPr>
          <p:cNvPr id="22" name="Rectangle 21"/>
          <p:cNvSpPr/>
          <p:nvPr/>
        </p:nvSpPr>
        <p:spPr bwMode="gray">
          <a:xfrm>
            <a:off x="1905000" y="4632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Reflecting on service encourages you to deal with the root causes of complex issues.  You will learn to look for the big picture and recognize what is truly important in your lives</a:t>
            </a:r>
          </a:p>
        </p:txBody>
      </p:sp>
      <p:sp>
        <p:nvSpPr>
          <p:cNvPr id="23" name="Rectangle 22"/>
          <p:cNvSpPr/>
          <p:nvPr/>
        </p:nvSpPr>
        <p:spPr bwMode="gray">
          <a:xfrm>
            <a:off x="1905000" y="5013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Reflection can act as a vehicle to link a broad range of academic  skills to the your direct experience</a:t>
            </a:r>
          </a:p>
        </p:txBody>
      </p:sp>
      <p:sp>
        <p:nvSpPr>
          <p:cNvPr id="24" name="Rectangle 23"/>
          <p:cNvSpPr/>
          <p:nvPr/>
        </p:nvSpPr>
        <p:spPr bwMode="gray">
          <a:xfrm>
            <a:off x="1905000" y="5394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Thinking about the high points and the benefits enables you to feel a sense of renewal and accomplishment</a:t>
            </a:r>
          </a:p>
        </p:txBody>
      </p:sp>
      <p:sp>
        <p:nvSpPr>
          <p:cNvPr id="25" name="Rectangle 24"/>
          <p:cNvSpPr/>
          <p:nvPr/>
        </p:nvSpPr>
        <p:spPr bwMode="gray">
          <a:xfrm>
            <a:off x="1905000" y="5775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As you examine the effects of your behavior, you discover ways to improve the quality and quantity of your service</a:t>
            </a:r>
          </a:p>
        </p:txBody>
      </p:sp>
      <p:sp>
        <p:nvSpPr>
          <p:cNvPr id="26" name="Rectangle 25"/>
          <p:cNvSpPr/>
          <p:nvPr/>
        </p:nvSpPr>
        <p:spPr bwMode="gray">
          <a:xfrm>
            <a:off x="1905000" y="6156960"/>
            <a:ext cx="6934200" cy="320040"/>
          </a:xfrm>
          <a:prstGeom prst="rect">
            <a:avLst/>
          </a:prstGeom>
          <a:solidFill>
            <a:schemeClr val="bg1"/>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182880" indent="-182880">
              <a:spcBef>
                <a:spcPts val="400"/>
              </a:spcBef>
              <a:buFont typeface="Wingdings" pitchFamily="2" charset="2"/>
              <a:buChar char="§"/>
            </a:pPr>
            <a:r>
              <a:rPr lang="en-US" sz="1000" dirty="0" smtClean="0"/>
              <a:t>Both directors and coaches receive important feedback on strengths and weaknesses of the program</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Pre-Departure Checklist</a:t>
            </a:r>
          </a:p>
        </p:txBody>
      </p:sp>
      <p:sp>
        <p:nvSpPr>
          <p:cNvPr id="3" name="TextBox 2"/>
          <p:cNvSpPr txBox="1"/>
          <p:nvPr/>
        </p:nvSpPr>
        <p:spPr>
          <a:xfrm>
            <a:off x="381000" y="1066800"/>
            <a:ext cx="8382000" cy="6971139"/>
          </a:xfrm>
          <a:prstGeom prst="rect">
            <a:avLst/>
          </a:prstGeom>
          <a:noFill/>
        </p:spPr>
        <p:txBody>
          <a:bodyPr wrap="square" rtlCol="0">
            <a:spAutoFit/>
          </a:bodyPr>
          <a:lstStyle/>
          <a:p>
            <a:pPr marL="182880" indent="-182880">
              <a:spcBef>
                <a:spcPts val="1200"/>
              </a:spcBef>
              <a:spcAft>
                <a:spcPts val="600"/>
              </a:spcAft>
              <a:buFont typeface="Wingdings" pitchFamily="2" charset="2"/>
              <a:buChar char="§"/>
            </a:pPr>
            <a:r>
              <a:rPr lang="en-US" sz="1200" b="0" i="0" dirty="0" smtClean="0"/>
              <a:t>Call your bank before you leave to let them know that you will be in Vietnam and may use your ATM and credit card there.</a:t>
            </a:r>
            <a:endParaRPr lang="en-US" sz="1200" dirty="0" smtClean="0"/>
          </a:p>
          <a:p>
            <a:pPr marL="182880" indent="-182880">
              <a:spcBef>
                <a:spcPts val="1200"/>
              </a:spcBef>
              <a:spcAft>
                <a:spcPts val="600"/>
              </a:spcAft>
              <a:buFont typeface="Wingdings" pitchFamily="2" charset="2"/>
              <a:buChar char="§"/>
            </a:pPr>
            <a:r>
              <a:rPr lang="en-US" sz="1200" dirty="0" smtClean="0"/>
              <a:t>Print your flight itinerary and make copies of all important documents to bring with you</a:t>
            </a:r>
          </a:p>
          <a:p>
            <a:pPr marL="182880" indent="-182880">
              <a:spcBef>
                <a:spcPts val="1200"/>
              </a:spcBef>
              <a:spcAft>
                <a:spcPts val="600"/>
              </a:spcAft>
              <a:buFont typeface="Wingdings" pitchFamily="2" charset="2"/>
              <a:buChar char="§"/>
            </a:pPr>
            <a:r>
              <a:rPr lang="en-US" sz="1200" dirty="0"/>
              <a:t>Bring </a:t>
            </a:r>
            <a:r>
              <a:rPr lang="en-US" sz="1200" dirty="0" smtClean="0"/>
              <a:t>2-3 </a:t>
            </a:r>
            <a:r>
              <a:rPr lang="en-US" sz="1200" dirty="0"/>
              <a:t>copies of your visa acceptance letter (the airlines may request to keep a copy when you board the various legs of your flight)</a:t>
            </a:r>
            <a:r>
              <a:rPr lang="en-US" sz="1200" dirty="0" smtClean="0"/>
              <a:t>.</a:t>
            </a:r>
          </a:p>
          <a:p>
            <a:pPr marL="182880" indent="-182880">
              <a:spcBef>
                <a:spcPts val="1200"/>
              </a:spcBef>
              <a:spcAft>
                <a:spcPts val="600"/>
              </a:spcAft>
              <a:buFont typeface="Wingdings" pitchFamily="2" charset="2"/>
              <a:buChar char="§"/>
            </a:pPr>
            <a:r>
              <a:rPr lang="en-US" sz="1200" dirty="0"/>
              <a:t>Bring 2 passport photos (more if you plan to travel to other countries after the program which require a </a:t>
            </a:r>
            <a:r>
              <a:rPr lang="en-US" sz="1200" dirty="0" smtClean="0"/>
              <a:t>visa) </a:t>
            </a:r>
            <a:endParaRPr lang="en-US" sz="1200" dirty="0" smtClean="0"/>
          </a:p>
          <a:p>
            <a:pPr marL="182880" indent="-182880">
              <a:spcBef>
                <a:spcPts val="1200"/>
              </a:spcBef>
              <a:spcAft>
                <a:spcPts val="600"/>
              </a:spcAft>
              <a:buFont typeface="Wingdings" pitchFamily="2" charset="2"/>
              <a:buChar char="§"/>
            </a:pPr>
            <a:r>
              <a:rPr lang="en-US" sz="1200" dirty="0" smtClean="0"/>
              <a:t>Bring </a:t>
            </a:r>
            <a:r>
              <a:rPr lang="en-US" sz="1200" dirty="0" smtClean="0"/>
              <a:t>cash in US$ </a:t>
            </a:r>
            <a:r>
              <a:rPr lang="en-US" sz="1200" dirty="0" smtClean="0"/>
              <a:t>to cover the visa fee, when you go through customs on arrival (CFC will reimburse this to you in Vietnamese currency after you arrive)</a:t>
            </a:r>
          </a:p>
          <a:p>
            <a:pPr marL="182880" indent="-182880">
              <a:spcBef>
                <a:spcPts val="1200"/>
              </a:spcBef>
              <a:spcAft>
                <a:spcPts val="600"/>
              </a:spcAft>
              <a:buFont typeface="Wingdings" pitchFamily="2" charset="2"/>
              <a:buChar char="§"/>
            </a:pPr>
            <a:r>
              <a:rPr lang="en-US" sz="1200" dirty="0" smtClean="0"/>
              <a:t>Print up email from CFC with detailed instructions on what to do in any contingency while flying, how to go through customs, and where to meet </a:t>
            </a:r>
            <a:r>
              <a:rPr lang="en-US" sz="1200" dirty="0" smtClean="0"/>
              <a:t>CFC staff </a:t>
            </a:r>
            <a:r>
              <a:rPr lang="en-US" sz="1200" dirty="0" smtClean="0"/>
              <a:t>upon arrival.  This email will be sent to you a few days before you leave the US.</a:t>
            </a:r>
          </a:p>
          <a:p>
            <a:pPr marL="182880" indent="-182880">
              <a:spcBef>
                <a:spcPts val="1200"/>
              </a:spcBef>
              <a:spcAft>
                <a:spcPts val="600"/>
              </a:spcAft>
              <a:buFont typeface="Wingdings" pitchFamily="2" charset="2"/>
              <a:buChar char="§"/>
            </a:pPr>
            <a:r>
              <a:rPr lang="en-US" sz="1200" dirty="0" smtClean="0"/>
              <a:t>Finalize any post-CFC travel plans (and bring copies of those itineraries too!)</a:t>
            </a:r>
          </a:p>
          <a:p>
            <a:pPr marL="182880" indent="-182880">
              <a:spcBef>
                <a:spcPts val="1200"/>
              </a:spcBef>
              <a:spcAft>
                <a:spcPts val="600"/>
              </a:spcAft>
              <a:buFont typeface="Wingdings" pitchFamily="2" charset="2"/>
              <a:buChar char="§"/>
            </a:pPr>
            <a:r>
              <a:rPr lang="en-US" sz="1200" dirty="0" smtClean="0"/>
              <a:t>Purchase supplemental insurance for travel after CFC (if interested)</a:t>
            </a:r>
          </a:p>
          <a:p>
            <a:pPr marL="182880" indent="-182880">
              <a:spcBef>
                <a:spcPts val="1200"/>
              </a:spcBef>
              <a:spcAft>
                <a:spcPts val="600"/>
              </a:spcAft>
              <a:buFont typeface="Wingdings" pitchFamily="2" charset="2"/>
              <a:buChar char="§"/>
            </a:pPr>
            <a:r>
              <a:rPr lang="en-US" sz="1200" dirty="0" smtClean="0"/>
              <a:t>Bring US Dollars when you travel, including some in small denominations.  Make sure they are bills in excellent condition (not worn, with no tears or writing on them.  The newer the better).</a:t>
            </a:r>
          </a:p>
          <a:p>
            <a:pPr marL="182880" indent="-182880">
              <a:spcBef>
                <a:spcPts val="1200"/>
              </a:spcBef>
              <a:spcAft>
                <a:spcPts val="600"/>
              </a:spcAft>
              <a:buFont typeface="Wingdings" pitchFamily="2" charset="2"/>
              <a:buChar char="§"/>
            </a:pPr>
            <a:r>
              <a:rPr lang="en-US" sz="1200" dirty="0" smtClean="0"/>
              <a:t>Set up an international service for your cell phone (if interested in this </a:t>
            </a:r>
            <a:r>
              <a:rPr lang="en-US" sz="1200" dirty="0" smtClean="0"/>
              <a:t>option).  Create </a:t>
            </a:r>
            <a:r>
              <a:rPr lang="en-US" sz="1200" dirty="0" smtClean="0"/>
              <a:t>a login for yourself and your parents on Skype.</a:t>
            </a:r>
          </a:p>
          <a:p>
            <a:pPr marL="182880" indent="-182880">
              <a:spcBef>
                <a:spcPts val="1200"/>
              </a:spcBef>
              <a:spcAft>
                <a:spcPts val="600"/>
              </a:spcAft>
              <a:buFont typeface="Wingdings" pitchFamily="2" charset="2"/>
              <a:buChar char="§"/>
            </a:pPr>
            <a:r>
              <a:rPr lang="en-US" sz="1200" dirty="0" smtClean="0"/>
              <a:t>Familiarize yourself with your </a:t>
            </a:r>
            <a:r>
              <a:rPr lang="en-US" sz="1200" dirty="0" smtClean="0"/>
              <a:t>lesson plans and do additional research as necessary</a:t>
            </a:r>
          </a:p>
          <a:p>
            <a:pPr marL="182880" indent="-182880">
              <a:spcBef>
                <a:spcPts val="1200"/>
              </a:spcBef>
              <a:spcAft>
                <a:spcPts val="600"/>
              </a:spcAft>
              <a:buFont typeface="Wingdings" pitchFamily="2" charset="2"/>
              <a:buChar char="§"/>
            </a:pPr>
            <a:endParaRPr lang="en-US" sz="1200" dirty="0" smtClean="0"/>
          </a:p>
          <a:p>
            <a:pPr marL="182880" indent="-182880">
              <a:spcBef>
                <a:spcPts val="1200"/>
              </a:spcBef>
              <a:spcAft>
                <a:spcPts val="600"/>
              </a:spcAft>
              <a:buFont typeface="Wingdings" pitchFamily="2" charset="2"/>
              <a:buChar char="§"/>
            </a:pPr>
            <a:endParaRPr lang="en-US" sz="1200" dirty="0" smtClean="0"/>
          </a:p>
          <a:p>
            <a:pPr marL="182880" indent="-182880">
              <a:spcBef>
                <a:spcPts val="1200"/>
              </a:spcBef>
              <a:spcAft>
                <a:spcPts val="600"/>
              </a:spcAft>
              <a:buFont typeface="Wingdings" pitchFamily="2" charset="2"/>
              <a:buChar char="§"/>
            </a:pPr>
            <a:endParaRPr lang="en-US" sz="1200" b="0" i="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Next Steps</a:t>
            </a:r>
          </a:p>
        </p:txBody>
      </p:sp>
      <p:sp>
        <p:nvSpPr>
          <p:cNvPr id="3" name="TextBox 2"/>
          <p:cNvSpPr txBox="1"/>
          <p:nvPr/>
        </p:nvSpPr>
        <p:spPr>
          <a:xfrm>
            <a:off x="381000" y="1143000"/>
            <a:ext cx="6858000" cy="1938992"/>
          </a:xfrm>
          <a:prstGeom prst="rect">
            <a:avLst/>
          </a:prstGeom>
          <a:noFill/>
        </p:spPr>
        <p:txBody>
          <a:bodyPr wrap="square" rtlCol="0">
            <a:spAutoFit/>
          </a:bodyPr>
          <a:lstStyle/>
          <a:p>
            <a:pPr marL="182880" indent="-182880">
              <a:spcBef>
                <a:spcPts val="1200"/>
              </a:spcBef>
              <a:spcAft>
                <a:spcPts val="1200"/>
              </a:spcAft>
              <a:buFont typeface="Wingdings" pitchFamily="2" charset="2"/>
              <a:buChar char="§"/>
            </a:pPr>
            <a:r>
              <a:rPr lang="en-US" sz="1600" b="0" i="0" dirty="0" smtClean="0"/>
              <a:t>Pack! </a:t>
            </a:r>
          </a:p>
          <a:p>
            <a:pPr marL="182880" indent="-182880">
              <a:spcBef>
                <a:spcPts val="1200"/>
              </a:spcBef>
              <a:spcAft>
                <a:spcPts val="1200"/>
              </a:spcAft>
              <a:buFont typeface="Wingdings" pitchFamily="2" charset="2"/>
              <a:buChar char="§"/>
            </a:pPr>
            <a:r>
              <a:rPr lang="en-US" sz="1600" dirty="0" smtClean="0"/>
              <a:t>Pick up necessary prescriptions and medicines</a:t>
            </a:r>
          </a:p>
          <a:p>
            <a:pPr marL="182880" indent="-182880">
              <a:spcBef>
                <a:spcPts val="1200"/>
              </a:spcBef>
              <a:spcAft>
                <a:spcPts val="1200"/>
              </a:spcAft>
              <a:buFont typeface="Wingdings" pitchFamily="2" charset="2"/>
              <a:buChar char="§"/>
            </a:pPr>
            <a:r>
              <a:rPr lang="en-US" sz="1600" dirty="0" smtClean="0"/>
              <a:t>Double check that you have your passport, multiple copies of your visa support letter, as well as itinerary and contact information for Seth Napier in Vietnam, should you have any travel issues.</a:t>
            </a:r>
          </a:p>
        </p:txBody>
      </p:sp>
      <p:pic>
        <p:nvPicPr>
          <p:cNvPr id="4" name="Picture 3" descr="E:\Personal\CFC\Stock Images\penalty kicks. jpg.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t="11622"/>
          <a:stretch/>
        </p:blipFill>
        <p:spPr bwMode="auto">
          <a:xfrm>
            <a:off x="609600" y="3733800"/>
            <a:ext cx="3519714" cy="233300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E:\Personal\CFC\Stock Images\sara dn shlee b2bjpg.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t="13678" r="309"/>
          <a:stretch/>
        </p:blipFill>
        <p:spPr bwMode="auto">
          <a:xfrm>
            <a:off x="4800600" y="3746628"/>
            <a:ext cx="3519714" cy="22857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Agenda</a:t>
            </a:r>
          </a:p>
        </p:txBody>
      </p:sp>
      <p:graphicFrame>
        <p:nvGraphicFramePr>
          <p:cNvPr id="5" name="Table 4"/>
          <p:cNvGraphicFramePr>
            <a:graphicFrameLocks noGrp="1"/>
          </p:cNvGraphicFramePr>
          <p:nvPr>
            <p:extLst>
              <p:ext uri="{D42A27DB-BD31-4B8C-83A1-F6EECF244321}">
                <p14:modId xmlns:p14="http://schemas.microsoft.com/office/powerpoint/2010/main" val="2759227248"/>
              </p:ext>
            </p:extLst>
          </p:nvPr>
        </p:nvGraphicFramePr>
        <p:xfrm>
          <a:off x="304800" y="1143000"/>
          <a:ext cx="4744905" cy="4535424"/>
        </p:xfrm>
        <a:graphic>
          <a:graphicData uri="http://schemas.openxmlformats.org/drawingml/2006/table">
            <a:tbl>
              <a:tblPr firstRow="1" bandRow="1">
                <a:tableStyleId>{5C22544A-7EE6-4342-B048-85BDC9FD1C3A}</a:tableStyleId>
              </a:tblPr>
              <a:tblGrid>
                <a:gridCol w="3913632"/>
                <a:gridCol w="831273"/>
              </a:tblGrid>
              <a:tr h="566928">
                <a:tc>
                  <a:txBody>
                    <a:bodyPr/>
                    <a:lstStyle/>
                    <a:p>
                      <a:r>
                        <a:rPr lang="en-US" sz="1400" b="0" dirty="0" smtClean="0">
                          <a:solidFill>
                            <a:schemeClr val="tx1"/>
                          </a:solidFill>
                        </a:rPr>
                        <a:t>Packing list</a:t>
                      </a:r>
                      <a:endParaRPr lang="en-US" sz="1400" b="0" dirty="0">
                        <a:solidFill>
                          <a:schemeClr val="tx1"/>
                        </a:solidFill>
                      </a:endParaRPr>
                    </a:p>
                  </a:txBody>
                  <a:tcPr anchor="ctr">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3</a:t>
                      </a:r>
                      <a:endParaRPr lang="en-US" sz="1400" b="0" dirty="0">
                        <a:solidFill>
                          <a:schemeClr val="tx1"/>
                        </a:solidFill>
                      </a:endParaRPr>
                    </a:p>
                  </a:txBody>
                  <a:tcPr anchor="ctr">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Camp Itinerary</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9</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Behavioral</a:t>
                      </a:r>
                      <a:r>
                        <a:rPr lang="en-US" sz="1400" baseline="0" dirty="0" smtClean="0">
                          <a:solidFill>
                            <a:schemeClr val="tx1"/>
                          </a:solidFill>
                        </a:rPr>
                        <a:t> Expectations</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10</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baseline="0" dirty="0" smtClean="0">
                          <a:solidFill>
                            <a:schemeClr val="tx1"/>
                          </a:solidFill>
                        </a:rPr>
                        <a:t>Summer Contact Information</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11</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Expenses Covered by the Program</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12</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Good Reflection</a:t>
                      </a:r>
                      <a:r>
                        <a:rPr lang="en-US" sz="1400" baseline="0" dirty="0" smtClean="0">
                          <a:solidFill>
                            <a:schemeClr val="tx1"/>
                          </a:solidFill>
                        </a:rPr>
                        <a:t> Practices</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13</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Pre-Departure Checklist</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14</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r h="566928">
                <a:tc>
                  <a:txBody>
                    <a:bodyPr/>
                    <a:lstStyle/>
                    <a:p>
                      <a:r>
                        <a:rPr lang="en-US" sz="1400" dirty="0" smtClean="0">
                          <a:solidFill>
                            <a:schemeClr val="tx1"/>
                          </a:solidFill>
                        </a:rPr>
                        <a:t>Next Steps</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15</a:t>
                      </a:r>
                      <a:endParaRPr lang="en-US" sz="1400" dirty="0">
                        <a:solidFill>
                          <a:schemeClr val="tx1"/>
                        </a:solidFill>
                      </a:endParaRPr>
                    </a:p>
                  </a:txBody>
                  <a:tcPr anchor="ct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Packing List</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14" name="TextBox 13"/>
          <p:cNvSpPr txBox="1"/>
          <p:nvPr/>
        </p:nvSpPr>
        <p:spPr>
          <a:xfrm>
            <a:off x="304800" y="866001"/>
            <a:ext cx="8458200" cy="276999"/>
          </a:xfrm>
          <a:prstGeom prst="rect">
            <a:avLst/>
          </a:prstGeom>
          <a:noFill/>
        </p:spPr>
        <p:txBody>
          <a:bodyPr wrap="square" rtlCol="0">
            <a:spAutoFit/>
          </a:bodyPr>
          <a:lstStyle/>
          <a:p>
            <a:r>
              <a:rPr lang="en-US" sz="1200" dirty="0" smtClean="0">
                <a:solidFill>
                  <a:srgbClr val="002060"/>
                </a:solidFill>
              </a:rPr>
              <a:t>You will be gone for at least three weeks.  Please see below for recommended packing lists:</a:t>
            </a:r>
          </a:p>
        </p:txBody>
      </p:sp>
      <p:sp>
        <p:nvSpPr>
          <p:cNvPr id="15" name="Rectangle 14"/>
          <p:cNvSpPr/>
          <p:nvPr/>
        </p:nvSpPr>
        <p:spPr bwMode="gray">
          <a:xfrm>
            <a:off x="304800" y="1219200"/>
            <a:ext cx="8541130" cy="299850"/>
          </a:xfrm>
          <a:prstGeom prst="rect">
            <a:avLst/>
          </a:prstGeom>
          <a:solidFill>
            <a:srgbClr val="002060"/>
          </a:solidFill>
          <a:ln w="3175" algn="ctr">
            <a:solidFill>
              <a:schemeClr val="tx1">
                <a:lumMod val="20000"/>
                <a:lumOff val="80000"/>
              </a:schemeClr>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r>
              <a:rPr lang="en-US" sz="1200" b="1" dirty="0" smtClean="0">
                <a:solidFill>
                  <a:schemeClr val="bg1"/>
                </a:solidFill>
                <a:sym typeface="Wingdings" pitchFamily="2" charset="2"/>
              </a:rPr>
              <a:t>General Guidelines</a:t>
            </a:r>
            <a:endParaRPr lang="en-US" sz="1200" b="1" i="0" dirty="0" smtClean="0">
              <a:solidFill>
                <a:schemeClr val="bg1"/>
              </a:solidFill>
              <a:latin typeface="+mn-lt"/>
              <a:sym typeface="Wingdings" pitchFamily="2" charset="2"/>
            </a:endParaRPr>
          </a:p>
        </p:txBody>
      </p:sp>
      <p:sp>
        <p:nvSpPr>
          <p:cNvPr id="16" name="Rectangle 15"/>
          <p:cNvSpPr/>
          <p:nvPr/>
        </p:nvSpPr>
        <p:spPr bwMode="gray">
          <a:xfrm>
            <a:off x="304800" y="1523999"/>
            <a:ext cx="8541130" cy="5011579"/>
          </a:xfrm>
          <a:prstGeom prst="rect">
            <a:avLst/>
          </a:prstGeom>
          <a:solidFill>
            <a:schemeClr val="bg1"/>
          </a:solidFill>
          <a:ln w="3175" algn="ctr">
            <a:solidFill>
              <a:srgbClr val="002060"/>
            </a:solidFill>
            <a:miter lim="800000"/>
            <a:headEnd/>
            <a:tailEnd/>
          </a:ln>
          <a:effectLst/>
        </p:spPr>
        <p:txBody>
          <a:bodyPr vert="horz" wrap="square" lIns="45720" tIns="45720" rIns="45720" bIns="45720" numCol="1" rtlCol="0" anchor="t" anchorCtr="0" compatLnSpc="1">
            <a:prstTxWarp prst="textNoShape">
              <a:avLst/>
            </a:prstTxWarp>
            <a:noAutofit/>
          </a:bodyPr>
          <a:lstStyle/>
          <a:p>
            <a:pPr marL="365760" indent="-182880">
              <a:spcBef>
                <a:spcPts val="600"/>
              </a:spcBef>
              <a:buFont typeface="Wingdings" pitchFamily="2" charset="2"/>
              <a:buChar char="§"/>
            </a:pPr>
            <a:r>
              <a:rPr lang="en-US" sz="1200" dirty="0" smtClean="0">
                <a:solidFill>
                  <a:srgbClr val="002060"/>
                </a:solidFill>
              </a:rPr>
              <a:t>You are responsible for carrying what you pack – you will have to pay any luggage fees that are over the limit of the airlines limitations.  Check these, but most often </a:t>
            </a:r>
            <a:r>
              <a:rPr lang="en-US" sz="1200" dirty="0" smtClean="0">
                <a:solidFill>
                  <a:srgbClr val="002060"/>
                </a:solidFill>
              </a:rPr>
              <a:t>one checked </a:t>
            </a:r>
            <a:r>
              <a:rPr lang="en-US" sz="1200" dirty="0" smtClean="0">
                <a:solidFill>
                  <a:srgbClr val="002060"/>
                </a:solidFill>
              </a:rPr>
              <a:t>bag is </a:t>
            </a:r>
            <a:r>
              <a:rPr lang="en-US" sz="1200" dirty="0" smtClean="0">
                <a:solidFill>
                  <a:srgbClr val="002060"/>
                </a:solidFill>
              </a:rPr>
              <a:t>allowed, </a:t>
            </a:r>
            <a:r>
              <a:rPr lang="en-US" sz="1200" dirty="0" smtClean="0">
                <a:solidFill>
                  <a:srgbClr val="002060"/>
                </a:solidFill>
              </a:rPr>
              <a:t>weighing a maximum of 50 pounds.</a:t>
            </a:r>
          </a:p>
          <a:p>
            <a:pPr marL="365760" indent="-182880">
              <a:spcBef>
                <a:spcPts val="600"/>
              </a:spcBef>
              <a:buFont typeface="Wingdings" pitchFamily="2" charset="2"/>
              <a:buChar char="§"/>
            </a:pPr>
            <a:r>
              <a:rPr lang="en-US" sz="1200" dirty="0" smtClean="0">
                <a:solidFill>
                  <a:srgbClr val="002060"/>
                </a:solidFill>
              </a:rPr>
              <a:t>Electrical current in Vietnam is 220V.  The outlets are the two round pronged European type, though often outlets take both round pronged and the flat US plugs </a:t>
            </a:r>
            <a:r>
              <a:rPr lang="en-US" sz="1200" dirty="0" smtClean="0">
                <a:solidFill>
                  <a:srgbClr val="002060"/>
                </a:solidFill>
              </a:rPr>
              <a:t>it </a:t>
            </a:r>
            <a:r>
              <a:rPr lang="en-US" sz="1200" dirty="0">
                <a:solidFill>
                  <a:srgbClr val="002060"/>
                </a:solidFill>
              </a:rPr>
              <a:t>c</a:t>
            </a:r>
            <a:r>
              <a:rPr lang="en-US" sz="1200" dirty="0" smtClean="0">
                <a:solidFill>
                  <a:srgbClr val="002060"/>
                </a:solidFill>
              </a:rPr>
              <a:t>ould </a:t>
            </a:r>
            <a:r>
              <a:rPr lang="en-US" sz="1200" dirty="0" smtClean="0">
                <a:solidFill>
                  <a:srgbClr val="002060"/>
                </a:solidFill>
              </a:rPr>
              <a:t>be a good idea to bring an adaptor so that your plugs will fit the round holed sockets.  Check the small print on your electrical plugs to see if they will work up to 220V.  If not, you will need to bring a transformer (rather than a plug that simply adapts to the shape of the outlets).</a:t>
            </a:r>
          </a:p>
          <a:p>
            <a:pPr marL="365760" indent="-182880">
              <a:spcBef>
                <a:spcPts val="600"/>
              </a:spcBef>
              <a:buFont typeface="Wingdings" pitchFamily="2" charset="2"/>
              <a:buChar char="§"/>
            </a:pPr>
            <a:r>
              <a:rPr lang="en-US" sz="1200" dirty="0" smtClean="0">
                <a:solidFill>
                  <a:srgbClr val="002060"/>
                </a:solidFill>
              </a:rPr>
              <a:t>Besides exercise clothing to wear during the camps, pack one or two outfits for specific situations (e.g. swimming, rain, and casual clothes for the weekend trips).  Bring university shirts to wear 2 days each week.</a:t>
            </a:r>
          </a:p>
          <a:p>
            <a:pPr marL="365760" indent="-182880">
              <a:spcBef>
                <a:spcPts val="600"/>
              </a:spcBef>
              <a:buFont typeface="Wingdings" pitchFamily="2" charset="2"/>
              <a:buChar char="§"/>
            </a:pPr>
            <a:r>
              <a:rPr lang="en-US" sz="1200" dirty="0" smtClean="0">
                <a:solidFill>
                  <a:srgbClr val="002060"/>
                </a:solidFill>
              </a:rPr>
              <a:t>Bring snacks (peanut butter, granola bars, </a:t>
            </a:r>
            <a:r>
              <a:rPr lang="en-US" sz="1200" dirty="0" err="1" smtClean="0">
                <a:solidFill>
                  <a:srgbClr val="002060"/>
                </a:solidFill>
              </a:rPr>
              <a:t>PowerBars</a:t>
            </a:r>
            <a:r>
              <a:rPr lang="en-US" sz="1200" dirty="0" smtClean="0">
                <a:solidFill>
                  <a:srgbClr val="002060"/>
                </a:solidFill>
              </a:rPr>
              <a:t>, protein powder, </a:t>
            </a:r>
            <a:r>
              <a:rPr lang="en-US" sz="1200" dirty="0" smtClean="0">
                <a:solidFill>
                  <a:srgbClr val="002060"/>
                </a:solidFill>
              </a:rPr>
              <a:t>cereal, etc. – these foods will not be readily available in </a:t>
            </a:r>
            <a:r>
              <a:rPr lang="en-US" sz="1200" dirty="0" smtClean="0">
                <a:solidFill>
                  <a:srgbClr val="002060"/>
                </a:solidFill>
              </a:rPr>
              <a:t>Vietnam, and protein content in the meals is less than what many student-athletes may be used to).  </a:t>
            </a:r>
            <a:r>
              <a:rPr lang="en-US" sz="1200" dirty="0" smtClean="0">
                <a:solidFill>
                  <a:srgbClr val="002060"/>
                </a:solidFill>
              </a:rPr>
              <a:t>We recommend bringing powdered drinks (such as Gatorade).  Dehydration has been a nagging occurrence in past years.  Drinking plenty of water helps, but being able to replace electrolytes, will keep you healthiest. Probiotics also help to restore order for a gastrointestinal system that has been disturbed, and are recommended.</a:t>
            </a:r>
          </a:p>
          <a:p>
            <a:pPr marL="365760" indent="-182880">
              <a:spcBef>
                <a:spcPts val="600"/>
              </a:spcBef>
              <a:buFont typeface="Wingdings" pitchFamily="2" charset="2"/>
              <a:buChar char="§"/>
            </a:pPr>
            <a:r>
              <a:rPr lang="en-US" sz="1200" dirty="0" smtClean="0">
                <a:solidFill>
                  <a:srgbClr val="002060"/>
                </a:solidFill>
              </a:rPr>
              <a:t>DO NOT bring items that you want to keep white and / or that need special laundering</a:t>
            </a:r>
          </a:p>
          <a:p>
            <a:pPr marL="365760" indent="-182880">
              <a:spcBef>
                <a:spcPts val="600"/>
              </a:spcBef>
              <a:buFont typeface="Wingdings" pitchFamily="2" charset="2"/>
              <a:buChar char="§"/>
            </a:pPr>
            <a:r>
              <a:rPr lang="en-US" sz="1200" dirty="0" smtClean="0">
                <a:solidFill>
                  <a:srgbClr val="002060"/>
                </a:solidFill>
              </a:rPr>
              <a:t>Toiletries and personal hygiene items are readily available, however a few items cannot be as easily purchased (cotton balls, dental floss, deodorant and tampons) – we recommend that you bring these items with you from the US.</a:t>
            </a:r>
          </a:p>
          <a:p>
            <a:pPr marL="365760" indent="-182880">
              <a:spcBef>
                <a:spcPts val="600"/>
              </a:spcBef>
              <a:buFont typeface="Wingdings" pitchFamily="2" charset="2"/>
              <a:buChar char="§"/>
            </a:pPr>
            <a:r>
              <a:rPr lang="en-US" sz="1200" dirty="0" smtClean="0">
                <a:solidFill>
                  <a:srgbClr val="002060"/>
                </a:solidFill>
              </a:rPr>
              <a:t>Clothing and shoes are available </a:t>
            </a:r>
            <a:r>
              <a:rPr lang="en-US" sz="1200" dirty="0" smtClean="0">
                <a:solidFill>
                  <a:srgbClr val="002060"/>
                </a:solidFill>
              </a:rPr>
              <a:t>for purchase everywhere, but </a:t>
            </a:r>
            <a:r>
              <a:rPr lang="en-US" sz="1200" dirty="0" smtClean="0">
                <a:solidFill>
                  <a:srgbClr val="002060"/>
                </a:solidFill>
              </a:rPr>
              <a:t>the sizes tend to be smaller than in the US</a:t>
            </a:r>
          </a:p>
          <a:p>
            <a:pPr marL="365760" indent="-182880">
              <a:spcBef>
                <a:spcPts val="600"/>
              </a:spcBef>
              <a:buFont typeface="Wingdings" pitchFamily="2" charset="2"/>
              <a:buChar char="§"/>
            </a:pPr>
            <a:r>
              <a:rPr lang="en-US" sz="1200" dirty="0" smtClean="0">
                <a:solidFill>
                  <a:srgbClr val="002060"/>
                </a:solidFill>
              </a:rPr>
              <a:t>Other items you may want to bring: hand sanitizer, disinfectant wipes, INSECT REPELLANT, SUNSCREEN, lotion, personal school supplies, a small flashlight and a travel alarm</a:t>
            </a:r>
          </a:p>
          <a:p>
            <a:pPr marL="365760" indent="-182880">
              <a:spcBef>
                <a:spcPts val="600"/>
              </a:spcBef>
              <a:buFont typeface="Wingdings" pitchFamily="2" charset="2"/>
              <a:buChar char="§"/>
            </a:pPr>
            <a:r>
              <a:rPr lang="en-US" sz="1200" dirty="0" smtClean="0">
                <a:solidFill>
                  <a:srgbClr val="002060"/>
                </a:solidFill>
              </a:rPr>
              <a:t>Hair dryers, curling irons and hair straighteners are not recommended (if you do bring them, you almost certainly should also purchase a transformer for them).</a:t>
            </a:r>
          </a:p>
          <a:p>
            <a:pPr marL="365760" indent="-182880">
              <a:spcBef>
                <a:spcPts val="600"/>
              </a:spcBef>
              <a:buFont typeface="Wingdings" pitchFamily="2" charset="2"/>
              <a:buChar char="§"/>
            </a:pPr>
            <a:r>
              <a:rPr lang="en-US" sz="1200" dirty="0" smtClean="0">
                <a:solidFill>
                  <a:srgbClr val="002060"/>
                </a:solidFill>
              </a:rPr>
              <a:t>It is strongly recommended that you buy a money / document pouch that can be worn or hung underneath your </a:t>
            </a:r>
            <a:r>
              <a:rPr lang="en-US" sz="1200" dirty="0" smtClean="0">
                <a:solidFill>
                  <a:srgbClr val="002060"/>
                </a:solidFill>
              </a:rPr>
              <a:t>clothes, particularly if traveling after camp.</a:t>
            </a:r>
            <a:endParaRPr lang="en-US" sz="1200" dirty="0" smtClean="0">
              <a:solidFill>
                <a:srgbClr val="002060"/>
              </a:solidFill>
            </a:endParaRPr>
          </a:p>
          <a:p>
            <a:pPr marL="365760" lvl="3" indent="-182880">
              <a:spcBef>
                <a:spcPts val="600"/>
              </a:spcBef>
              <a:buFont typeface="Wingdings" pitchFamily="2" charset="2"/>
              <a:buChar char="§"/>
            </a:pPr>
            <a:endParaRPr lang="en-US" sz="1200" dirty="0">
              <a:solidFill>
                <a:srgbClr val="002060"/>
              </a:solidFill>
            </a:endParaRPr>
          </a:p>
        </p:txBody>
      </p:sp>
      <p:sp>
        <p:nvSpPr>
          <p:cNvPr id="19" name="TextBox 18"/>
          <p:cNvSpPr txBox="1"/>
          <p:nvPr/>
        </p:nvSpPr>
        <p:spPr>
          <a:xfrm>
            <a:off x="304800" y="6535579"/>
            <a:ext cx="3886200" cy="246221"/>
          </a:xfrm>
          <a:prstGeom prst="rect">
            <a:avLst/>
          </a:prstGeom>
          <a:noFill/>
        </p:spPr>
        <p:txBody>
          <a:bodyPr wrap="square" rtlCol="0">
            <a:spAutoFit/>
          </a:bodyPr>
          <a:lstStyle/>
          <a:p>
            <a:r>
              <a:rPr lang="en-US" sz="1000" b="0" i="0" dirty="0" smtClean="0"/>
              <a:t>Keep in mind that these are suggestions</a:t>
            </a:r>
          </a:p>
        </p:txBody>
      </p:sp>
    </p:spTree>
    <p:extLst>
      <p:ext uri="{BB962C8B-B14F-4D97-AF65-F5344CB8AC3E}">
        <p14:creationId xmlns:p14="http://schemas.microsoft.com/office/powerpoint/2010/main" val="292530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Recommended Suitcase and Electronic Packing List</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graphicFrame>
        <p:nvGraphicFramePr>
          <p:cNvPr id="24" name="Table 23"/>
          <p:cNvGraphicFramePr>
            <a:graphicFrameLocks noGrp="1"/>
          </p:cNvGraphicFramePr>
          <p:nvPr>
            <p:extLst>
              <p:ext uri="{D42A27DB-BD31-4B8C-83A1-F6EECF244321}">
                <p14:modId xmlns:p14="http://schemas.microsoft.com/office/powerpoint/2010/main" val="2995905621"/>
              </p:ext>
            </p:extLst>
          </p:nvPr>
        </p:nvGraphicFramePr>
        <p:xfrm>
          <a:off x="457200" y="1371600"/>
          <a:ext cx="8305800" cy="1341120"/>
        </p:xfrm>
        <a:graphic>
          <a:graphicData uri="http://schemas.openxmlformats.org/drawingml/2006/table">
            <a:tbl>
              <a:tblPr firstRow="1" bandRow="1"/>
              <a:tblGrid>
                <a:gridCol w="313426"/>
                <a:gridCol w="7992374"/>
              </a:tblGrid>
              <a:tr h="152400">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Suitcases</a:t>
                      </a:r>
                      <a:endParaRPr lang="en-US" sz="9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r>
              <a:tr h="0">
                <a:tc gridSpan="2">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000" b="0" u="none" baseline="0" dirty="0" smtClean="0">
                          <a:solidFill>
                            <a:schemeClr val="bg1"/>
                          </a:solidFill>
                          <a:latin typeface="+mj-lt"/>
                        </a:rPr>
                        <a:t>Remember</a:t>
                      </a:r>
                      <a:r>
                        <a:rPr lang="en-US" sz="1000" b="0" baseline="0" dirty="0" smtClean="0">
                          <a:solidFill>
                            <a:schemeClr val="bg1"/>
                          </a:solidFill>
                          <a:latin typeface="+mj-lt"/>
                        </a:rPr>
                        <a:t> – you will be in charge of carrying your luggage during the entire trip, so keep it to a minimum, in terms of weight and size</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One large suitcase, backpack</a:t>
                      </a:r>
                      <a:r>
                        <a:rPr lang="en-US" sz="1200" baseline="0" dirty="0" smtClean="0">
                          <a:latin typeface="+mj-lt"/>
                        </a:rPr>
                        <a:t> or duffle bag with wheels.  Don’t over-pack!</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One smaller</a:t>
                      </a:r>
                      <a:r>
                        <a:rPr lang="en-US" sz="1200" baseline="0" dirty="0" smtClean="0">
                          <a:latin typeface="+mj-lt"/>
                        </a:rPr>
                        <a:t> carry-on day-use backpack</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Label all luggage with your full name and address (including country)</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25" name="Rectangle 24"/>
          <p:cNvSpPr/>
          <p:nvPr/>
        </p:nvSpPr>
        <p:spPr>
          <a:xfrm>
            <a:off x="574344" y="192660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Rectangle 25"/>
          <p:cNvSpPr/>
          <p:nvPr/>
        </p:nvSpPr>
        <p:spPr>
          <a:xfrm>
            <a:off x="574344" y="22098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Rectangle 26"/>
          <p:cNvSpPr/>
          <p:nvPr/>
        </p:nvSpPr>
        <p:spPr>
          <a:xfrm>
            <a:off x="574344" y="249299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aphicFrame>
        <p:nvGraphicFramePr>
          <p:cNvPr id="28" name="Table 27"/>
          <p:cNvGraphicFramePr>
            <a:graphicFrameLocks noGrp="1"/>
          </p:cNvGraphicFramePr>
          <p:nvPr>
            <p:extLst>
              <p:ext uri="{D42A27DB-BD31-4B8C-83A1-F6EECF244321}">
                <p14:modId xmlns:p14="http://schemas.microsoft.com/office/powerpoint/2010/main" val="839716664"/>
              </p:ext>
            </p:extLst>
          </p:nvPr>
        </p:nvGraphicFramePr>
        <p:xfrm>
          <a:off x="457200" y="2971800"/>
          <a:ext cx="8305800" cy="3078480"/>
        </p:xfrm>
        <a:graphic>
          <a:graphicData uri="http://schemas.openxmlformats.org/drawingml/2006/table">
            <a:tbl>
              <a:tblPr firstRow="1" bandRow="1"/>
              <a:tblGrid>
                <a:gridCol w="313426"/>
                <a:gridCol w="7992374"/>
              </a:tblGrid>
              <a:tr h="152400">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Electronics</a:t>
                      </a:r>
                      <a:endParaRPr lang="en-US" sz="9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r>
              <a:tr h="0">
                <a:tc gridSpan="2">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000" b="0" dirty="0" smtClean="0">
                          <a:solidFill>
                            <a:schemeClr val="bg1"/>
                          </a:solidFill>
                          <a:latin typeface="+mj-lt"/>
                        </a:rPr>
                        <a:t>All</a:t>
                      </a:r>
                      <a:r>
                        <a:rPr lang="en-US" sz="1000" b="0" baseline="0" dirty="0" smtClean="0">
                          <a:solidFill>
                            <a:schemeClr val="bg1"/>
                          </a:solidFill>
                          <a:latin typeface="+mj-lt"/>
                        </a:rPr>
                        <a:t> of this is optional – just please keep in mind the voltage differences between Vietnam and the United States</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Camera (with USB cords and memor</a:t>
                      </a:r>
                      <a:r>
                        <a:rPr lang="en-US" sz="1200" baseline="0" dirty="0" smtClean="0">
                          <a:latin typeface="+mj-lt"/>
                        </a:rPr>
                        <a:t>y cards)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err="1" smtClean="0">
                          <a:latin typeface="+mj-lt"/>
                        </a:rPr>
                        <a:t>Ipod</a:t>
                      </a:r>
                      <a:r>
                        <a:rPr lang="en-US" sz="1200" dirty="0" smtClean="0">
                          <a:latin typeface="+mj-lt"/>
                        </a:rPr>
                        <a:t> or CD player and headphones (especially for Skype).  A </a:t>
                      </a:r>
                      <a:r>
                        <a:rPr lang="en-US" sz="1200" dirty="0" err="1" smtClean="0">
                          <a:latin typeface="+mj-lt"/>
                        </a:rPr>
                        <a:t>blue</a:t>
                      </a:r>
                      <a:r>
                        <a:rPr lang="en-US" sz="1200" baseline="0" dirty="0" err="1" smtClean="0">
                          <a:latin typeface="+mj-lt"/>
                        </a:rPr>
                        <a:t>tooth</a:t>
                      </a:r>
                      <a:r>
                        <a:rPr lang="en-US" sz="1200" baseline="0" dirty="0" smtClean="0">
                          <a:latin typeface="+mj-lt"/>
                        </a:rPr>
                        <a:t> speaker may be very fun to use with the kids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Laptop (but ensure you have anti-virus software)</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If you have a computer that plugs into all 3 holes, you will </a:t>
                      </a:r>
                      <a:r>
                        <a:rPr lang="en-US" sz="1200" dirty="0" smtClean="0">
                          <a:latin typeface="+mj-lt"/>
                        </a:rPr>
                        <a:t>want </a:t>
                      </a:r>
                      <a:r>
                        <a:rPr lang="en-US" sz="1200" dirty="0" smtClean="0">
                          <a:latin typeface="+mj-lt"/>
                        </a:rPr>
                        <a:t>an</a:t>
                      </a:r>
                      <a:r>
                        <a:rPr lang="en-US" sz="1200" baseline="0" dirty="0" smtClean="0">
                          <a:latin typeface="+mj-lt"/>
                        </a:rPr>
                        <a:t> adaptor that allows you to plug it in with just two </a:t>
                      </a:r>
                      <a:r>
                        <a:rPr lang="en-US" sz="1200" baseline="0" dirty="0" smtClean="0">
                          <a:latin typeface="+mj-lt"/>
                        </a:rPr>
                        <a:t>flat prongs, or an </a:t>
                      </a:r>
                      <a:r>
                        <a:rPr lang="en-US" sz="1200" baseline="0" dirty="0" smtClean="0">
                          <a:latin typeface="+mj-lt"/>
                        </a:rPr>
                        <a:t>adaptor </a:t>
                      </a:r>
                      <a:r>
                        <a:rPr lang="en-US" sz="1200" baseline="0" dirty="0" smtClean="0">
                          <a:latin typeface="+mj-lt"/>
                        </a:rPr>
                        <a:t>from </a:t>
                      </a:r>
                      <a:r>
                        <a:rPr lang="en-US" sz="1200" baseline="0" dirty="0" smtClean="0">
                          <a:latin typeface="+mj-lt"/>
                        </a:rPr>
                        <a:t>flat prongs to 2 round prongs, </a:t>
                      </a:r>
                      <a:r>
                        <a:rPr lang="en-US" sz="1200" baseline="0" dirty="0" smtClean="0">
                          <a:latin typeface="+mj-lt"/>
                        </a:rPr>
                        <a:t>allowing you </a:t>
                      </a:r>
                      <a:r>
                        <a:rPr lang="en-US" sz="1200" baseline="0" dirty="0" smtClean="0">
                          <a:latin typeface="+mj-lt"/>
                        </a:rPr>
                        <a:t>to plug in your devices </a:t>
                      </a:r>
                      <a:r>
                        <a:rPr lang="en-US" sz="1200" baseline="0" dirty="0" smtClean="0">
                          <a:latin typeface="+mj-lt"/>
                        </a:rPr>
                        <a:t>everywhere</a:t>
                      </a:r>
                      <a:r>
                        <a:rPr lang="en-US" sz="1200" baseline="0" dirty="0" smtClean="0">
                          <a:latin typeface="+mj-lt"/>
                        </a:rPr>
                        <a:t>.</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Travel</a:t>
                      </a:r>
                      <a:r>
                        <a:rPr lang="en-US" sz="1200" baseline="0" dirty="0" smtClean="0">
                          <a:latin typeface="+mj-lt"/>
                        </a:rPr>
                        <a:t> alarm clock</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Headlamp for reading (with an extra battery)</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Flashlight or headlamp</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Extra batteries (batteries are readily available in Vietnam, but often do not last long, and are not strong enough to</a:t>
                      </a:r>
                      <a:r>
                        <a:rPr lang="en-US" sz="1200" baseline="0" dirty="0" smtClean="0">
                          <a:latin typeface="+mj-lt"/>
                        </a:rPr>
                        <a:t> run</a:t>
                      </a:r>
                      <a:r>
                        <a:rPr lang="en-US" sz="1200" dirty="0" smtClean="0">
                          <a:latin typeface="+mj-lt"/>
                        </a:rPr>
                        <a:t> cameras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29" name="Rectangle 28"/>
          <p:cNvSpPr/>
          <p:nvPr/>
        </p:nvSpPr>
        <p:spPr>
          <a:xfrm>
            <a:off x="574344" y="353249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574344" y="380886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Rectangle 30"/>
          <p:cNvSpPr/>
          <p:nvPr/>
        </p:nvSpPr>
        <p:spPr>
          <a:xfrm>
            <a:off x="574344" y="408523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Rectangle 31"/>
          <p:cNvSpPr/>
          <p:nvPr/>
        </p:nvSpPr>
        <p:spPr>
          <a:xfrm>
            <a:off x="574344" y="482789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Rectangle 32"/>
          <p:cNvSpPr/>
          <p:nvPr/>
        </p:nvSpPr>
        <p:spPr>
          <a:xfrm>
            <a:off x="574344" y="509744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Rectangle 33"/>
          <p:cNvSpPr/>
          <p:nvPr/>
        </p:nvSpPr>
        <p:spPr>
          <a:xfrm>
            <a:off x="574344" y="53721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574344" y="57150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6" name="Rectangle 35"/>
          <p:cNvSpPr/>
          <p:nvPr/>
        </p:nvSpPr>
        <p:spPr>
          <a:xfrm>
            <a:off x="574344" y="445656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7" name="TextBox 36"/>
          <p:cNvSpPr txBox="1"/>
          <p:nvPr/>
        </p:nvSpPr>
        <p:spPr>
          <a:xfrm>
            <a:off x="304800" y="937550"/>
            <a:ext cx="8458200" cy="276999"/>
          </a:xfrm>
          <a:prstGeom prst="rect">
            <a:avLst/>
          </a:prstGeom>
          <a:noFill/>
        </p:spPr>
        <p:txBody>
          <a:bodyPr wrap="square" rtlCol="0">
            <a:spAutoFit/>
          </a:bodyPr>
          <a:lstStyle/>
          <a:p>
            <a:r>
              <a:rPr lang="en-US" sz="1200" dirty="0" smtClean="0">
                <a:solidFill>
                  <a:srgbClr val="002060"/>
                </a:solidFill>
              </a:rPr>
              <a:t>Below you will find a list of recommendations regarding suitcases and electronics</a:t>
            </a:r>
          </a:p>
        </p:txBody>
      </p:sp>
      <p:sp>
        <p:nvSpPr>
          <p:cNvPr id="41" name="TextBox 40"/>
          <p:cNvSpPr txBox="1"/>
          <p:nvPr/>
        </p:nvSpPr>
        <p:spPr>
          <a:xfrm>
            <a:off x="381000" y="6324600"/>
            <a:ext cx="3886200" cy="246221"/>
          </a:xfrm>
          <a:prstGeom prst="rect">
            <a:avLst/>
          </a:prstGeom>
          <a:noFill/>
        </p:spPr>
        <p:txBody>
          <a:bodyPr wrap="square" rtlCol="0">
            <a:spAutoFit/>
          </a:bodyPr>
          <a:lstStyle/>
          <a:p>
            <a:r>
              <a:rPr lang="en-US" sz="1000" b="0" i="0" dirty="0" smtClean="0"/>
              <a:t>Keep in mind that these are suggestions</a:t>
            </a:r>
          </a:p>
        </p:txBody>
      </p:sp>
    </p:spTree>
    <p:extLst>
      <p:ext uri="{BB962C8B-B14F-4D97-AF65-F5344CB8AC3E}">
        <p14:creationId xmlns:p14="http://schemas.microsoft.com/office/powerpoint/2010/main" val="74456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Recommended Medicine and Toiletries Packing List</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graphicFrame>
        <p:nvGraphicFramePr>
          <p:cNvPr id="42" name="Table 41"/>
          <p:cNvGraphicFramePr>
            <a:graphicFrameLocks noGrp="1"/>
          </p:cNvGraphicFramePr>
          <p:nvPr>
            <p:extLst>
              <p:ext uri="{D42A27DB-BD31-4B8C-83A1-F6EECF244321}">
                <p14:modId xmlns:p14="http://schemas.microsoft.com/office/powerpoint/2010/main" val="886327924"/>
              </p:ext>
            </p:extLst>
          </p:nvPr>
        </p:nvGraphicFramePr>
        <p:xfrm>
          <a:off x="457200" y="1295400"/>
          <a:ext cx="8077200" cy="2788920"/>
        </p:xfrm>
        <a:graphic>
          <a:graphicData uri="http://schemas.openxmlformats.org/drawingml/2006/table">
            <a:tbl>
              <a:tblPr firstRow="1" bandRow="1"/>
              <a:tblGrid>
                <a:gridCol w="304800"/>
                <a:gridCol w="7772400"/>
              </a:tblGrid>
              <a:tr h="152400">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Medicine</a:t>
                      </a:r>
                      <a:endParaRPr lang="en-US" sz="9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r>
              <a:tr h="0">
                <a:tc gridSpan="2">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000" b="0" u="none" baseline="0" dirty="0" smtClean="0">
                          <a:solidFill>
                            <a:schemeClr val="bg1"/>
                          </a:solidFill>
                          <a:latin typeface="+mj-lt"/>
                        </a:rPr>
                        <a:t>There are pharmacies in the cities, however we recommend that you bring medicine you anticipate needing, when possible.  CFC staff will have a store of basic first aid supplies and basic over the counter medicines, so there is no need to bring a whole pharmacy, however it would not hurt to bring a few basic items, particularly if you plan to travel after the camp.</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r>
              <a:tr h="32004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Any prescription</a:t>
                      </a:r>
                      <a:r>
                        <a:rPr lang="en-US" sz="1200" baseline="0" dirty="0" smtClean="0">
                          <a:latin typeface="+mj-lt"/>
                        </a:rPr>
                        <a:t> medications in their original packaging (enough for the entire trip)</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Photocopies of all prescriptions</a:t>
                      </a:r>
                      <a:r>
                        <a:rPr lang="en-US" sz="1200" baseline="0" dirty="0" smtClean="0">
                          <a:latin typeface="+mj-lt"/>
                        </a:rPr>
                        <a:t> for medicines you bring</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Vitamins</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An</a:t>
                      </a:r>
                      <a:r>
                        <a:rPr lang="en-US" sz="1200" baseline="0" dirty="0" smtClean="0">
                          <a:latin typeface="+mj-lt"/>
                        </a:rPr>
                        <a:t> antibiotic for gastrointestinal illnesses, if recommended by your doctor. </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Advil</a:t>
                      </a:r>
                      <a:r>
                        <a:rPr lang="en-US" sz="1200" baseline="0" dirty="0" smtClean="0">
                          <a:latin typeface="+mj-lt"/>
                        </a:rPr>
                        <a:t> / Aspirin</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Neosporin</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Any other over-the-counter</a:t>
                      </a:r>
                      <a:r>
                        <a:rPr lang="en-US" sz="1200" baseline="0" dirty="0" smtClean="0">
                          <a:latin typeface="+mj-lt"/>
                        </a:rPr>
                        <a:t> medicines you think you might need – cold medicines, anti-diarrhea medicines</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43" name="Rectangle 42"/>
          <p:cNvSpPr/>
          <p:nvPr/>
        </p:nvSpPr>
        <p:spPr>
          <a:xfrm>
            <a:off x="587992" y="2227241"/>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Rectangle 43"/>
          <p:cNvSpPr/>
          <p:nvPr/>
        </p:nvSpPr>
        <p:spPr>
          <a:xfrm>
            <a:off x="587992" y="250198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Rectangle 44"/>
          <p:cNvSpPr/>
          <p:nvPr/>
        </p:nvSpPr>
        <p:spPr>
          <a:xfrm>
            <a:off x="587992" y="2776723"/>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Rectangle 45"/>
          <p:cNvSpPr/>
          <p:nvPr/>
        </p:nvSpPr>
        <p:spPr>
          <a:xfrm>
            <a:off x="587992" y="305146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Rectangle 46"/>
          <p:cNvSpPr/>
          <p:nvPr/>
        </p:nvSpPr>
        <p:spPr>
          <a:xfrm>
            <a:off x="587992" y="3326205"/>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Rectangle 47"/>
          <p:cNvSpPr/>
          <p:nvPr/>
        </p:nvSpPr>
        <p:spPr>
          <a:xfrm>
            <a:off x="587992" y="360094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Rectangle 48"/>
          <p:cNvSpPr/>
          <p:nvPr/>
        </p:nvSpPr>
        <p:spPr>
          <a:xfrm>
            <a:off x="587992" y="387568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aphicFrame>
        <p:nvGraphicFramePr>
          <p:cNvPr id="52" name="Table 51"/>
          <p:cNvGraphicFramePr>
            <a:graphicFrameLocks noGrp="1"/>
          </p:cNvGraphicFramePr>
          <p:nvPr>
            <p:extLst>
              <p:ext uri="{D42A27DB-BD31-4B8C-83A1-F6EECF244321}">
                <p14:modId xmlns:p14="http://schemas.microsoft.com/office/powerpoint/2010/main" val="2263966708"/>
              </p:ext>
            </p:extLst>
          </p:nvPr>
        </p:nvGraphicFramePr>
        <p:xfrm>
          <a:off x="457200" y="4480560"/>
          <a:ext cx="8118714" cy="2072640"/>
        </p:xfrm>
        <a:graphic>
          <a:graphicData uri="http://schemas.openxmlformats.org/drawingml/2006/table">
            <a:tbl>
              <a:tblPr firstRow="1" bandRow="1"/>
              <a:tblGrid>
                <a:gridCol w="381000"/>
                <a:gridCol w="1600200"/>
                <a:gridCol w="381000"/>
                <a:gridCol w="1981200"/>
                <a:gridCol w="304800"/>
                <a:gridCol w="1600200"/>
                <a:gridCol w="304800"/>
                <a:gridCol w="1565514"/>
              </a:tblGrid>
              <a:tr h="152400">
                <a:tc gridSpan="8">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Toiletries</a:t>
                      </a:r>
                      <a:endParaRPr lang="en-US" sz="9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900" b="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r>
              <a:tr h="0">
                <a:tc gridSpan="8">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b="0"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Mosquito Repellent (with</a:t>
                      </a:r>
                      <a:r>
                        <a:rPr lang="en-US" sz="1200" baseline="0" dirty="0" smtClean="0">
                          <a:latin typeface="+mj-lt"/>
                        </a:rPr>
                        <a:t> </a:t>
                      </a:r>
                      <a:r>
                        <a:rPr lang="en-US" sz="1200" dirty="0" err="1" smtClean="0">
                          <a:latin typeface="+mj-lt"/>
                        </a:rPr>
                        <a:t>Deet</a:t>
                      </a:r>
                      <a:r>
                        <a:rPr lang="en-US" sz="1200" dirty="0" smtClean="0">
                          <a:latin typeface="+mj-lt"/>
                        </a:rPr>
                        <a:t>)</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a:t>
                      </a:r>
                      <a:r>
                        <a:rPr lang="en-US" sz="1200" baseline="0" dirty="0" smtClean="0">
                          <a:latin typeface="+mj-lt"/>
                        </a:rPr>
                        <a:t> roll of t</a:t>
                      </a:r>
                      <a:r>
                        <a:rPr lang="en-US" sz="1200" dirty="0" smtClean="0">
                          <a:latin typeface="+mj-lt"/>
                        </a:rPr>
                        <a:t>oilet paper (many bathrooms do not have it)</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Face and body wash cloths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Sunscreen of SPF 25 or higher</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Anti-itch cream</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Shampoo,</a:t>
                      </a:r>
                      <a:r>
                        <a:rPr lang="en-US" sz="1200" baseline="0" dirty="0" smtClean="0">
                          <a:latin typeface="+mj-lt"/>
                        </a:rPr>
                        <a:t> Conditioner</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Face wash</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Disinfectant wipes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Band-aids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Toothbrush, Toothpaste</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Q-tips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Hand sanitizer</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Face and</a:t>
                      </a:r>
                      <a:r>
                        <a:rPr lang="en-US" sz="1200" baseline="0" dirty="0" smtClean="0">
                          <a:latin typeface="+mj-lt"/>
                        </a:rPr>
                        <a:t> body</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Hair brush</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Deodorant</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Contact</a:t>
                      </a:r>
                      <a:r>
                        <a:rPr lang="en-US" sz="1200" baseline="0" dirty="0" smtClean="0">
                          <a:latin typeface="+mj-lt"/>
                        </a:rPr>
                        <a:t> solution</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Soap</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Razor</a:t>
                      </a:r>
                      <a:r>
                        <a:rPr lang="en-US" sz="1200" baseline="0" dirty="0" smtClean="0">
                          <a:latin typeface="+mj-lt"/>
                        </a:rPr>
                        <a:t> with extra blades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Tampons</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Other</a:t>
                      </a:r>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53" name="Rectangle 52"/>
          <p:cNvSpPr/>
          <p:nvPr/>
        </p:nvSpPr>
        <p:spPr>
          <a:xfrm>
            <a:off x="576117" y="5527843"/>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Rectangle 53"/>
          <p:cNvSpPr/>
          <p:nvPr/>
        </p:nvSpPr>
        <p:spPr>
          <a:xfrm>
            <a:off x="576117" y="5803885"/>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5" name="Rectangle 54"/>
          <p:cNvSpPr/>
          <p:nvPr/>
        </p:nvSpPr>
        <p:spPr>
          <a:xfrm>
            <a:off x="576117" y="607992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Rectangle 55"/>
          <p:cNvSpPr/>
          <p:nvPr/>
        </p:nvSpPr>
        <p:spPr>
          <a:xfrm>
            <a:off x="576117" y="6355969"/>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Rectangle 56"/>
          <p:cNvSpPr/>
          <p:nvPr/>
        </p:nvSpPr>
        <p:spPr>
          <a:xfrm>
            <a:off x="576117" y="517982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Rectangle 57"/>
          <p:cNvSpPr/>
          <p:nvPr/>
        </p:nvSpPr>
        <p:spPr>
          <a:xfrm>
            <a:off x="2551629" y="551596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58"/>
          <p:cNvSpPr/>
          <p:nvPr/>
        </p:nvSpPr>
        <p:spPr>
          <a:xfrm>
            <a:off x="2551629" y="579201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Rectangle 59"/>
          <p:cNvSpPr/>
          <p:nvPr/>
        </p:nvSpPr>
        <p:spPr>
          <a:xfrm>
            <a:off x="2551629" y="60680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Rectangle 60"/>
          <p:cNvSpPr/>
          <p:nvPr/>
        </p:nvSpPr>
        <p:spPr>
          <a:xfrm>
            <a:off x="2551629" y="634409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2" name="Rectangle 61"/>
          <p:cNvSpPr/>
          <p:nvPr/>
        </p:nvSpPr>
        <p:spPr>
          <a:xfrm>
            <a:off x="2551629" y="51679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3" name="Rectangle 62"/>
          <p:cNvSpPr/>
          <p:nvPr/>
        </p:nvSpPr>
        <p:spPr>
          <a:xfrm>
            <a:off x="4875027" y="551596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4" name="Rectangle 63"/>
          <p:cNvSpPr/>
          <p:nvPr/>
        </p:nvSpPr>
        <p:spPr>
          <a:xfrm>
            <a:off x="4875027" y="579201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5" name="Rectangle 64"/>
          <p:cNvSpPr/>
          <p:nvPr/>
        </p:nvSpPr>
        <p:spPr>
          <a:xfrm>
            <a:off x="4875027" y="60680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6" name="Rectangle 65"/>
          <p:cNvSpPr/>
          <p:nvPr/>
        </p:nvSpPr>
        <p:spPr>
          <a:xfrm>
            <a:off x="4875027" y="634409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7" name="Rectangle 66"/>
          <p:cNvSpPr/>
          <p:nvPr/>
        </p:nvSpPr>
        <p:spPr>
          <a:xfrm>
            <a:off x="4875027" y="51679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8" name="Rectangle 67"/>
          <p:cNvSpPr/>
          <p:nvPr/>
        </p:nvSpPr>
        <p:spPr>
          <a:xfrm>
            <a:off x="6798625" y="551596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Rectangle 68"/>
          <p:cNvSpPr/>
          <p:nvPr/>
        </p:nvSpPr>
        <p:spPr>
          <a:xfrm>
            <a:off x="6798625" y="579201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0" name="Rectangle 69"/>
          <p:cNvSpPr/>
          <p:nvPr/>
        </p:nvSpPr>
        <p:spPr>
          <a:xfrm>
            <a:off x="6798625" y="60680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1" name="Rectangle 70"/>
          <p:cNvSpPr/>
          <p:nvPr/>
        </p:nvSpPr>
        <p:spPr>
          <a:xfrm>
            <a:off x="6798625" y="634409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2" name="Rectangle 71"/>
          <p:cNvSpPr/>
          <p:nvPr/>
        </p:nvSpPr>
        <p:spPr>
          <a:xfrm>
            <a:off x="6798625" y="516795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3" name="TextBox 72"/>
          <p:cNvSpPr txBox="1"/>
          <p:nvPr/>
        </p:nvSpPr>
        <p:spPr>
          <a:xfrm>
            <a:off x="304800" y="937550"/>
            <a:ext cx="8458200" cy="276999"/>
          </a:xfrm>
          <a:prstGeom prst="rect">
            <a:avLst/>
          </a:prstGeom>
          <a:noFill/>
        </p:spPr>
        <p:txBody>
          <a:bodyPr wrap="square" rtlCol="0">
            <a:spAutoFit/>
          </a:bodyPr>
          <a:lstStyle/>
          <a:p>
            <a:r>
              <a:rPr lang="en-US" sz="1200" dirty="0" smtClean="0">
                <a:solidFill>
                  <a:srgbClr val="002060"/>
                </a:solidFill>
              </a:rPr>
              <a:t>Below you will find a list of recommendations regarding medicine and toiletries</a:t>
            </a:r>
          </a:p>
        </p:txBody>
      </p:sp>
      <p:sp>
        <p:nvSpPr>
          <p:cNvPr id="74" name="TextBox 73"/>
          <p:cNvSpPr txBox="1"/>
          <p:nvPr/>
        </p:nvSpPr>
        <p:spPr>
          <a:xfrm>
            <a:off x="269175" y="6553200"/>
            <a:ext cx="3886200" cy="246221"/>
          </a:xfrm>
          <a:prstGeom prst="rect">
            <a:avLst/>
          </a:prstGeom>
          <a:noFill/>
        </p:spPr>
        <p:txBody>
          <a:bodyPr wrap="square" rtlCol="0">
            <a:spAutoFit/>
          </a:bodyPr>
          <a:lstStyle/>
          <a:p>
            <a:r>
              <a:rPr lang="en-US" sz="1000" b="0" i="0" dirty="0" smtClean="0"/>
              <a:t>Keep in mind that these are suggestions</a:t>
            </a:r>
          </a:p>
        </p:txBody>
      </p:sp>
    </p:spTree>
    <p:extLst>
      <p:ext uri="{BB962C8B-B14F-4D97-AF65-F5344CB8AC3E}">
        <p14:creationId xmlns:p14="http://schemas.microsoft.com/office/powerpoint/2010/main" val="1179226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Recommended Clothing Packing List</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1988788795"/>
              </p:ext>
            </p:extLst>
          </p:nvPr>
        </p:nvGraphicFramePr>
        <p:xfrm>
          <a:off x="457200" y="1219200"/>
          <a:ext cx="8077200" cy="5455920"/>
        </p:xfrm>
        <a:graphic>
          <a:graphicData uri="http://schemas.openxmlformats.org/drawingml/2006/table">
            <a:tbl>
              <a:tblPr firstRow="1" bandRow="1"/>
              <a:tblGrid>
                <a:gridCol w="304800"/>
                <a:gridCol w="7772400"/>
              </a:tblGrid>
              <a:tr h="152400">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Clothing</a:t>
                      </a:r>
                      <a:endParaRPr lang="en-US" sz="12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r>
              <a:tr h="0">
                <a:tc gridSpan="2">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tabLst>
                          <a:tab pos="4462463" algn="l"/>
                        </a:tabLst>
                      </a:pPr>
                      <a:r>
                        <a:rPr lang="en-US" sz="1000" b="0" u="none" baseline="0" dirty="0" smtClean="0">
                          <a:solidFill>
                            <a:schemeClr val="bg1"/>
                          </a:solidFill>
                          <a:latin typeface="+mj-lt"/>
                        </a:rPr>
                        <a:t>You will be given 2 CFC t-shirts to wear to camp (MWF); wear your college shirts </a:t>
                      </a:r>
                      <a:r>
                        <a:rPr lang="en-US" sz="1000" b="0" u="none" baseline="0" dirty="0" err="1" smtClean="0">
                          <a:solidFill>
                            <a:schemeClr val="bg1"/>
                          </a:solidFill>
                          <a:latin typeface="+mj-lt"/>
                        </a:rPr>
                        <a:t>TTh</a:t>
                      </a:r>
                      <a:r>
                        <a:rPr lang="en-US" sz="1000" b="0" u="none" baseline="0" dirty="0" smtClean="0">
                          <a:solidFill>
                            <a:schemeClr val="bg1"/>
                          </a:solidFill>
                          <a:latin typeface="+mj-lt"/>
                        </a:rPr>
                        <a:t>.  Laundry can be done hand in the evening or at lunch.</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Exercise clothing.  You won’t need a lot of this extra clothing because you will get CFC T-shirts to wear during the camp - 2 total (one for MW, and one for F). </a:t>
                      </a:r>
                      <a:r>
                        <a:rPr lang="en-US" sz="1200" kern="1200" baseline="0" dirty="0" err="1" smtClean="0">
                          <a:solidFill>
                            <a:schemeClr val="dk1"/>
                          </a:solidFill>
                          <a:latin typeface="+mj-lt"/>
                          <a:ea typeface="+mn-ea"/>
                          <a:cs typeface="+mn-cs"/>
                        </a:rPr>
                        <a:t>TTh</a:t>
                      </a:r>
                      <a:r>
                        <a:rPr lang="en-US" sz="1200" kern="1200" baseline="0" dirty="0" smtClean="0">
                          <a:solidFill>
                            <a:schemeClr val="dk1"/>
                          </a:solidFill>
                          <a:latin typeface="+mj-lt"/>
                          <a:ea typeface="+mn-ea"/>
                          <a:cs typeface="+mn-cs"/>
                        </a:rPr>
                        <a:t> coaches wear shirts with their university logo.  Bring 2 or 3.</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In general, try to bring light and airy clothing as well as clothing that dries quickly and does not wrinkle.</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Bring some casual outfits for the weekends: airy, breathable long sleeve pants and shirts as well as shorts and short sleeve shirts  Light but long sleeved keeps off both sun and mosquitoes. Avoid bringing jeans.  Guys should bring T-shirts; girls should bring lightweight T-shirts or thick strapped tank-tops.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9436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Don’t bring anything you are sentimentally attached to. A lot of your stuff you wear during the week will get sweaty and dirty and maybe even lost. Stick to inexpensive and basic garments.  Vietnamese tend to dress less casually than Americans, however, so making an effort to look neat will be appreciated.</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Undergarments (underwear, sports bras; the more the better so you won’t have to worry about laundry)</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A few pairs of socks </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Swimsuit (Vietnamese women tend to wear shorts and a T-Shirt or occasionally a one piece bathing suit, though you don’t have to do this)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kern="1200" baseline="0" dirty="0" smtClean="0">
                          <a:solidFill>
                            <a:schemeClr val="dk1"/>
                          </a:solidFill>
                          <a:latin typeface="+mj-lt"/>
                          <a:ea typeface="+mn-ea"/>
                          <a:cs typeface="+mn-cs"/>
                        </a:rPr>
                        <a:t>Pajamas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One long sleeve shirt or very light, breathable jacket</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A nice outfit or two to wear in the city, such as a nice sundress for girls and nice pants and shirt for guys</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One pair of athletic shoes</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Sandals/flip flops</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One pair of nice shoes (optional)</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baseline="0" dirty="0" smtClean="0">
                          <a:solidFill>
                            <a:schemeClr val="tx1"/>
                          </a:solidFill>
                          <a:latin typeface="+mj-lt"/>
                          <a:ea typeface="+mn-ea"/>
                          <a:cs typeface="+mn-cs"/>
                        </a:rPr>
                        <a:t>Raincoat/rain jacket (optional)</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40" name="Rectangle 39"/>
          <p:cNvSpPr/>
          <p:nvPr/>
        </p:nvSpPr>
        <p:spPr>
          <a:xfrm>
            <a:off x="576117" y="4419600"/>
            <a:ext cx="152400" cy="12595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ectangle 40"/>
          <p:cNvSpPr/>
          <p:nvPr/>
        </p:nvSpPr>
        <p:spPr>
          <a:xfrm>
            <a:off x="576117" y="48006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2" name="Rectangle 41"/>
          <p:cNvSpPr/>
          <p:nvPr/>
        </p:nvSpPr>
        <p:spPr>
          <a:xfrm>
            <a:off x="576117" y="51054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3" name="Rectangle 42"/>
          <p:cNvSpPr/>
          <p:nvPr/>
        </p:nvSpPr>
        <p:spPr>
          <a:xfrm>
            <a:off x="576117" y="535965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Rectangle 43"/>
          <p:cNvSpPr/>
          <p:nvPr/>
        </p:nvSpPr>
        <p:spPr>
          <a:xfrm>
            <a:off x="576117" y="56388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Rectangle 44"/>
          <p:cNvSpPr/>
          <p:nvPr/>
        </p:nvSpPr>
        <p:spPr>
          <a:xfrm>
            <a:off x="576117" y="5893850"/>
            <a:ext cx="152400" cy="12595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Rectangle 45"/>
          <p:cNvSpPr/>
          <p:nvPr/>
        </p:nvSpPr>
        <p:spPr>
          <a:xfrm>
            <a:off x="576117" y="61722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Rectangle 46"/>
          <p:cNvSpPr/>
          <p:nvPr/>
        </p:nvSpPr>
        <p:spPr>
          <a:xfrm>
            <a:off x="576117" y="64770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TextBox 68"/>
          <p:cNvSpPr txBox="1"/>
          <p:nvPr/>
        </p:nvSpPr>
        <p:spPr>
          <a:xfrm>
            <a:off x="304800" y="866001"/>
            <a:ext cx="8458200" cy="276999"/>
          </a:xfrm>
          <a:prstGeom prst="rect">
            <a:avLst/>
          </a:prstGeom>
          <a:noFill/>
        </p:spPr>
        <p:txBody>
          <a:bodyPr wrap="square" rtlCol="0">
            <a:spAutoFit/>
          </a:bodyPr>
          <a:lstStyle/>
          <a:p>
            <a:r>
              <a:rPr lang="en-US" sz="1200" dirty="0" smtClean="0">
                <a:solidFill>
                  <a:srgbClr val="002060"/>
                </a:solidFill>
              </a:rPr>
              <a:t>Below you will find a list of recommendations regarding clothing</a:t>
            </a:r>
          </a:p>
        </p:txBody>
      </p:sp>
      <p:sp>
        <p:nvSpPr>
          <p:cNvPr id="70" name="Rectangle 69"/>
          <p:cNvSpPr/>
          <p:nvPr/>
        </p:nvSpPr>
        <p:spPr>
          <a:xfrm>
            <a:off x="576117" y="38100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1" name="Rectangle 70"/>
          <p:cNvSpPr/>
          <p:nvPr/>
        </p:nvSpPr>
        <p:spPr>
          <a:xfrm>
            <a:off x="576117" y="4101972"/>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2" name="Rectangle 71"/>
          <p:cNvSpPr/>
          <p:nvPr/>
        </p:nvSpPr>
        <p:spPr>
          <a:xfrm>
            <a:off x="576117" y="25908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3" name="Rectangle 72"/>
          <p:cNvSpPr/>
          <p:nvPr/>
        </p:nvSpPr>
        <p:spPr>
          <a:xfrm>
            <a:off x="576117" y="32004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4" name="Rectangle 73"/>
          <p:cNvSpPr/>
          <p:nvPr/>
        </p:nvSpPr>
        <p:spPr>
          <a:xfrm>
            <a:off x="576117" y="19050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75" name="Rectangle 74"/>
          <p:cNvSpPr/>
          <p:nvPr/>
        </p:nvSpPr>
        <p:spPr>
          <a:xfrm>
            <a:off x="576117" y="226034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TextBox 25"/>
          <p:cNvSpPr txBox="1"/>
          <p:nvPr/>
        </p:nvSpPr>
        <p:spPr>
          <a:xfrm>
            <a:off x="269175" y="6641275"/>
            <a:ext cx="3886200" cy="246221"/>
          </a:xfrm>
          <a:prstGeom prst="rect">
            <a:avLst/>
          </a:prstGeom>
          <a:noFill/>
        </p:spPr>
        <p:txBody>
          <a:bodyPr wrap="square" rtlCol="0">
            <a:spAutoFit/>
          </a:bodyPr>
          <a:lstStyle/>
          <a:p>
            <a:r>
              <a:rPr lang="en-US" sz="1000" b="0" i="0" dirty="0" smtClean="0"/>
              <a:t>Keep in mind that these are suggestions</a:t>
            </a:r>
          </a:p>
        </p:txBody>
      </p:sp>
      <p:sp>
        <p:nvSpPr>
          <p:cNvPr id="30" name="Rectangle 29"/>
          <p:cNvSpPr/>
          <p:nvPr/>
        </p:nvSpPr>
        <p:spPr bwMode="gray">
          <a:xfrm>
            <a:off x="3124200" y="5562600"/>
            <a:ext cx="5562600" cy="1131125"/>
          </a:xfrm>
          <a:prstGeom prst="rect">
            <a:avLst/>
          </a:prstGeom>
          <a:solidFill>
            <a:schemeClr val="bg1"/>
          </a:solidFill>
          <a:ln w="3175" algn="ctr">
            <a:solidFill>
              <a:schemeClr val="bg1"/>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algn="ctr" eaLnBrk="0" hangingPunct="0">
              <a:spcBef>
                <a:spcPts val="300"/>
              </a:spcBef>
              <a:buClr>
                <a:schemeClr val="tx1"/>
              </a:buClr>
            </a:pPr>
            <a:endParaRPr lang="en-US" sz="1000" b="0" i="0" dirty="0" smtClean="0">
              <a:latin typeface="+mn-lt"/>
              <a:sym typeface="Wingdings" pitchFamily="2" charset="2"/>
            </a:endParaRPr>
          </a:p>
        </p:txBody>
      </p:sp>
      <p:sp>
        <p:nvSpPr>
          <p:cNvPr id="27" name="Rectangle 26"/>
          <p:cNvSpPr/>
          <p:nvPr/>
        </p:nvSpPr>
        <p:spPr bwMode="gray">
          <a:xfrm>
            <a:off x="3124200" y="5562600"/>
            <a:ext cx="5398324" cy="1097280"/>
          </a:xfrm>
          <a:prstGeom prst="rect">
            <a:avLst/>
          </a:prstGeom>
          <a:solidFill>
            <a:schemeClr val="accent1">
              <a:lumMod val="20000"/>
              <a:lumOff val="80000"/>
            </a:schemeClr>
          </a:solidFill>
          <a:ln w="12700" algn="ctr">
            <a:solidFill>
              <a:srgbClr val="002060"/>
            </a:solidFill>
            <a:miter lim="800000"/>
            <a:headEnd/>
            <a:tailEnd/>
          </a:ln>
          <a:effectLst/>
        </p:spPr>
        <p:txBody>
          <a:bodyPr vert="horz" wrap="square" lIns="45720" tIns="45720" rIns="45720" bIns="45720" numCol="1" rtlCol="0" anchor="ctr" anchorCtr="0" compatLnSpc="1">
            <a:prstTxWarp prst="textNoShape">
              <a:avLst/>
            </a:prstTxWarp>
            <a:noAutofit/>
          </a:bodyPr>
          <a:lstStyle/>
          <a:p>
            <a:pPr marL="0" eaLnBrk="0" hangingPunct="0">
              <a:spcBef>
                <a:spcPts val="300"/>
              </a:spcBef>
              <a:buClr>
                <a:schemeClr val="tx1"/>
              </a:buClr>
            </a:pPr>
            <a:r>
              <a:rPr lang="en-US" sz="1050" b="1" i="1" dirty="0" smtClean="0">
                <a:latin typeface="+mn-lt"/>
                <a:sym typeface="Wingdings" pitchFamily="2" charset="2"/>
              </a:rPr>
              <a:t>Laundry</a:t>
            </a:r>
          </a:p>
          <a:p>
            <a:pPr marL="365760" indent="-182880">
              <a:spcBef>
                <a:spcPts val="300"/>
              </a:spcBef>
              <a:buFont typeface="Wingdings" pitchFamily="2" charset="2"/>
              <a:buChar char="§"/>
            </a:pPr>
            <a:r>
              <a:rPr lang="en-US" sz="1050" i="1" dirty="0" smtClean="0"/>
              <a:t>Laundry can usually be done by local staff at the housing facility, however it will cost you extra and may not be up to your standards so be prepared to sometimes wash your clothes yourself (by hand – detergent can be readily purchased on site)</a:t>
            </a:r>
          </a:p>
          <a:p>
            <a:pPr marL="365760" indent="-182880">
              <a:spcBef>
                <a:spcPts val="300"/>
              </a:spcBef>
              <a:buFont typeface="Wingdings" pitchFamily="2" charset="2"/>
              <a:buChar char="§"/>
            </a:pPr>
            <a:r>
              <a:rPr lang="en-US" sz="1050" i="1" dirty="0" smtClean="0"/>
              <a:t>You can do laundry at the hotel on weekends, however it may be expensive</a:t>
            </a:r>
          </a:p>
        </p:txBody>
      </p:sp>
      <p:cxnSp>
        <p:nvCxnSpPr>
          <p:cNvPr id="32" name="Straight Connector 31"/>
          <p:cNvCxnSpPr/>
          <p:nvPr/>
        </p:nvCxnSpPr>
        <p:spPr bwMode="auto">
          <a:xfrm>
            <a:off x="3124200" y="5562600"/>
            <a:ext cx="0" cy="1097280"/>
          </a:xfrm>
          <a:prstGeom prst="line">
            <a:avLst/>
          </a:prstGeom>
          <a:solidFill>
            <a:srgbClr val="E5E5CC"/>
          </a:solidFill>
          <a:ln w="12700" cap="flat" cmpd="sng" algn="ctr">
            <a:solidFill>
              <a:srgbClr val="002060"/>
            </a:solidFill>
            <a:prstDash val="solid"/>
            <a:round/>
            <a:headEnd type="none" w="med" len="med"/>
            <a:tailEnd type="none" w="med" len="med"/>
          </a:ln>
          <a:effectLst/>
        </p:spPr>
      </p:cxnSp>
    </p:spTree>
    <p:extLst>
      <p:ext uri="{BB962C8B-B14F-4D97-AF65-F5344CB8AC3E}">
        <p14:creationId xmlns:p14="http://schemas.microsoft.com/office/powerpoint/2010/main" val="2895358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Recommended Miscellaneous Items Packing List</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213867791"/>
              </p:ext>
            </p:extLst>
          </p:nvPr>
        </p:nvGraphicFramePr>
        <p:xfrm>
          <a:off x="457200" y="1371600"/>
          <a:ext cx="8198381" cy="3718560"/>
        </p:xfrm>
        <a:graphic>
          <a:graphicData uri="http://schemas.openxmlformats.org/drawingml/2006/table">
            <a:tbl>
              <a:tblPr firstRow="1" bandRow="1"/>
              <a:tblGrid>
                <a:gridCol w="304800"/>
                <a:gridCol w="3733800"/>
                <a:gridCol w="381000"/>
                <a:gridCol w="3778781"/>
              </a:tblGrid>
              <a:tr h="152400">
                <a:tc gridSpan="4">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Miscellaneous</a:t>
                      </a:r>
                      <a:r>
                        <a:rPr lang="en-US" sz="1200" b="1" u="none" baseline="0" dirty="0" smtClean="0">
                          <a:latin typeface="+mj-lt"/>
                        </a:rPr>
                        <a:t> Items</a:t>
                      </a:r>
                      <a:endParaRPr lang="en-US" sz="12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c hMerge="1">
                  <a:txBody>
                    <a:bodyPr/>
                    <a:lstStyle/>
                    <a:p>
                      <a:pPr algn="ctr"/>
                      <a:endParaRPr lang="en-US" sz="12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algn="ctr"/>
                      <a:endParaRPr lang="en-US" sz="12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0">
                <a:tc gridSpan="4">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tabLst>
                          <a:tab pos="4462463" algn="l"/>
                        </a:tabLst>
                      </a:pPr>
                      <a:r>
                        <a:rPr lang="en-US" sz="1000" b="0" u="none" baseline="0" dirty="0" smtClean="0">
                          <a:solidFill>
                            <a:schemeClr val="bg1"/>
                          </a:solidFill>
                          <a:latin typeface="+mj-lt"/>
                        </a:rPr>
                        <a:t>Keep in mind that if you forget anything that you need, you will be able to purchase most necessities in the major cities</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c hMerge="1">
                  <a:txBody>
                    <a:bodyPr/>
                    <a:lstStyle/>
                    <a:p>
                      <a:pPr>
                        <a:tabLst>
                          <a:tab pos="4462463" algn="l"/>
                        </a:tabLst>
                      </a:pP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tabLst>
                          <a:tab pos="4462463" algn="l"/>
                        </a:tabLst>
                      </a:pP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ATM</a:t>
                      </a:r>
                      <a:r>
                        <a:rPr lang="en-US" sz="1200" baseline="0" dirty="0" smtClean="0">
                          <a:latin typeface="+mj-lt"/>
                        </a:rPr>
                        <a:t> and Credit Card (call your bank before you are leaving to inform them of where you will be using it)</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*Photocopies of all important documents</a:t>
                      </a:r>
                      <a:r>
                        <a:rPr lang="en-US" sz="1200" baseline="0" dirty="0" smtClean="0">
                          <a:latin typeface="+mj-lt"/>
                        </a:rPr>
                        <a:t> (passport, visa, immunization records, credit cards, flight info)</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Some cash in US Dollars (good</a:t>
                      </a:r>
                      <a:r>
                        <a:rPr lang="en-US" sz="1200" baseline="0" dirty="0" smtClean="0">
                          <a:latin typeface="+mj-lt"/>
                        </a:rPr>
                        <a:t> condition, new bills)</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Money belt or purse to wear inside</a:t>
                      </a:r>
                      <a:r>
                        <a:rPr lang="en-US" sz="1200" kern="1200" baseline="0" dirty="0" smtClean="0">
                          <a:solidFill>
                            <a:schemeClr val="tx1"/>
                          </a:solidFill>
                          <a:latin typeface="+mn-lt"/>
                          <a:ea typeface="+mn-ea"/>
                          <a:cs typeface="+mn-cs"/>
                        </a:rPr>
                        <a:t> your clothes</a:t>
                      </a:r>
                      <a:endParaRPr lang="en-US" sz="1200" kern="1200" dirty="0" smtClean="0">
                        <a:solidFill>
                          <a:schemeClr val="tx1"/>
                        </a:solidFill>
                        <a:latin typeface="+mn-lt"/>
                        <a:ea typeface="+mn-ea"/>
                        <a:cs typeface="+mn-cs"/>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Travel games, cards, etc.</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Zip-lock</a:t>
                      </a:r>
                      <a:r>
                        <a:rPr lang="en-US" sz="1200" baseline="0" dirty="0" smtClean="0">
                          <a:latin typeface="+mj-lt"/>
                        </a:rPr>
                        <a:t> bags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Travel books</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Journal</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Small</a:t>
                      </a:r>
                      <a:r>
                        <a:rPr lang="en-US" sz="1200" baseline="0" dirty="0" smtClean="0">
                          <a:latin typeface="+mj-lt"/>
                        </a:rPr>
                        <a:t> p</a:t>
                      </a:r>
                      <a:r>
                        <a:rPr lang="en-US" sz="1200" dirty="0" smtClean="0">
                          <a:latin typeface="+mj-lt"/>
                        </a:rPr>
                        <a:t>illow and top sheet for bed (the pillows provided can</a:t>
                      </a:r>
                      <a:r>
                        <a:rPr lang="en-US" sz="1200" baseline="0" dirty="0" smtClean="0">
                          <a:latin typeface="+mj-lt"/>
                        </a:rPr>
                        <a:t> be</a:t>
                      </a:r>
                      <a:r>
                        <a:rPr lang="en-US" sz="1200" dirty="0" smtClean="0">
                          <a:latin typeface="+mj-lt"/>
                        </a:rPr>
                        <a:t> hard; the bedding consists of a fitted</a:t>
                      </a:r>
                      <a:r>
                        <a:rPr lang="en-US" sz="1200" baseline="0" dirty="0" smtClean="0">
                          <a:latin typeface="+mj-lt"/>
                        </a:rPr>
                        <a:t> sheet and </a:t>
                      </a:r>
                      <a:r>
                        <a:rPr lang="en-US" sz="1200" dirty="0" smtClean="0">
                          <a:latin typeface="+mj-lt"/>
                        </a:rPr>
                        <a:t>fleece blanket)</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Sleeping bag (optional – it will be hot so this is probably not needed, but you could bring it if you want to put it on top of your bed for extra padding)</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Snack food and water mixes (power bars,</a:t>
                      </a:r>
                      <a:r>
                        <a:rPr lang="en-US" sz="1200" baseline="0" dirty="0" smtClean="0">
                          <a:latin typeface="+mj-lt"/>
                        </a:rPr>
                        <a:t> granola bars, peanut butter, Gatorade powder, etc.)</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kern="1200" dirty="0" smtClean="0">
                          <a:solidFill>
                            <a:schemeClr val="tx1"/>
                          </a:solidFill>
                          <a:latin typeface="+mn-lt"/>
                          <a:ea typeface="+mn-ea"/>
                          <a:cs typeface="+mn-cs"/>
                        </a:rPr>
                        <a:t>Small gifts to bring to the VN</a:t>
                      </a:r>
                      <a:r>
                        <a:rPr lang="en-US" sz="1200" kern="1200" baseline="0" dirty="0" smtClean="0">
                          <a:solidFill>
                            <a:schemeClr val="tx1"/>
                          </a:solidFill>
                          <a:latin typeface="+mn-lt"/>
                          <a:ea typeface="+mn-ea"/>
                          <a:cs typeface="+mn-cs"/>
                        </a:rPr>
                        <a:t> coaches</a:t>
                      </a:r>
                      <a:r>
                        <a:rPr lang="en-US" sz="1200" kern="1200" dirty="0" smtClean="0">
                          <a:solidFill>
                            <a:schemeClr val="tx1"/>
                          </a:solidFill>
                          <a:latin typeface="+mn-lt"/>
                          <a:ea typeface="+mn-ea"/>
                          <a:cs typeface="+mn-cs"/>
                        </a:rPr>
                        <a:t> (especially those with your school </a:t>
                      </a:r>
                      <a:r>
                        <a:rPr lang="en-US" sz="1200" kern="1200" dirty="0" smtClean="0">
                          <a:solidFill>
                            <a:schemeClr val="tx1"/>
                          </a:solidFill>
                          <a:latin typeface="+mn-lt"/>
                          <a:ea typeface="+mn-ea"/>
                          <a:cs typeface="+mn-cs"/>
                        </a:rPr>
                        <a:t>emblems). </a:t>
                      </a:r>
                      <a:r>
                        <a:rPr lang="en-US" sz="1200" kern="1200" dirty="0" smtClean="0">
                          <a:solidFill>
                            <a:schemeClr val="tx1"/>
                          </a:solidFill>
                          <a:latin typeface="+mn-lt"/>
                          <a:ea typeface="+mn-ea"/>
                          <a:cs typeface="+mn-cs"/>
                        </a:rPr>
                        <a:t>Photos of yourself.</a:t>
                      </a:r>
                      <a:endParaRPr lang="en-US" sz="1200" kern="1200" dirty="0">
                        <a:solidFill>
                          <a:schemeClr val="tx1"/>
                        </a:solidFill>
                        <a:latin typeface="+mn-lt"/>
                        <a:ea typeface="+mn-ea"/>
                        <a:cs typeface="+mn-cs"/>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Umbrella (optional)</a:t>
                      </a:r>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Duffel</a:t>
                      </a:r>
                      <a:r>
                        <a:rPr lang="en-US" sz="1200" baseline="0" dirty="0" smtClean="0">
                          <a:latin typeface="+mj-lt"/>
                        </a:rPr>
                        <a:t> bag or backpack for weekend trips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Water</a:t>
                      </a:r>
                      <a:r>
                        <a:rPr lang="en-US" sz="1200" baseline="0" dirty="0" smtClean="0">
                          <a:latin typeface="+mj-lt"/>
                        </a:rPr>
                        <a:t> bottle / </a:t>
                      </a:r>
                      <a:r>
                        <a:rPr lang="en-US" sz="1200" baseline="0" dirty="0" err="1" smtClean="0">
                          <a:latin typeface="+mj-lt"/>
                        </a:rPr>
                        <a:t>Nalgene</a:t>
                      </a:r>
                      <a:r>
                        <a:rPr lang="en-US" sz="1200" baseline="0" dirty="0" smtClean="0">
                          <a:latin typeface="+mj-lt"/>
                        </a:rPr>
                        <a:t> that can be reused</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Passport and one other government issued photo ID</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Towel </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US" sz="1200" dirty="0" smtClean="0">
                          <a:latin typeface="+mj-lt"/>
                        </a:rPr>
                        <a:t>Video clips</a:t>
                      </a:r>
                      <a:r>
                        <a:rPr lang="en-US" sz="1200" baseline="0" dirty="0" smtClean="0">
                          <a:latin typeface="+mj-lt"/>
                        </a:rPr>
                        <a:t> of you or your team playing your sport</a:t>
                      </a:r>
                      <a:endParaRPr lang="en-US" sz="1200" dirty="0">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69" name="TextBox 68"/>
          <p:cNvSpPr txBox="1"/>
          <p:nvPr/>
        </p:nvSpPr>
        <p:spPr>
          <a:xfrm>
            <a:off x="304800" y="937550"/>
            <a:ext cx="8458200" cy="276999"/>
          </a:xfrm>
          <a:prstGeom prst="rect">
            <a:avLst/>
          </a:prstGeom>
          <a:noFill/>
        </p:spPr>
        <p:txBody>
          <a:bodyPr wrap="square" rtlCol="0">
            <a:spAutoFit/>
          </a:bodyPr>
          <a:lstStyle/>
          <a:p>
            <a:r>
              <a:rPr lang="en-US" sz="1200" dirty="0" smtClean="0">
                <a:solidFill>
                  <a:srgbClr val="002060"/>
                </a:solidFill>
              </a:rPr>
              <a:t>Below you will find a list of recommendations regarding miscellaneous items</a:t>
            </a:r>
          </a:p>
        </p:txBody>
      </p:sp>
      <p:sp>
        <p:nvSpPr>
          <p:cNvPr id="25" name="Rectangle 24"/>
          <p:cNvSpPr/>
          <p:nvPr/>
        </p:nvSpPr>
        <p:spPr>
          <a:xfrm>
            <a:off x="582685" y="2942129"/>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Rectangle 25"/>
          <p:cNvSpPr/>
          <p:nvPr/>
        </p:nvSpPr>
        <p:spPr>
          <a:xfrm>
            <a:off x="582685" y="3228975"/>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8" name="Rectangle 27"/>
          <p:cNvSpPr/>
          <p:nvPr/>
        </p:nvSpPr>
        <p:spPr>
          <a:xfrm>
            <a:off x="582685" y="38862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9" name="Rectangle 28"/>
          <p:cNvSpPr/>
          <p:nvPr/>
        </p:nvSpPr>
        <p:spPr>
          <a:xfrm>
            <a:off x="582685" y="430568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Rectangle 29"/>
          <p:cNvSpPr/>
          <p:nvPr/>
        </p:nvSpPr>
        <p:spPr>
          <a:xfrm>
            <a:off x="582685" y="458482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Rectangle 30"/>
          <p:cNvSpPr/>
          <p:nvPr/>
        </p:nvSpPr>
        <p:spPr>
          <a:xfrm>
            <a:off x="582685" y="48768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Rectangle 32"/>
          <p:cNvSpPr/>
          <p:nvPr/>
        </p:nvSpPr>
        <p:spPr>
          <a:xfrm>
            <a:off x="582685" y="2397623"/>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Rectangle 33"/>
          <p:cNvSpPr/>
          <p:nvPr/>
        </p:nvSpPr>
        <p:spPr>
          <a:xfrm>
            <a:off x="582685" y="266987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5" name="Rectangle 34"/>
          <p:cNvSpPr/>
          <p:nvPr/>
        </p:nvSpPr>
        <p:spPr>
          <a:xfrm>
            <a:off x="582685" y="2055216"/>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6" name="Rectangle 35"/>
          <p:cNvSpPr/>
          <p:nvPr/>
        </p:nvSpPr>
        <p:spPr>
          <a:xfrm>
            <a:off x="4648200" y="2944313"/>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7" name="Rectangle 36"/>
          <p:cNvSpPr/>
          <p:nvPr/>
        </p:nvSpPr>
        <p:spPr>
          <a:xfrm>
            <a:off x="4648200" y="3231159"/>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8" name="Rectangle 37"/>
          <p:cNvSpPr/>
          <p:nvPr/>
        </p:nvSpPr>
        <p:spPr>
          <a:xfrm>
            <a:off x="4648200" y="392468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Rectangle 47"/>
          <p:cNvSpPr/>
          <p:nvPr/>
        </p:nvSpPr>
        <p:spPr>
          <a:xfrm>
            <a:off x="4648200" y="43434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Rectangle 48"/>
          <p:cNvSpPr/>
          <p:nvPr/>
        </p:nvSpPr>
        <p:spPr>
          <a:xfrm>
            <a:off x="4648200" y="459653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51"/>
          <p:cNvSpPr/>
          <p:nvPr/>
        </p:nvSpPr>
        <p:spPr>
          <a:xfrm>
            <a:off x="4648200" y="239980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Rectangle 52"/>
          <p:cNvSpPr/>
          <p:nvPr/>
        </p:nvSpPr>
        <p:spPr>
          <a:xfrm>
            <a:off x="4648200" y="267206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Rectangle 53"/>
          <p:cNvSpPr/>
          <p:nvPr/>
        </p:nvSpPr>
        <p:spPr>
          <a:xfrm>
            <a:off x="4648200" y="20574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0" name="TextBox 39"/>
          <p:cNvSpPr txBox="1"/>
          <p:nvPr/>
        </p:nvSpPr>
        <p:spPr>
          <a:xfrm>
            <a:off x="381000" y="5392579"/>
            <a:ext cx="3886200" cy="246221"/>
          </a:xfrm>
          <a:prstGeom prst="rect">
            <a:avLst/>
          </a:prstGeom>
          <a:noFill/>
        </p:spPr>
        <p:txBody>
          <a:bodyPr wrap="square" rtlCol="0">
            <a:spAutoFit/>
          </a:bodyPr>
          <a:lstStyle/>
          <a:p>
            <a:r>
              <a:rPr lang="en-US" sz="1000" b="0" i="0" dirty="0" smtClean="0"/>
              <a:t>Keep in mind that these are suggestions</a:t>
            </a:r>
          </a:p>
        </p:txBody>
      </p:sp>
      <p:sp>
        <p:nvSpPr>
          <p:cNvPr id="2" name="Rectangle 1"/>
          <p:cNvSpPr/>
          <p:nvPr/>
        </p:nvSpPr>
        <p:spPr>
          <a:xfrm>
            <a:off x="457200" y="5791200"/>
            <a:ext cx="8077200" cy="261610"/>
          </a:xfrm>
          <a:prstGeom prst="rect">
            <a:avLst/>
          </a:prstGeom>
        </p:spPr>
        <p:txBody>
          <a:bodyPr wrap="square">
            <a:spAutoFit/>
          </a:bodyPr>
          <a:lstStyle/>
          <a:p>
            <a:pPr>
              <a:spcBef>
                <a:spcPct val="0"/>
              </a:spcBef>
            </a:pPr>
            <a:r>
              <a:rPr lang="en-US" sz="1100" dirty="0"/>
              <a:t>*PACK PHOTOCOPIES separately from the originals</a:t>
            </a:r>
            <a:r>
              <a:rPr lang="en-US" sz="1100" dirty="0" smtClean="0"/>
              <a:t>.  		</a:t>
            </a:r>
            <a:r>
              <a:rPr lang="en-US" sz="1100" u="sng" dirty="0" smtClean="0"/>
              <a:t>Pack all valuables and medicines in your carry on!</a:t>
            </a:r>
            <a:r>
              <a:rPr lang="en-US" sz="1100" dirty="0" smtClean="0"/>
              <a:t> </a:t>
            </a:r>
            <a:endParaRPr lang="en-US" sz="1100" dirty="0"/>
          </a:p>
        </p:txBody>
      </p:sp>
      <p:sp>
        <p:nvSpPr>
          <p:cNvPr id="32" name="Rectangle 31"/>
          <p:cNvSpPr/>
          <p:nvPr/>
        </p:nvSpPr>
        <p:spPr>
          <a:xfrm>
            <a:off x="4648200" y="487680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30822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Recommended Items to NOT BRING</a:t>
            </a:r>
          </a:p>
        </p:txBody>
      </p:sp>
      <p:sp>
        <p:nvSpPr>
          <p:cNvPr id="2049" name="Rectangle 1">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0" name="Rectangle 2">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1" name="Rectangle 3">
            <a:hlinkClick r:id="rId3"/>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US">
              <a:solidFill>
                <a:srgbClr val="000066"/>
              </a:solidFill>
              <a:cs typeface="Arial" pitchFamily="34" charset="0"/>
            </a:endParaRPr>
          </a:p>
        </p:txBody>
      </p:sp>
      <p:sp>
        <p:nvSpPr>
          <p:cNvPr id="2054" name="Rectangle 6">
            <a:hlinkClick r:id="rId4"/>
          </p:cNvPr>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solidFill>
                <a:srgbClr val="000066"/>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2118641459"/>
              </p:ext>
            </p:extLst>
          </p:nvPr>
        </p:nvGraphicFramePr>
        <p:xfrm>
          <a:off x="457200" y="1371600"/>
          <a:ext cx="8305800" cy="2438400"/>
        </p:xfrm>
        <a:graphic>
          <a:graphicData uri="http://schemas.openxmlformats.org/drawingml/2006/table">
            <a:tbl>
              <a:tblPr firstRow="1" bandRow="1"/>
              <a:tblGrid>
                <a:gridCol w="414930"/>
                <a:gridCol w="7890870"/>
              </a:tblGrid>
              <a:tr h="152400">
                <a:tc gridSpan="2">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u="none" dirty="0" smtClean="0">
                          <a:latin typeface="+mj-lt"/>
                        </a:rPr>
                        <a:t>Items to NOT BRING</a:t>
                      </a:r>
                      <a:endParaRPr lang="en-US" sz="1200" b="0" dirty="0">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dirty="0"/>
                    </a:p>
                  </a:txBody>
                  <a:tcPr/>
                </a:tc>
              </a:tr>
              <a:tr h="0">
                <a:tc gridSpan="2">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tabLst>
                          <a:tab pos="4462463" algn="l"/>
                        </a:tabLst>
                      </a:pPr>
                      <a:r>
                        <a:rPr lang="en-US" sz="1000" b="0" u="none" baseline="0" dirty="0" smtClean="0">
                          <a:solidFill>
                            <a:schemeClr val="bg1"/>
                          </a:solidFill>
                          <a:latin typeface="+mj-lt"/>
                        </a:rPr>
                        <a:t>Do not bring any of the following items with you to Vietnam</a:t>
                      </a:r>
                      <a:endParaRPr lang="en-US" sz="1000" b="0" dirty="0">
                        <a:solidFill>
                          <a:schemeClr val="bg1"/>
                        </a:solidFill>
                        <a:latin typeface="+mj-lt"/>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Alcohol or drugs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carry-on luggage, no </a:t>
                      </a:r>
                      <a:r>
                        <a:rPr lang="en-US" sz="1200" kern="1200" baseline="0" dirty="0" smtClean="0">
                          <a:solidFill>
                            <a:schemeClr val="tx1"/>
                          </a:solidFill>
                          <a:latin typeface="+mj-lt"/>
                          <a:ea typeface="+mn-ea"/>
                          <a:cs typeface="+mn-cs"/>
                        </a:rPr>
                        <a:t>k</a:t>
                      </a:r>
                      <a:r>
                        <a:rPr lang="en-US" sz="1200" dirty="0" smtClean="0">
                          <a:latin typeface="+mj-lt"/>
                        </a:rPr>
                        <a:t>nives, pocket</a:t>
                      </a:r>
                      <a:r>
                        <a:rPr lang="en-US" sz="1200" baseline="0" dirty="0" smtClean="0">
                          <a:latin typeface="+mj-lt"/>
                        </a:rPr>
                        <a:t> knives, tweezers, scissors or nail clippers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Clothes or other items resembling military paraphernalia – no </a:t>
                      </a:r>
                      <a:r>
                        <a:rPr lang="en-US" sz="1200" dirty="0" smtClean="0">
                          <a:latin typeface="+mj-lt"/>
                        </a:rPr>
                        <a:t>camouflage</a:t>
                      </a:r>
                      <a:r>
                        <a:rPr lang="en-US" sz="1200" baseline="0" dirty="0" smtClean="0">
                          <a:latin typeface="+mj-lt"/>
                        </a:rPr>
                        <a:t> or</a:t>
                      </a:r>
                      <a:r>
                        <a:rPr lang="en-US" sz="1200" dirty="0" smtClean="0">
                          <a:latin typeface="+mj-lt"/>
                        </a:rPr>
                        <a:t> </a:t>
                      </a:r>
                      <a:r>
                        <a:rPr lang="en-US" sz="1200" dirty="0" smtClean="0">
                          <a:latin typeface="+mj-lt"/>
                        </a:rPr>
                        <a:t>army issue </a:t>
                      </a:r>
                      <a:r>
                        <a:rPr lang="en-US" sz="1200" dirty="0" smtClean="0">
                          <a:latin typeface="+mj-lt"/>
                        </a:rPr>
                        <a:t>or</a:t>
                      </a:r>
                      <a:r>
                        <a:rPr lang="en-US" sz="1200" baseline="0" dirty="0" smtClean="0">
                          <a:latin typeface="+mj-lt"/>
                        </a:rPr>
                        <a:t> </a:t>
                      </a:r>
                      <a:r>
                        <a:rPr lang="en-US" sz="1200" baseline="0" dirty="0" smtClean="0">
                          <a:latin typeface="+mj-lt"/>
                        </a:rPr>
                        <a:t>clothing</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GPS</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PDAs or night vision technology</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Items on </a:t>
                      </a:r>
                      <a:r>
                        <a:rPr lang="en-US" sz="1200" dirty="0" smtClean="0">
                          <a:latin typeface="+mj-lt"/>
                        </a:rPr>
                        <a:t>Restricted</a:t>
                      </a:r>
                      <a:r>
                        <a:rPr lang="en-US" sz="1200" baseline="0" dirty="0" smtClean="0">
                          <a:latin typeface="+mj-lt"/>
                        </a:rPr>
                        <a:t> </a:t>
                      </a:r>
                      <a:r>
                        <a:rPr lang="en-US" sz="1200" baseline="0" dirty="0" smtClean="0">
                          <a:latin typeface="+mj-lt"/>
                        </a:rPr>
                        <a:t>Items List  </a:t>
                      </a:r>
                      <a:r>
                        <a:rPr lang="en-US" sz="1200" baseline="0" dirty="0" smtClean="0">
                          <a:latin typeface="+mj-lt"/>
                        </a:rPr>
                        <a:t>(</a:t>
                      </a:r>
                      <a:r>
                        <a:rPr lang="en-US" sz="1200" kern="1200" baseline="0" dirty="0" smtClean="0">
                          <a:solidFill>
                            <a:schemeClr val="dk1"/>
                          </a:solidFill>
                          <a:latin typeface="+mj-lt"/>
                          <a:ea typeface="+mn-ea"/>
                          <a:cs typeface="+mn-cs"/>
                          <a:hlinkClick r:id="rId5"/>
                        </a:rPr>
                        <a:t>https://www.united.com/web/en-US/content/travel/baggage/dangerous.aspx</a:t>
                      </a:r>
                      <a:r>
                        <a:rPr lang="en-US" sz="1200" kern="1200" baseline="0" dirty="0" smtClean="0">
                          <a:solidFill>
                            <a:schemeClr val="dk1"/>
                          </a:solidFill>
                          <a:latin typeface="+mj-lt"/>
                          <a:ea typeface="+mn-ea"/>
                          <a:cs typeface="+mn-cs"/>
                        </a:rPr>
                        <a:t>) </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0">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latin typeface="+mj-lt"/>
                      </a:endParaRPr>
                    </a:p>
                  </a:txBody>
                  <a:tcPr>
                    <a:lnL w="12700" cap="flat" cmpd="sng" algn="ctr">
                      <a:solidFill>
                        <a:srgbClr val="002060"/>
                      </a:solidFill>
                      <a:prstDash val="solid"/>
                      <a:round/>
                      <a:headEnd type="none" w="med" len="med"/>
                      <a:tailEnd type="none" w="med" len="med"/>
                    </a:lnL>
                    <a:lnR w="12700" cmpd="sng">
                      <a:solidFill>
                        <a:sysClr val="window" lastClr="FFFFFF"/>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defPPr>
                        <a:defRPr lang="en-US"/>
                      </a:defPPr>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dirty="0" smtClean="0">
                          <a:latin typeface="+mj-lt"/>
                        </a:rPr>
                        <a:t>Anything</a:t>
                      </a:r>
                      <a:r>
                        <a:rPr lang="en-US" sz="1200" baseline="0" dirty="0" smtClean="0">
                          <a:latin typeface="+mj-lt"/>
                        </a:rPr>
                        <a:t> that you would be upset if you lost or it got broken</a:t>
                      </a:r>
                      <a:endParaRPr lang="en-US" sz="1200" dirty="0">
                        <a:latin typeface="+mj-lt"/>
                      </a:endParaRPr>
                    </a:p>
                  </a:txBody>
                  <a:tcPr>
                    <a:lnL w="12700" cmpd="sng">
                      <a:solidFill>
                        <a:sysClr val="window" lastClr="FFFFFF"/>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69" name="TextBox 68"/>
          <p:cNvSpPr txBox="1"/>
          <p:nvPr/>
        </p:nvSpPr>
        <p:spPr>
          <a:xfrm>
            <a:off x="304800" y="937550"/>
            <a:ext cx="8458200" cy="276999"/>
          </a:xfrm>
          <a:prstGeom prst="rect">
            <a:avLst/>
          </a:prstGeom>
          <a:noFill/>
        </p:spPr>
        <p:txBody>
          <a:bodyPr wrap="square" rtlCol="0">
            <a:spAutoFit/>
          </a:bodyPr>
          <a:lstStyle/>
          <a:p>
            <a:r>
              <a:rPr lang="en-US" sz="1200" dirty="0" smtClean="0">
                <a:solidFill>
                  <a:srgbClr val="002060"/>
                </a:solidFill>
              </a:rPr>
              <a:t>You should NOT BRING the following items:</a:t>
            </a:r>
          </a:p>
        </p:txBody>
      </p:sp>
      <p:sp>
        <p:nvSpPr>
          <p:cNvPr id="11" name="Rectangle 10"/>
          <p:cNvSpPr/>
          <p:nvPr/>
        </p:nvSpPr>
        <p:spPr>
          <a:xfrm>
            <a:off x="637848" y="1952625"/>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2" name="Rectangle 11"/>
          <p:cNvSpPr/>
          <p:nvPr/>
        </p:nvSpPr>
        <p:spPr>
          <a:xfrm>
            <a:off x="637848" y="2224878"/>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637848" y="2497131"/>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4" name="Rectangle 13"/>
          <p:cNvSpPr/>
          <p:nvPr/>
        </p:nvSpPr>
        <p:spPr>
          <a:xfrm>
            <a:off x="637848" y="2769384"/>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Rectangle 14"/>
          <p:cNvSpPr/>
          <p:nvPr/>
        </p:nvSpPr>
        <p:spPr>
          <a:xfrm>
            <a:off x="637848" y="3041637"/>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6" name="Rectangle 15"/>
          <p:cNvSpPr/>
          <p:nvPr/>
        </p:nvSpPr>
        <p:spPr>
          <a:xfrm>
            <a:off x="637848" y="3313890"/>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7" name="Rectangle 16"/>
          <p:cNvSpPr/>
          <p:nvPr/>
        </p:nvSpPr>
        <p:spPr>
          <a:xfrm>
            <a:off x="637848" y="3586141"/>
            <a:ext cx="152400" cy="152400"/>
          </a:xfrm>
          <a:prstGeom prst="rect">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8" name="TextBox 17"/>
          <p:cNvSpPr txBox="1"/>
          <p:nvPr/>
        </p:nvSpPr>
        <p:spPr>
          <a:xfrm>
            <a:off x="355342" y="3944779"/>
            <a:ext cx="3886200" cy="246221"/>
          </a:xfrm>
          <a:prstGeom prst="rect">
            <a:avLst/>
          </a:prstGeom>
          <a:noFill/>
        </p:spPr>
        <p:txBody>
          <a:bodyPr wrap="square" rtlCol="0">
            <a:spAutoFit/>
          </a:bodyPr>
          <a:lstStyle/>
          <a:p>
            <a:r>
              <a:rPr lang="en-US" sz="1000" b="0" i="0" dirty="0" smtClean="0"/>
              <a:t>Keep in mind that these are suggestions</a:t>
            </a:r>
          </a:p>
        </p:txBody>
      </p:sp>
    </p:spTree>
    <p:extLst>
      <p:ext uri="{BB962C8B-B14F-4D97-AF65-F5344CB8AC3E}">
        <p14:creationId xmlns:p14="http://schemas.microsoft.com/office/powerpoint/2010/main" val="1146007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b="0" dirty="0" smtClean="0"/>
              <a:t>Camp Itinerary</a:t>
            </a:r>
          </a:p>
        </p:txBody>
      </p:sp>
      <p:graphicFrame>
        <p:nvGraphicFramePr>
          <p:cNvPr id="3" name="Table 2"/>
          <p:cNvGraphicFramePr>
            <a:graphicFrameLocks noGrp="1"/>
          </p:cNvGraphicFramePr>
          <p:nvPr>
            <p:extLst>
              <p:ext uri="{D42A27DB-BD31-4B8C-83A1-F6EECF244321}">
                <p14:modId xmlns:p14="http://schemas.microsoft.com/office/powerpoint/2010/main" val="3403357362"/>
              </p:ext>
            </p:extLst>
          </p:nvPr>
        </p:nvGraphicFramePr>
        <p:xfrm>
          <a:off x="533400" y="1295400"/>
          <a:ext cx="6781800" cy="5070466"/>
        </p:xfrm>
        <a:graphic>
          <a:graphicData uri="http://schemas.openxmlformats.org/drawingml/2006/table">
            <a:tbl>
              <a:tblPr firstRow="1" bandRow="1">
                <a:tableStyleId>{5C22544A-7EE6-4342-B048-85BDC9FD1C3A}</a:tableStyleId>
              </a:tblPr>
              <a:tblGrid>
                <a:gridCol w="5405782"/>
                <a:gridCol w="1376018"/>
              </a:tblGrid>
              <a:tr h="272318">
                <a:tc rowSpan="3">
                  <a:txBody>
                    <a:bodyPr/>
                    <a:lstStyle/>
                    <a:p>
                      <a:pPr algn="ctr"/>
                      <a:r>
                        <a:rPr lang="en-US" sz="1000" dirty="0" smtClean="0"/>
                        <a:t>Time Table</a:t>
                      </a:r>
                      <a:endParaRPr lang="en-US" sz="100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endParaRPr lang="en-US" sz="10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272318">
                <a:tc vMerge="1">
                  <a:txBody>
                    <a:bodyPr/>
                    <a:lstStyle/>
                    <a:p>
                      <a:endParaRPr lang="en-US" sz="1200" dirty="0"/>
                    </a:p>
                  </a:txBody>
                  <a:tcPr>
                    <a:solidFill>
                      <a:schemeClr val="bg1"/>
                    </a:solidFill>
                  </a:tcPr>
                </a:tc>
                <a:tc>
                  <a:txBody>
                    <a:bodyPr/>
                    <a:lstStyle/>
                    <a:p>
                      <a:pPr algn="ctr"/>
                      <a:endParaRPr lang="en-US" sz="1000" b="1"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r>
              <a:tr h="411030">
                <a:tc vMerge="1">
                  <a:txBody>
                    <a:bodyPr/>
                    <a:lstStyle/>
                    <a:p>
                      <a:endParaRPr lang="en-US" sz="1200" dirty="0"/>
                    </a:p>
                  </a:txBody>
                  <a:tcPr>
                    <a:solidFill>
                      <a:schemeClr val="bg1"/>
                    </a:solidFill>
                  </a:tcPr>
                </a:tc>
                <a:tc>
                  <a:txBody>
                    <a:bodyPr/>
                    <a:lstStyle/>
                    <a:p>
                      <a:pPr marL="0" marR="0" algn="ctr">
                        <a:lnSpc>
                          <a:spcPct val="115000"/>
                        </a:lnSpc>
                        <a:spcBef>
                          <a:spcPts val="10"/>
                        </a:spcBef>
                        <a:spcAft>
                          <a:spcPts val="10"/>
                        </a:spcAft>
                      </a:pPr>
                      <a:r>
                        <a:rPr lang="en-US" sz="1050" b="1" dirty="0" smtClean="0">
                          <a:effectLst/>
                          <a:latin typeface="+mn-lt"/>
                          <a:ea typeface="Calibri"/>
                          <a:cs typeface="Times New Roman"/>
                        </a:rPr>
                        <a:t>Camp Calendar</a:t>
                      </a:r>
                      <a:endParaRPr lang="en-US" sz="100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tx1">
                        <a:lumMod val="20000"/>
                        <a:lumOff val="80000"/>
                      </a:schemeClr>
                    </a:solidFill>
                  </a:tcPr>
                </a:tc>
              </a:tr>
              <a:tr h="272318">
                <a:tc>
                  <a:txBody>
                    <a:bodyPr/>
                    <a:lstStyle/>
                    <a:p>
                      <a:r>
                        <a:rPr lang="en-US" sz="1200" dirty="0" smtClean="0"/>
                        <a:t>American</a:t>
                      </a:r>
                      <a:r>
                        <a:rPr lang="en-US" sz="1200" baseline="0" dirty="0" smtClean="0"/>
                        <a:t> Coaches Leave United States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Wednesday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American Coaches Arrive in Vietnam</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Thursday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US and VN Coaches</a:t>
                      </a:r>
                      <a:r>
                        <a:rPr lang="en-US" sz="1200" baseline="0" dirty="0" smtClean="0"/>
                        <a:t> A</a:t>
                      </a:r>
                      <a:r>
                        <a:rPr lang="en-US" sz="1200" dirty="0" smtClean="0"/>
                        <a:t>rrive</a:t>
                      </a:r>
                      <a:r>
                        <a:rPr lang="en-US" sz="1200" baseline="0" dirty="0" smtClean="0"/>
                        <a:t> at Camp site and Move in</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Saturday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Coaches Orientation,</a:t>
                      </a:r>
                      <a:r>
                        <a:rPr lang="en-US" sz="1200" baseline="0" dirty="0" smtClean="0"/>
                        <a:t> Registration and Pre-camp Surveys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Sunday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Week</a:t>
                      </a:r>
                      <a:r>
                        <a:rPr lang="en-US" sz="1200" baseline="0" dirty="0" smtClean="0"/>
                        <a:t> 1 Classes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Mon.-Th.</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Week 1 Competition</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Friday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Group</a:t>
                      </a:r>
                      <a:r>
                        <a:rPr lang="en-US" sz="1200" baseline="0" dirty="0" smtClean="0"/>
                        <a:t> w</a:t>
                      </a:r>
                      <a:r>
                        <a:rPr lang="en-US" sz="1200" dirty="0" smtClean="0"/>
                        <a:t>eekend trip</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Sat.-Sun.</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Week 2</a:t>
                      </a:r>
                      <a:r>
                        <a:rPr lang="en-US" sz="1200" baseline="0" dirty="0" smtClean="0"/>
                        <a:t> Classes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Mon.-Th.</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Week 2 Competition</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Friday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Group</a:t>
                      </a:r>
                      <a:r>
                        <a:rPr lang="en-US" sz="1200" baseline="0" dirty="0" smtClean="0"/>
                        <a:t> w</a:t>
                      </a:r>
                      <a:r>
                        <a:rPr lang="en-US" sz="1200" dirty="0" smtClean="0"/>
                        <a:t>eekend trip</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Sat.-Sun.</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Week 3 Classes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Mon.-Th.</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Final</a:t>
                      </a:r>
                      <a:r>
                        <a:rPr lang="en-US" sz="1200" baseline="0" dirty="0" smtClean="0"/>
                        <a:t> Competition</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Fri-.Sat.</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Awards Ceremony</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Sunday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Good bye to kids and then to Vietnamese coaches</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Sunday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272318">
                <a:tc>
                  <a:txBody>
                    <a:bodyPr/>
                    <a:lstStyle/>
                    <a:p>
                      <a:r>
                        <a:rPr lang="en-US" sz="1200" dirty="0" smtClean="0"/>
                        <a:t>Departure</a:t>
                      </a:r>
                      <a:endParaRPr lang="en-US" sz="1200"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algn="ctr">
                        <a:lnSpc>
                          <a:spcPct val="115000"/>
                        </a:lnSpc>
                        <a:spcBef>
                          <a:spcPts val="10"/>
                        </a:spcBef>
                        <a:spcAft>
                          <a:spcPts val="10"/>
                        </a:spcAft>
                      </a:pPr>
                      <a:r>
                        <a:rPr lang="en-US" sz="1200" b="0" dirty="0" smtClean="0">
                          <a:effectLst/>
                          <a:latin typeface="+mn-lt"/>
                          <a:ea typeface="Calibri"/>
                          <a:cs typeface="Times New Roman"/>
                        </a:rPr>
                        <a:t>Sunday</a:t>
                      </a:r>
                      <a:endParaRPr lang="en-US" sz="1200" b="0" dirty="0">
                        <a:effectLst/>
                        <a:latin typeface="+mn-lt"/>
                        <a:ea typeface="Calibri"/>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30819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12 - Flower in the Desert">
  <a:themeElements>
    <a:clrScheme name="12 - Flower in the Desert 1">
      <a:dk1>
        <a:srgbClr val="000066"/>
      </a:dk1>
      <a:lt1>
        <a:srgbClr val="FFFFFF"/>
      </a:lt1>
      <a:dk2>
        <a:srgbClr val="996633"/>
      </a:dk2>
      <a:lt2>
        <a:srgbClr val="CC3300"/>
      </a:lt2>
      <a:accent1>
        <a:srgbClr val="6666FF"/>
      </a:accent1>
      <a:accent2>
        <a:srgbClr val="FF9900"/>
      </a:accent2>
      <a:accent3>
        <a:srgbClr val="FFFFFF"/>
      </a:accent3>
      <a:accent4>
        <a:srgbClr val="000056"/>
      </a:accent4>
      <a:accent5>
        <a:srgbClr val="B8B8FF"/>
      </a:accent5>
      <a:accent6>
        <a:srgbClr val="E78A00"/>
      </a:accent6>
      <a:hlink>
        <a:srgbClr val="009999"/>
      </a:hlink>
      <a:folHlink>
        <a:srgbClr val="800080"/>
      </a:folHlink>
    </a:clrScheme>
    <a:fontScheme name="12 - Flower in the Dese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3175" algn="ctr">
          <a:solidFill>
            <a:schemeClr val="tx1">
              <a:lumMod val="20000"/>
              <a:lumOff val="80000"/>
            </a:schemeClr>
          </a:solidFill>
          <a:miter lim="800000"/>
          <a:headEnd/>
          <a:tailEnd/>
        </a:ln>
        <a:effectLst/>
      </a:spPr>
      <a:bodyPr vert="horz" wrap="square" lIns="45720" tIns="45720" rIns="45720" bIns="45720" numCol="1" rtlCol="0" anchor="ctr" anchorCtr="0" compatLnSpc="1">
        <a:prstTxWarp prst="textNoShape">
          <a:avLst/>
        </a:prstTxWarp>
        <a:noAutofit/>
      </a:bodyPr>
      <a:lstStyle>
        <a:defPPr marL="0" algn="ctr" eaLnBrk="0" hangingPunct="0">
          <a:spcBef>
            <a:spcPts val="300"/>
          </a:spcBef>
          <a:buClr>
            <a:schemeClr val="tx1"/>
          </a:buClr>
          <a:defRPr sz="1000" b="0" i="0" dirty="0" smtClean="0">
            <a:latin typeface="+mn-lt"/>
            <a:sym typeface="Wingdings" pitchFamily="2" charset="2"/>
          </a:defRPr>
        </a:defPPr>
      </a:lstStyle>
    </a:spDef>
    <a:lnDef>
      <a:spPr bwMode="auto">
        <a:xfrm>
          <a:off x="0" y="0"/>
          <a:ext cx="1" cy="1"/>
        </a:xfrm>
        <a:custGeom>
          <a:avLst/>
          <a:gdLst/>
          <a:ahLst/>
          <a:cxnLst/>
          <a:rect l="0" t="0" r="0" b="0"/>
          <a:pathLst/>
        </a:custGeom>
        <a:solidFill>
          <a:srgbClr val="E5E5CC"/>
        </a:solidFill>
        <a:ln w="12700" cap="flat" cmpd="sng" algn="ctr">
          <a:solidFill>
            <a:schemeClr val="tx1"/>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l" defTabSz="914400" rtl="0" eaLnBrk="1" fontAlgn="base" latinLnBrk="0" hangingPunct="1">
          <a:lnSpc>
            <a:spcPct val="95000"/>
          </a:lnSpc>
          <a:spcBef>
            <a:spcPct val="20000"/>
          </a:spcBef>
          <a:spcAft>
            <a:spcPct val="0"/>
          </a:spcAft>
          <a:buClrTx/>
          <a:buSzTx/>
          <a:buFontTx/>
          <a:buNone/>
          <a:tabLst/>
          <a:defRPr kumimoji="0" lang="en-US" sz="1400" b="1" i="1"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000" b="0" i="0" dirty="0" smtClean="0"/>
        </a:defPPr>
      </a:lstStyle>
    </a:txDef>
  </a:objectDefaults>
  <a:extraClrSchemeLst>
    <a:extraClrScheme>
      <a:clrScheme name="12 - Flower in the Desert 1">
        <a:dk1>
          <a:srgbClr val="000066"/>
        </a:dk1>
        <a:lt1>
          <a:srgbClr val="FFFFFF"/>
        </a:lt1>
        <a:dk2>
          <a:srgbClr val="996633"/>
        </a:dk2>
        <a:lt2>
          <a:srgbClr val="CC3300"/>
        </a:lt2>
        <a:accent1>
          <a:srgbClr val="6666FF"/>
        </a:accent1>
        <a:accent2>
          <a:srgbClr val="FF9900"/>
        </a:accent2>
        <a:accent3>
          <a:srgbClr val="FFFFFF"/>
        </a:accent3>
        <a:accent4>
          <a:srgbClr val="000056"/>
        </a:accent4>
        <a:accent5>
          <a:srgbClr val="B8B8FF"/>
        </a:accent5>
        <a:accent6>
          <a:srgbClr val="E78A00"/>
        </a:accent6>
        <a:hlink>
          <a:srgbClr val="009999"/>
        </a:hlink>
        <a:folHlink>
          <a:srgbClr val="800080"/>
        </a:folHlink>
      </a:clrScheme>
      <a:clrMap bg1="lt1" tx1="dk1" bg2="lt2" tx2="dk2" accent1="accent1" accent2="accent2" accent3="accent3" accent4="accent4" accent5="accent5" accent6="accent6" hlink="hlink" folHlink="folHlink"/>
    </a:extraClrScheme>
    <a:extraClrScheme>
      <a:clrScheme name="12 - Flower in the Desert 2">
        <a:dk1>
          <a:srgbClr val="000066"/>
        </a:dk1>
        <a:lt1>
          <a:srgbClr val="FFFFFF"/>
        </a:lt1>
        <a:dk2>
          <a:srgbClr val="336600"/>
        </a:dk2>
        <a:lt2>
          <a:srgbClr val="FF6699"/>
        </a:lt2>
        <a:accent1>
          <a:srgbClr val="800080"/>
        </a:accent1>
        <a:accent2>
          <a:srgbClr val="009999"/>
        </a:accent2>
        <a:accent3>
          <a:srgbClr val="FFFFFF"/>
        </a:accent3>
        <a:accent4>
          <a:srgbClr val="000056"/>
        </a:accent4>
        <a:accent5>
          <a:srgbClr val="C0AAC0"/>
        </a:accent5>
        <a:accent6>
          <a:srgbClr val="008A8A"/>
        </a:accent6>
        <a:hlink>
          <a:srgbClr val="FF9900"/>
        </a:hlink>
        <a:folHlink>
          <a:srgbClr val="6666FF"/>
        </a:folHlink>
      </a:clrScheme>
      <a:clrMap bg1="lt1" tx1="dk1" bg2="lt2" tx2="dk2" accent1="accent1" accent2="accent2" accent3="accent3" accent4="accent4" accent5="accent5" accent6="accent6" hlink="hlink" folHlink="folHlink"/>
    </a:extraClrScheme>
    <a:extraClrScheme>
      <a:clrScheme name="12 - Flower in the Desert 3">
        <a:dk1>
          <a:srgbClr val="000066"/>
        </a:dk1>
        <a:lt1>
          <a:srgbClr val="FFFFFF"/>
        </a:lt1>
        <a:dk2>
          <a:srgbClr val="FF9900"/>
        </a:dk2>
        <a:lt2>
          <a:srgbClr val="CC3300"/>
        </a:lt2>
        <a:accent1>
          <a:srgbClr val="336600"/>
        </a:accent1>
        <a:accent2>
          <a:srgbClr val="009999"/>
        </a:accent2>
        <a:accent3>
          <a:srgbClr val="FFFFFF"/>
        </a:accent3>
        <a:accent4>
          <a:srgbClr val="000056"/>
        </a:accent4>
        <a:accent5>
          <a:srgbClr val="ADB8AA"/>
        </a:accent5>
        <a:accent6>
          <a:srgbClr val="008A8A"/>
        </a:accent6>
        <a:hlink>
          <a:srgbClr val="996633"/>
        </a:hlink>
        <a:folHlink>
          <a:srgbClr val="800080"/>
        </a:folHlink>
      </a:clrScheme>
      <a:clrMap bg1="lt1" tx1="dk1" bg2="lt2" tx2="dk2" accent1="accent1" accent2="accent2" accent3="accent3" accent4="accent4" accent5="accent5" accent6="accent6" hlink="hlink" folHlink="folHlink"/>
    </a:extraClrScheme>
    <a:extraClrScheme>
      <a:clrScheme name="12 - Flower in the Desert 4">
        <a:dk1>
          <a:srgbClr val="000066"/>
        </a:dk1>
        <a:lt1>
          <a:srgbClr val="FFFFFF"/>
        </a:lt1>
        <a:dk2>
          <a:srgbClr val="FF9900"/>
        </a:dk2>
        <a:lt2>
          <a:srgbClr val="996633"/>
        </a:lt2>
        <a:accent1>
          <a:srgbClr val="800080"/>
        </a:accent1>
        <a:accent2>
          <a:srgbClr val="99CC33"/>
        </a:accent2>
        <a:accent3>
          <a:srgbClr val="FFFFFF"/>
        </a:accent3>
        <a:accent4>
          <a:srgbClr val="000056"/>
        </a:accent4>
        <a:accent5>
          <a:srgbClr val="C0AAC0"/>
        </a:accent5>
        <a:accent6>
          <a:srgbClr val="8AB92D"/>
        </a:accent6>
        <a:hlink>
          <a:srgbClr val="009999"/>
        </a:hlink>
        <a:folHlink>
          <a:srgbClr val="6666FF"/>
        </a:folHlink>
      </a:clrScheme>
      <a:clrMap bg1="lt1" tx1="dk1" bg2="lt2" tx2="dk2" accent1="accent1" accent2="accent2" accent3="accent3" accent4="accent4" accent5="accent5" accent6="accent6" hlink="hlink" folHlink="folHlink"/>
    </a:extraClrScheme>
    <a:extraClrScheme>
      <a:clrScheme name="12 - Flower in the Desert 5">
        <a:dk1>
          <a:srgbClr val="000066"/>
        </a:dk1>
        <a:lt1>
          <a:srgbClr val="FFFFFF"/>
        </a:lt1>
        <a:dk2>
          <a:srgbClr val="996633"/>
        </a:dk2>
        <a:lt2>
          <a:srgbClr val="336600"/>
        </a:lt2>
        <a:accent1>
          <a:srgbClr val="6666FF"/>
        </a:accent1>
        <a:accent2>
          <a:srgbClr val="800080"/>
        </a:accent2>
        <a:accent3>
          <a:srgbClr val="FFFFFF"/>
        </a:accent3>
        <a:accent4>
          <a:srgbClr val="000056"/>
        </a:accent4>
        <a:accent5>
          <a:srgbClr val="B8B8FF"/>
        </a:accent5>
        <a:accent6>
          <a:srgbClr val="730073"/>
        </a:accent6>
        <a:hlink>
          <a:srgbClr val="CC3300"/>
        </a:hlink>
        <a:folHlink>
          <a:srgbClr val="FF9900"/>
        </a:folHlink>
      </a:clrScheme>
      <a:clrMap bg1="lt1" tx1="dk1" bg2="lt2" tx2="dk2" accent1="accent1" accent2="accent2" accent3="accent3" accent4="accent4" accent5="accent5" accent6="accent6" hlink="hlink" folHlink="folHlink"/>
    </a:extraClrScheme>
    <a:extraClrScheme>
      <a:clrScheme name="12 - Flower in the Desert 6">
        <a:dk1>
          <a:srgbClr val="CC3300"/>
        </a:dk1>
        <a:lt1>
          <a:srgbClr val="FFFFFF"/>
        </a:lt1>
        <a:dk2>
          <a:srgbClr val="000066"/>
        </a:dk2>
        <a:lt2>
          <a:srgbClr val="996633"/>
        </a:lt2>
        <a:accent1>
          <a:srgbClr val="6666FF"/>
        </a:accent1>
        <a:accent2>
          <a:srgbClr val="FF9900"/>
        </a:accent2>
        <a:accent3>
          <a:srgbClr val="AAAAB8"/>
        </a:accent3>
        <a:accent4>
          <a:srgbClr val="DADADA"/>
        </a:accent4>
        <a:accent5>
          <a:srgbClr val="B8B8FF"/>
        </a:accent5>
        <a:accent6>
          <a:srgbClr val="E78A00"/>
        </a:accent6>
        <a:hlink>
          <a:srgbClr val="009999"/>
        </a:hlink>
        <a:folHlink>
          <a:srgbClr val="800080"/>
        </a:folHlink>
      </a:clrScheme>
      <a:clrMap bg1="dk2" tx1="lt1" bg2="dk1" tx2="lt2" accent1="accent1" accent2="accent2" accent3="accent3" accent4="accent4" accent5="accent5" accent6="accent6" hlink="hlink" folHlink="folHlink"/>
    </a:extraClrScheme>
    <a:extraClrScheme>
      <a:clrScheme name="12 - Flower in the Desert 7">
        <a:dk1>
          <a:srgbClr val="FF6699"/>
        </a:dk1>
        <a:lt1>
          <a:srgbClr val="FFFFFF"/>
        </a:lt1>
        <a:dk2>
          <a:srgbClr val="000066"/>
        </a:dk2>
        <a:lt2>
          <a:srgbClr val="336600"/>
        </a:lt2>
        <a:accent1>
          <a:srgbClr val="800080"/>
        </a:accent1>
        <a:accent2>
          <a:srgbClr val="009999"/>
        </a:accent2>
        <a:accent3>
          <a:srgbClr val="AAAAB8"/>
        </a:accent3>
        <a:accent4>
          <a:srgbClr val="DADADA"/>
        </a:accent4>
        <a:accent5>
          <a:srgbClr val="C0AAC0"/>
        </a:accent5>
        <a:accent6>
          <a:srgbClr val="008A8A"/>
        </a:accent6>
        <a:hlink>
          <a:srgbClr val="FF9900"/>
        </a:hlink>
        <a:folHlink>
          <a:srgbClr val="6666FF"/>
        </a:folHlink>
      </a:clrScheme>
      <a:clrMap bg1="dk2" tx1="lt1" bg2="dk1" tx2="lt2" accent1="accent1" accent2="accent2" accent3="accent3" accent4="accent4" accent5="accent5" accent6="accent6" hlink="hlink" folHlink="folHlink"/>
    </a:extraClrScheme>
    <a:extraClrScheme>
      <a:clrScheme name="12 - Flower in the Desert 8">
        <a:dk1>
          <a:srgbClr val="CC3300"/>
        </a:dk1>
        <a:lt1>
          <a:srgbClr val="FFFFFF"/>
        </a:lt1>
        <a:dk2>
          <a:srgbClr val="000066"/>
        </a:dk2>
        <a:lt2>
          <a:srgbClr val="FF9900"/>
        </a:lt2>
        <a:accent1>
          <a:srgbClr val="336600"/>
        </a:accent1>
        <a:accent2>
          <a:srgbClr val="009999"/>
        </a:accent2>
        <a:accent3>
          <a:srgbClr val="AAAAB8"/>
        </a:accent3>
        <a:accent4>
          <a:srgbClr val="DADADA"/>
        </a:accent4>
        <a:accent5>
          <a:srgbClr val="ADB8AA"/>
        </a:accent5>
        <a:accent6>
          <a:srgbClr val="008A8A"/>
        </a:accent6>
        <a:hlink>
          <a:srgbClr val="996633"/>
        </a:hlink>
        <a:folHlink>
          <a:srgbClr val="800080"/>
        </a:folHlink>
      </a:clrScheme>
      <a:clrMap bg1="dk2" tx1="lt1" bg2="dk1" tx2="lt2" accent1="accent1" accent2="accent2" accent3="accent3" accent4="accent4" accent5="accent5" accent6="accent6" hlink="hlink" folHlink="folHlink"/>
    </a:extraClrScheme>
    <a:extraClrScheme>
      <a:clrScheme name="12 - Flower in the Desert 9">
        <a:dk1>
          <a:srgbClr val="996633"/>
        </a:dk1>
        <a:lt1>
          <a:srgbClr val="FFFFFF"/>
        </a:lt1>
        <a:dk2>
          <a:srgbClr val="000066"/>
        </a:dk2>
        <a:lt2>
          <a:srgbClr val="FF9900"/>
        </a:lt2>
        <a:accent1>
          <a:srgbClr val="800080"/>
        </a:accent1>
        <a:accent2>
          <a:srgbClr val="99CC33"/>
        </a:accent2>
        <a:accent3>
          <a:srgbClr val="AAAAB8"/>
        </a:accent3>
        <a:accent4>
          <a:srgbClr val="DADADA"/>
        </a:accent4>
        <a:accent5>
          <a:srgbClr val="C0AAC0"/>
        </a:accent5>
        <a:accent6>
          <a:srgbClr val="8AB92D"/>
        </a:accent6>
        <a:hlink>
          <a:srgbClr val="009999"/>
        </a:hlink>
        <a:folHlink>
          <a:srgbClr val="6666FF"/>
        </a:folHlink>
      </a:clrScheme>
      <a:clrMap bg1="dk2" tx1="lt1" bg2="dk1" tx2="lt2" accent1="accent1" accent2="accent2" accent3="accent3" accent4="accent4" accent5="accent5" accent6="accent6" hlink="hlink" folHlink="folHlink"/>
    </a:extraClrScheme>
    <a:extraClrScheme>
      <a:clrScheme name="12 - Flower in the Desert 10">
        <a:dk1>
          <a:srgbClr val="336600"/>
        </a:dk1>
        <a:lt1>
          <a:srgbClr val="FFFFFF"/>
        </a:lt1>
        <a:dk2>
          <a:srgbClr val="000066"/>
        </a:dk2>
        <a:lt2>
          <a:srgbClr val="996633"/>
        </a:lt2>
        <a:accent1>
          <a:srgbClr val="6666FF"/>
        </a:accent1>
        <a:accent2>
          <a:srgbClr val="800080"/>
        </a:accent2>
        <a:accent3>
          <a:srgbClr val="AAAAB8"/>
        </a:accent3>
        <a:accent4>
          <a:srgbClr val="DADADA"/>
        </a:accent4>
        <a:accent5>
          <a:srgbClr val="B8B8FF"/>
        </a:accent5>
        <a:accent6>
          <a:srgbClr val="730073"/>
        </a:accent6>
        <a:hlink>
          <a:srgbClr val="CC33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6752</TotalTime>
  <Words>3344</Words>
  <Application>Microsoft Office PowerPoint</Application>
  <PresentationFormat>On-screen Show (4:3)</PresentationFormat>
  <Paragraphs>274</Paragraphs>
  <Slides>15</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Humnst777 BT</vt:lpstr>
      <vt:lpstr>Times New Roman</vt:lpstr>
      <vt:lpstr>Wingdings</vt:lpstr>
      <vt:lpstr>1_Office Theme</vt:lpstr>
      <vt:lpstr>2_12 - Flower in the Desert</vt:lpstr>
      <vt:lpstr>PowerPoint Presentation</vt:lpstr>
      <vt:lpstr>Agenda</vt:lpstr>
      <vt:lpstr>Packing List</vt:lpstr>
      <vt:lpstr>Recommended Suitcase and Electronic Packing List</vt:lpstr>
      <vt:lpstr>Recommended Medicine and Toiletries Packing List</vt:lpstr>
      <vt:lpstr>Recommended Clothing Packing List</vt:lpstr>
      <vt:lpstr>Recommended Miscellaneous Items Packing List</vt:lpstr>
      <vt:lpstr>Recommended Items to NOT BRING</vt:lpstr>
      <vt:lpstr>Camp Itinerary</vt:lpstr>
      <vt:lpstr>Behavioral Expectations</vt:lpstr>
      <vt:lpstr>Summer Contact Information</vt:lpstr>
      <vt:lpstr>Expenses Covered by the Program</vt:lpstr>
      <vt:lpstr>Good Reflection Practices / How to Get the Most Out of the Program</vt:lpstr>
      <vt:lpstr>Pre-Departure Checklist</vt:lpstr>
      <vt:lpstr>Next Steps</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Kenley, Alex</dc:creator>
  <cp:lastModifiedBy>Seth Napier</cp:lastModifiedBy>
  <cp:revision>82</cp:revision>
  <dcterms:created xsi:type="dcterms:W3CDTF">2011-12-14T16:35:14Z</dcterms:created>
  <dcterms:modified xsi:type="dcterms:W3CDTF">2017-02-03T18:38:22Z</dcterms:modified>
</cp:coreProperties>
</file>