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7" r:id="rId2"/>
    <p:sldMasterId id="2147483728" r:id="rId3"/>
    <p:sldMasterId id="2147483749" r:id="rId4"/>
  </p:sldMasterIdLst>
  <p:notesMasterIdLst>
    <p:notesMasterId r:id="rId16"/>
  </p:notesMasterIdLst>
  <p:sldIdLst>
    <p:sldId id="303" r:id="rId5"/>
    <p:sldId id="258" r:id="rId6"/>
    <p:sldId id="318" r:id="rId7"/>
    <p:sldId id="315" r:id="rId8"/>
    <p:sldId id="306" r:id="rId9"/>
    <p:sldId id="319" r:id="rId10"/>
    <p:sldId id="308" r:id="rId11"/>
    <p:sldId id="312" r:id="rId12"/>
    <p:sldId id="313" r:id="rId13"/>
    <p:sldId id="320" r:id="rId14"/>
    <p:sldId id="31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p15:clr>
            <a:srgbClr val="A4A3A4"/>
          </p15:clr>
        </p15:guide>
        <p15:guide id="2" pos="55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rett Rodrigues" initials="J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8" autoAdjust="0"/>
    <p:restoredTop sz="83523" autoAdjust="0"/>
  </p:normalViewPr>
  <p:slideViewPr>
    <p:cSldViewPr showGuides="1">
      <p:cViewPr>
        <p:scale>
          <a:sx n="60" d="100"/>
          <a:sy n="60" d="100"/>
        </p:scale>
        <p:origin x="1746" y="36"/>
      </p:cViewPr>
      <p:guideLst>
        <p:guide orient="horz" pos="912"/>
        <p:guide pos="5568"/>
      </p:guideLst>
    </p:cSldViewPr>
  </p:slideViewPr>
  <p:outlineViewPr>
    <p:cViewPr>
      <p:scale>
        <a:sx n="33" d="100"/>
        <a:sy n="33" d="100"/>
      </p:scale>
      <p:origin x="0" y="0"/>
    </p:cViewPr>
  </p:outlineViewPr>
  <p:notesTextViewPr>
    <p:cViewPr>
      <p:scale>
        <a:sx n="100" d="100"/>
        <a:sy n="100" d="100"/>
      </p:scale>
      <p:origin x="0" y="-277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49631-66FF-4B2A-9F26-F9C53B7A4890}" type="datetimeFigureOut">
              <a:rPr lang="en-US" smtClean="0"/>
              <a:pPr/>
              <a:t>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87CD0-730F-4D26-BB49-31FCDE479900}" type="slidenum">
              <a:rPr lang="en-US" smtClean="0"/>
              <a:pPr/>
              <a:t>‹#›</a:t>
            </a:fld>
            <a:endParaRPr lang="en-US"/>
          </a:p>
        </p:txBody>
      </p:sp>
    </p:spTree>
    <p:extLst>
      <p:ext uri="{BB962C8B-B14F-4D97-AF65-F5344CB8AC3E}">
        <p14:creationId xmlns:p14="http://schemas.microsoft.com/office/powerpoint/2010/main" val="128772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77663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52299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b="1" dirty="0" smtClean="0"/>
              <a:t>Statistics for this commune</a:t>
            </a:r>
          </a:p>
          <a:p>
            <a:pPr marL="0" marR="0" lvl="1" indent="0" algn="l" defTabSz="914400" rtl="0" eaLnBrk="1" fontAlgn="auto" latinLnBrk="0" hangingPunct="1">
              <a:lnSpc>
                <a:spcPct val="100000"/>
              </a:lnSpc>
              <a:spcBef>
                <a:spcPct val="0"/>
              </a:spcBef>
              <a:spcAft>
                <a:spcPts val="0"/>
              </a:spcAft>
              <a:buClrTx/>
              <a:buSzTx/>
              <a:buFontTx/>
              <a:buNone/>
              <a:tabLst/>
              <a:defRPr/>
            </a:pPr>
            <a:r>
              <a:rPr lang="en-US" sz="1200" dirty="0" smtClean="0"/>
              <a:t>85% of those who complete primary school continue on to middle school and 70% of those who complete middle school continue on to high school. Of those who make it to high school, only 2.8% continue on to college</a:t>
            </a:r>
          </a:p>
          <a:p>
            <a:pPr eaLnBrk="1" hangingPunct="1">
              <a:spcBef>
                <a:spcPct val="0"/>
              </a:spcBef>
            </a:pPr>
            <a:endParaRPr lang="en-US" b="1" dirty="0" smtClean="0"/>
          </a:p>
          <a:p>
            <a:pPr eaLnBrk="1" hangingPunct="1">
              <a:spcBef>
                <a:spcPct val="0"/>
              </a:spcBef>
            </a:pPr>
            <a:r>
              <a:rPr lang="en-US" b="1" dirty="0" smtClean="0"/>
              <a:t>Desire for Higher Education</a:t>
            </a:r>
          </a:p>
          <a:p>
            <a:pPr marL="182880" indent="-182880">
              <a:spcBef>
                <a:spcPts val="600"/>
              </a:spcBef>
              <a:buFont typeface="Wingdings" pitchFamily="2" charset="2"/>
              <a:buChar char="§"/>
            </a:pPr>
            <a:r>
              <a:rPr lang="en-US" sz="1200" dirty="0" smtClean="0"/>
              <a:t>In Vietnam individuals from less privileged backgrounds are often not able to pursue higher education as frequently as more well-to-do students are</a:t>
            </a:r>
            <a:endParaRPr lang="en-US" sz="1200" b="0" i="0" dirty="0" smtClean="0">
              <a:latin typeface="+mn-lt"/>
              <a:sym typeface="Wingdings" pitchFamily="2" charset="2"/>
            </a:endParaRPr>
          </a:p>
          <a:p>
            <a:pPr marL="182880" indent="-182880">
              <a:spcBef>
                <a:spcPts val="600"/>
              </a:spcBef>
              <a:buFont typeface="Wingdings" pitchFamily="2" charset="2"/>
              <a:buChar char="§"/>
            </a:pPr>
            <a:r>
              <a:rPr lang="en-US" sz="1200" dirty="0" smtClean="0"/>
              <a:t>Only 2% of the Vietnamese population had 13 years or more of education</a:t>
            </a:r>
          </a:p>
          <a:p>
            <a:pPr marL="182880" indent="-182880">
              <a:spcBef>
                <a:spcPts val="600"/>
              </a:spcBef>
              <a:buFont typeface="Wingdings" pitchFamily="2" charset="2"/>
              <a:buChar char="§"/>
            </a:pPr>
            <a:r>
              <a:rPr lang="en-US" sz="1200" dirty="0" smtClean="0"/>
              <a:t>Vietnam's National Commission on Education has called for the Vietnamese government to seek American aid to improve its higher education system</a:t>
            </a:r>
          </a:p>
          <a:p>
            <a:pPr marL="182880" indent="-182880">
              <a:spcBef>
                <a:spcPts val="600"/>
              </a:spcBef>
              <a:buFont typeface="Wingdings" pitchFamily="2" charset="2"/>
              <a:buChar char="§"/>
            </a:pPr>
            <a:r>
              <a:rPr lang="en-US" sz="1200" dirty="0" smtClean="0"/>
              <a:t>The Ministry of Education and Training submitted a plan in 2005 to renovate education in the country</a:t>
            </a:r>
            <a:endParaRPr lang="en-US" sz="1200" b="0" i="0" dirty="0" smtClean="0">
              <a:latin typeface="+mn-lt"/>
              <a:sym typeface="Wingdings" pitchFamily="2" charset="2"/>
            </a:endParaRPr>
          </a:p>
          <a:p>
            <a:pPr eaLnBrk="1" hangingPunct="1">
              <a:spcBef>
                <a:spcPct val="0"/>
              </a:spcBef>
            </a:pPr>
            <a:endParaRPr lang="en-US" dirty="0" smtClean="0"/>
          </a:p>
          <a:p>
            <a:pPr eaLnBrk="1" hangingPunct="1">
              <a:spcBef>
                <a:spcPct val="0"/>
              </a:spcBef>
            </a:pPr>
            <a:r>
              <a:rPr lang="en-US" b="1" dirty="0" smtClean="0"/>
              <a:t>Desire for Organized Sport</a:t>
            </a:r>
          </a:p>
          <a:p>
            <a:pPr marL="182880" indent="-182880">
              <a:spcBef>
                <a:spcPts val="600"/>
              </a:spcBef>
              <a:buFont typeface="Wingdings" pitchFamily="2" charset="2"/>
              <a:buChar char="§"/>
            </a:pPr>
            <a:r>
              <a:rPr lang="en-US" sz="1200" dirty="0" smtClean="0"/>
              <a:t>Sports in Vietnam are becoming increasingly popular at a grassroots level</a:t>
            </a:r>
          </a:p>
          <a:p>
            <a:pPr marL="182880" indent="-182880">
              <a:spcBef>
                <a:spcPts val="600"/>
              </a:spcBef>
              <a:buFont typeface="Wingdings" pitchFamily="2" charset="2"/>
              <a:buChar char="§"/>
            </a:pPr>
            <a:r>
              <a:rPr lang="en-US" sz="1200" dirty="0" smtClean="0"/>
              <a:t>In many parts of Vietnam, particularly in rural areas, people cannot afford to buy sports equipment. </a:t>
            </a:r>
          </a:p>
          <a:p>
            <a:pPr marL="182880" indent="-182880">
              <a:spcBef>
                <a:spcPts val="600"/>
              </a:spcBef>
              <a:buFont typeface="Wingdings" pitchFamily="2" charset="2"/>
              <a:buChar char="§"/>
            </a:pPr>
            <a:r>
              <a:rPr lang="en-US" sz="1200" dirty="0" smtClean="0"/>
              <a:t>As a result, the only people who participate extensively  in sport are those who can afford to pay the rental fees required to use sports facilities</a:t>
            </a:r>
          </a:p>
          <a:p>
            <a:pPr marL="182880" indent="-182880">
              <a:spcBef>
                <a:spcPts val="600"/>
              </a:spcBef>
              <a:buFont typeface="Wingdings" pitchFamily="2" charset="2"/>
              <a:buChar char="§"/>
            </a:pPr>
            <a:r>
              <a:rPr lang="en-US" sz="1200" dirty="0" smtClean="0"/>
              <a:t>There are no recreational sports leagues during the year, involving competitions between different schools </a:t>
            </a:r>
          </a:p>
          <a:p>
            <a:pPr marL="182880" indent="-182880">
              <a:spcBef>
                <a:spcPts val="600"/>
              </a:spcBef>
              <a:buFont typeface="Wingdings" pitchFamily="2" charset="2"/>
              <a:buChar char="§"/>
            </a:pPr>
            <a:r>
              <a:rPr lang="en-US" sz="1200" dirty="0" smtClean="0"/>
              <a:t>There also are no sports leagues at the community or university level in Vietnam</a:t>
            </a:r>
            <a:endParaRPr lang="en-US" sz="1200" dirty="0" smtClean="0">
              <a:sym typeface="Wingdings" pitchFamily="2" charset="2"/>
            </a:endParaRPr>
          </a:p>
          <a:p>
            <a:pPr eaLnBrk="1" hangingPunct="1">
              <a:spcBef>
                <a:spcPct val="0"/>
              </a:spcBef>
            </a:pPr>
            <a:endParaRPr lang="en-US" dirty="0" smtClean="0"/>
          </a:p>
          <a:p>
            <a:pPr eaLnBrk="1" hangingPunct="1">
              <a:spcBef>
                <a:spcPct val="0"/>
              </a:spcBef>
            </a:pPr>
            <a:r>
              <a:rPr lang="en-US" b="1" dirty="0" smtClean="0"/>
              <a:t>How</a:t>
            </a:r>
            <a:r>
              <a:rPr lang="en-US" b="1" baseline="0" dirty="0" smtClean="0"/>
              <a:t> CFC Fits These Needs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sym typeface="Wingdings" pitchFamily="2" charset="2"/>
              </a:rPr>
              <a:t>Coach for College fills these voids simultaneously by providing infrastructure for sports, coaches to teach the students, structured competitions, and relating sports to key educational aspects and the pursuit of higher education through the values learned in sports</a:t>
            </a: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418049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182880" lvl="1" indent="-182880">
              <a:spcBef>
                <a:spcPts val="1200"/>
              </a:spcBef>
              <a:spcAft>
                <a:spcPts val="1200"/>
              </a:spcAft>
              <a:buFont typeface="Wingdings" pitchFamily="2" charset="2"/>
              <a:buChar char="§"/>
            </a:pPr>
            <a:r>
              <a:rPr lang="en-US" sz="1200" dirty="0" smtClean="0"/>
              <a:t>During your time at the camps, you will have the opportunity to visit the homes of your students</a:t>
            </a:r>
          </a:p>
          <a:p>
            <a:pPr marL="182880" lvl="1" indent="-182880">
              <a:spcBef>
                <a:spcPts val="1200"/>
              </a:spcBef>
              <a:spcAft>
                <a:spcPts val="1200"/>
              </a:spcAft>
              <a:buFont typeface="Wingdings" pitchFamily="2" charset="2"/>
              <a:buChar char="§"/>
            </a:pPr>
            <a:r>
              <a:rPr lang="en-US" sz="1200" dirty="0" smtClean="0"/>
              <a:t>Most of the homes are self-constructed and use a variety of natural materials</a:t>
            </a:r>
          </a:p>
          <a:p>
            <a:pPr marL="182880" lvl="1" indent="-182880">
              <a:spcBef>
                <a:spcPts val="1200"/>
              </a:spcBef>
              <a:spcAft>
                <a:spcPts val="1200"/>
              </a:spcAft>
              <a:buFont typeface="Wingdings" pitchFamily="2" charset="2"/>
              <a:buChar char="§"/>
            </a:pPr>
            <a:r>
              <a:rPr lang="en-US" sz="1200" dirty="0" smtClean="0"/>
              <a:t>Many times, the floor is just matted dirt</a:t>
            </a:r>
          </a:p>
          <a:p>
            <a:pPr marL="182880" lvl="1" indent="-182880">
              <a:spcBef>
                <a:spcPts val="1200"/>
              </a:spcBef>
              <a:spcAft>
                <a:spcPts val="1200"/>
              </a:spcAft>
              <a:buFont typeface="Wingdings" pitchFamily="2" charset="2"/>
              <a:buChar char="§"/>
            </a:pPr>
            <a:r>
              <a:rPr lang="en-US" sz="1200" dirty="0" smtClean="0"/>
              <a:t>There is usually one bedroom, in which the parents have a bed (no mattress – just a flat bed frame) and the children all share one bed</a:t>
            </a:r>
          </a:p>
          <a:p>
            <a:pPr marL="182880" lvl="1" indent="-182880">
              <a:spcBef>
                <a:spcPts val="1200"/>
              </a:spcBef>
              <a:spcAft>
                <a:spcPts val="1200"/>
              </a:spcAft>
              <a:buFont typeface="Wingdings" pitchFamily="2" charset="2"/>
              <a:buChar char="§"/>
            </a:pPr>
            <a:r>
              <a:rPr lang="en-US" sz="1200" dirty="0" smtClean="0"/>
              <a:t>The children mainly go to the bathroom outside</a:t>
            </a:r>
          </a:p>
          <a:p>
            <a:pPr marL="171450" marR="0" lvl="1" indent="-171450" algn="l" defTabSz="914400" rtl="0" eaLnBrk="1" fontAlgn="auto" latinLnBrk="0" hangingPunct="1">
              <a:lnSpc>
                <a:spcPct val="100000"/>
              </a:lnSpc>
              <a:spcBef>
                <a:spcPct val="0"/>
              </a:spcBef>
              <a:spcAft>
                <a:spcPts val="0"/>
              </a:spcAft>
              <a:buClrTx/>
              <a:buSzTx/>
              <a:buFont typeface="Wingdings" pitchFamily="2" charset="2"/>
              <a:buChar char="§"/>
              <a:tabLst/>
              <a:defRPr/>
            </a:pPr>
            <a:r>
              <a:rPr lang="en-US" sz="1200" dirty="0" smtClean="0"/>
              <a:t>Nearly all households engage in some form of agriculture, whether it be growing rice, raising other groups, raising animals or fishing in the backyard pond</a:t>
            </a: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00473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35872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26422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70878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386527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seen on the water, only approximately 10% of the iceberg can be seen—most of it is below the surface. This model is useful in helping us understand behaviors of members of other cultures.</a:t>
            </a:r>
          </a:p>
          <a:p>
            <a:endParaRPr lang="en-US" sz="1200" b="1" dirty="0" smtClean="0"/>
          </a:p>
          <a:p>
            <a:r>
              <a:rPr lang="en-US" sz="1200" b="1" dirty="0" smtClean="0"/>
              <a:t>Above water line (DOING): </a:t>
            </a:r>
          </a:p>
          <a:p>
            <a:r>
              <a:rPr lang="en-US" sz="1200" dirty="0" smtClean="0"/>
              <a:t>Aspects of culture that are explicit, visible, taught. This includes written explanations, as well as those thousands of skills and information conveyed through formal lessons.  Also above water are the tangible aspects: from the "cultural markers" tourists seek out  to the conformity in how people dress</a:t>
            </a:r>
          </a:p>
          <a:p>
            <a:r>
              <a:rPr lang="en-US" sz="1200" dirty="0" smtClean="0"/>
              <a:t> </a:t>
            </a:r>
          </a:p>
          <a:p>
            <a:r>
              <a:rPr lang="en-US" sz="1200" dirty="0" smtClean="0"/>
              <a:t/>
            </a:r>
            <a:br>
              <a:rPr lang="en-US" sz="1200" dirty="0" smtClean="0"/>
            </a:br>
            <a:r>
              <a:rPr lang="en-US" sz="1200" b="1" dirty="0" smtClean="0"/>
              <a:t>At the water line (THINKING): </a:t>
            </a:r>
          </a:p>
          <a:p>
            <a:r>
              <a:rPr lang="en-US" sz="1200" dirty="0" smtClean="0"/>
              <a:t>The transition zone is where the cultural observer has to be more alert: "now you see it now you don't", the area where implicit understandings become talked about, explained--mystical experiences are codified into a creed; the area where official explanations and teachings become irrational, contradictory, inexplicable--where theology becomes faith.</a:t>
            </a:r>
          </a:p>
          <a:p>
            <a:endParaRPr lang="en-US" sz="1200" dirty="0" smtClean="0"/>
          </a:p>
          <a:p>
            <a:r>
              <a:rPr lang="en-US" sz="1200" dirty="0" smtClean="0"/>
              <a:t/>
            </a:r>
            <a:br>
              <a:rPr lang="en-US" sz="1200" dirty="0" smtClean="0"/>
            </a:br>
            <a:r>
              <a:rPr lang="en-US" sz="1200" b="1" dirty="0" smtClean="0"/>
              <a:t>Below the water line (FEELING): </a:t>
            </a:r>
          </a:p>
          <a:p>
            <a:r>
              <a:rPr lang="en-US" sz="1200" dirty="0" smtClean="0"/>
              <a:t>"Hidden" culture: the habits, assumptions, understandings, values, judgments ... that we know but do not or cannot articulate. Usually these aspects are not taught directly.  These sorts of daily rules are learned by osmosis -- you may know what tastes "right" or when you're treated "right", but because these judgments are under-the-waterline, it usually doesn't occur to you to question or explain those feelings</a:t>
            </a: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956234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Money</a:t>
            </a:r>
            <a:r>
              <a:rPr lang="en-US" dirty="0" smtClean="0"/>
              <a:t>: </a:t>
            </a:r>
            <a:r>
              <a:rPr lang="en-US" sz="1200" dirty="0" smtClean="0"/>
              <a:t>A common assumption is that all Americans are rich, and thus, the Vietnamese may expect money or gifts – while it is okay to bring some gifts, do not be excessive (and have them be useful – such as school </a:t>
            </a:r>
            <a:r>
              <a:rPr lang="en-US" sz="1200" dirty="0" smtClean="0"/>
              <a:t>supplies, or personal).  </a:t>
            </a:r>
            <a:r>
              <a:rPr lang="en-US" sz="1200" dirty="0" smtClean="0"/>
              <a:t>A</a:t>
            </a:r>
            <a:r>
              <a:rPr lang="en-US" sz="1200" baseline="0" dirty="0" smtClean="0"/>
              <a:t> </a:t>
            </a:r>
            <a:r>
              <a:rPr lang="en-US" sz="1200" b="1" baseline="0" dirty="0" smtClean="0"/>
              <a:t>good idea for gifts for the kids is to bring a stack of yearbook/passport photos </a:t>
            </a:r>
            <a:r>
              <a:rPr lang="en-US" sz="1200" baseline="0" dirty="0" smtClean="0"/>
              <a:t>to leave with kids and VN coaches.  Making an album with pictures (or postcards) of your family, home, campus, you competing for your team, your city, etc are good ways to connect and show who you are (Vietnamese usually very much enjoy getting a glimpse of your background and life in the US).</a:t>
            </a:r>
            <a:endParaRPr lang="en-US" sz="1200" dirty="0" smtClean="0"/>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Resources: </a:t>
            </a:r>
            <a:r>
              <a:rPr lang="en-US" sz="1200" dirty="0" smtClean="0"/>
              <a:t>Be wary of not wasting resources (don’t take really long showers, blatantly leave food on your plate, throw away clothing that is dirty but still wearable, etc.)</a:t>
            </a:r>
          </a:p>
          <a:p>
            <a:pPr eaLnBrk="1" hangingPunct="1">
              <a:spcBef>
                <a:spcPct val="0"/>
              </a:spcBef>
            </a:pPr>
            <a:endParaRPr lang="en-US" b="1"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Understand the Culture: </a:t>
            </a:r>
            <a:r>
              <a:rPr lang="en-US" sz="1200" dirty="0" smtClean="0"/>
              <a:t>Be familiar with the political, social and cultural context of Vietnam by reading and understanding all of the preparation materials and reading up on your own about the country and</a:t>
            </a:r>
            <a:r>
              <a:rPr lang="en-US" sz="1200" baseline="0" dirty="0" smtClean="0"/>
              <a:t> culture</a:t>
            </a:r>
            <a:endParaRPr lang="en-US" sz="1200" dirty="0" smtClean="0"/>
          </a:p>
          <a:p>
            <a:pPr eaLnBrk="1" hangingPunct="1">
              <a:spcBef>
                <a:spcPct val="0"/>
              </a:spcBef>
            </a:pPr>
            <a:endParaRPr lang="en-US" b="1"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Religion: </a:t>
            </a:r>
            <a:r>
              <a:rPr lang="en-US" sz="1200" b="0" dirty="0" smtClean="0"/>
              <a:t>Being</a:t>
            </a:r>
            <a:r>
              <a:rPr lang="en-US" sz="1200" b="0" baseline="0" dirty="0" smtClean="0"/>
              <a:t> yourself and open about your beliefs is fine, </a:t>
            </a:r>
            <a:r>
              <a:rPr lang="en-US" sz="1200" b="0" baseline="0" dirty="0" smtClean="0"/>
              <a:t>but do</a:t>
            </a:r>
            <a:r>
              <a:rPr lang="en-US" sz="1200" dirty="0" smtClean="0"/>
              <a:t> not spread messages about religion – this is not a mission trip.</a:t>
            </a:r>
          </a:p>
          <a:p>
            <a:pPr eaLnBrk="1" hangingPunct="1">
              <a:spcBef>
                <a:spcPct val="0"/>
              </a:spcBef>
            </a:pPr>
            <a:endParaRPr lang="en-US" b="1"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Communicate: </a:t>
            </a:r>
            <a:r>
              <a:rPr lang="en-US" sz="1200" dirty="0" smtClean="0"/>
              <a:t>Do all that you can to try to relate to the Vietnamese (games, smiles, high fives, body language, sign language, pictures) – show that you are willing to try to communicate with them – don’t get frustrated if you are having a hard time – just keep trying and always maintain a positive attitude.  Learning</a:t>
            </a:r>
            <a:r>
              <a:rPr lang="en-US" sz="1200" baseline="0" dirty="0" smtClean="0"/>
              <a:t> a few words and phrases in Vietnamese gets a very good reception.</a:t>
            </a:r>
            <a:endParaRPr lang="en-US" sz="1200" dirty="0" smtClean="0"/>
          </a:p>
          <a:p>
            <a:pPr eaLnBrk="1" hangingPunct="1">
              <a:spcBef>
                <a:spcPct val="0"/>
              </a:spcBef>
            </a:pPr>
            <a:endParaRPr lang="en-US" b="1" dirty="0" smtClean="0"/>
          </a:p>
          <a:p>
            <a:pPr eaLnBrk="1" hangingPunct="1">
              <a:spcBef>
                <a:spcPct val="0"/>
              </a:spcBef>
            </a:pPr>
            <a:r>
              <a:rPr lang="en-US" b="1" dirty="0" smtClean="0"/>
              <a:t>Attitude:</a:t>
            </a:r>
          </a:p>
          <a:p>
            <a:pPr marL="182880" indent="-182880">
              <a:spcBef>
                <a:spcPts val="600"/>
              </a:spcBef>
              <a:buFont typeface="Wingdings" pitchFamily="2" charset="2"/>
              <a:buChar char="§"/>
            </a:pPr>
            <a:r>
              <a:rPr lang="en-US" sz="1200" dirty="0" smtClean="0"/>
              <a:t>Americans generally show a lot of sympathy, but not empathy – be careful so as not to position yourself as superior to the Vietnamese (or consider them inferior).  </a:t>
            </a:r>
          </a:p>
          <a:p>
            <a:pPr marL="182880" indent="-182880">
              <a:spcBef>
                <a:spcPts val="600"/>
              </a:spcBef>
              <a:buFont typeface="Wingdings" pitchFamily="2" charset="2"/>
              <a:buChar char="§"/>
            </a:pPr>
            <a:r>
              <a:rPr lang="en-US" sz="1200" dirty="0" smtClean="0"/>
              <a:t>Manage perception of Vietnamese (generally not a problem with the children, but could be with some of the parents – especially those who lived through the Vietnam War era)</a:t>
            </a:r>
          </a:p>
          <a:p>
            <a:pPr marL="182880" indent="-182880">
              <a:spcBef>
                <a:spcPts val="600"/>
              </a:spcBef>
              <a:buFont typeface="Wingdings" pitchFamily="2" charset="2"/>
              <a:buChar char="§"/>
            </a:pPr>
            <a:r>
              <a:rPr lang="en-US" sz="1200" dirty="0" smtClean="0"/>
              <a:t>Do not be condescending or think you are better than the Vietnamese</a:t>
            </a:r>
            <a:r>
              <a:rPr lang="en-US" sz="1200" baseline="0" dirty="0" smtClean="0"/>
              <a:t> partners we will be working and living with.</a:t>
            </a:r>
          </a:p>
          <a:p>
            <a:pPr marL="0" indent="0">
              <a:spcBef>
                <a:spcPts val="600"/>
              </a:spcBef>
              <a:buFont typeface="Wingdings" pitchFamily="2" charset="2"/>
              <a:buNone/>
            </a:pPr>
            <a:endParaRPr lang="en-US" b="1"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Be Culturally Sensitive: </a:t>
            </a:r>
          </a:p>
          <a:p>
            <a:pPr marL="171450" marR="0" indent="-171450" algn="l" defTabSz="914400" rtl="0" eaLnBrk="1" fontAlgn="auto" latinLnBrk="0" hangingPunct="1">
              <a:lnSpc>
                <a:spcPct val="100000"/>
              </a:lnSpc>
              <a:spcBef>
                <a:spcPct val="0"/>
              </a:spcBef>
              <a:spcAft>
                <a:spcPts val="0"/>
              </a:spcAft>
              <a:buClrTx/>
              <a:buSzTx/>
              <a:buFont typeface="Wingdings" pitchFamily="2" charset="2"/>
              <a:buChar char="§"/>
              <a:tabLst/>
              <a:defRPr/>
            </a:pPr>
            <a:r>
              <a:rPr lang="en-US" sz="1200" dirty="0" smtClean="0"/>
              <a:t>Manage perception of feeling as an intrusion and forcing your values and culture on the students</a:t>
            </a:r>
          </a:p>
          <a:p>
            <a:pPr marL="171450" marR="0" indent="-171450" algn="l" defTabSz="914400" rtl="0" eaLnBrk="1" fontAlgn="auto" latinLnBrk="0" hangingPunct="1">
              <a:lnSpc>
                <a:spcPct val="100000"/>
              </a:lnSpc>
              <a:spcBef>
                <a:spcPct val="0"/>
              </a:spcBef>
              <a:spcAft>
                <a:spcPts val="0"/>
              </a:spcAft>
              <a:buClrTx/>
              <a:buSzTx/>
              <a:buFont typeface="Wingdings" pitchFamily="2" charset="2"/>
              <a:buChar char="§"/>
              <a:tabLst/>
              <a:defRPr/>
            </a:pPr>
            <a:r>
              <a:rPr lang="en-US" sz="1200" dirty="0" smtClean="0"/>
              <a:t>E.g. A</a:t>
            </a:r>
            <a:r>
              <a:rPr lang="en-US" sz="1200" baseline="0" dirty="0" smtClean="0"/>
              <a:t> great way to illustrate cultural sensitivity is in modest dress. Despite the hot weather, women usually wear light weight pants or longer shorts. You’ll rarely see your Vietnamese coach counter-parts in the short-shorts often worn by American athletes </a:t>
            </a:r>
            <a:r>
              <a:rPr lang="en-US" sz="1200" baseline="0" dirty="0" smtClean="0"/>
              <a:t>today (though it is becoming more common). </a:t>
            </a:r>
            <a:r>
              <a:rPr lang="en-US" sz="1200" baseline="0" dirty="0" smtClean="0"/>
              <a:t>There have been a few cases in past camps of </a:t>
            </a:r>
            <a:r>
              <a:rPr lang="en-US" sz="1200" baseline="0" dirty="0" smtClean="0"/>
              <a:t>American coaches </a:t>
            </a:r>
            <a:r>
              <a:rPr lang="en-US" sz="1200" baseline="0" dirty="0" smtClean="0"/>
              <a:t>removing their shirts to reveal just a sport bra. While it’s certainly important to balance personal comfort, showing cultural sensitivity by taking steps to conform to, or at least acknowledge, the Vietnamese expectations on dress is an easy way to show respect for their lifestyle. In place of short-shorts, female coaches should  consider bringing longer “basketball” shorts or </a:t>
            </a:r>
            <a:r>
              <a:rPr lang="en-US" sz="1200" baseline="0" dirty="0" err="1" smtClean="0"/>
              <a:t>capri</a:t>
            </a:r>
            <a:r>
              <a:rPr lang="en-US" sz="1200" baseline="0" dirty="0" smtClean="0"/>
              <a:t>-pants, as well as something to cover bathing suit bottoms while on weekend trips.  (Protecting from the intense sun and potentially disease-carrying mosquitoes is an important reason to cover up as well).</a:t>
            </a:r>
            <a:endParaRPr lang="en-US" sz="1200" dirty="0" smtClean="0"/>
          </a:p>
          <a:p>
            <a:pPr eaLnBrk="1" hangingPunct="1">
              <a:spcBef>
                <a:spcPct val="0"/>
              </a:spcBef>
            </a:pPr>
            <a:endParaRPr lang="en-US" b="1"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654067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5" name="Rectangle 4"/>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6" name="Rectangle 5"/>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7" name="Picture 7" descr="Janssen_Pref_RGB.png"/>
          <p:cNvPicPr>
            <a:picLocks noChangeAspect="1"/>
          </p:cNvPicPr>
          <p:nvPr userDrawn="1"/>
        </p:nvPicPr>
        <p:blipFill>
          <a:blip r:embed="rId3" cstate="print"/>
          <a:srcRect t="18079" b="23985"/>
          <a:stretch>
            <a:fillRect/>
          </a:stretch>
        </p:blipFill>
        <p:spPr bwMode="auto">
          <a:xfrm>
            <a:off x="6934200" y="-152400"/>
            <a:ext cx="2001838" cy="1160463"/>
          </a:xfrm>
          <a:prstGeom prst="rect">
            <a:avLst/>
          </a:prstGeom>
          <a:noFill/>
          <a:ln w="9525">
            <a:noFill/>
            <a:miter lim="800000"/>
            <a:headEnd/>
            <a:tailEnd/>
          </a:ln>
        </p:spPr>
      </p:pic>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a:t>Click to edit Master subtitle style</a:t>
            </a:r>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a:pPr fontAlgn="base">
                <a:spcAft>
                  <a:spcPct val="0"/>
                </a:spcAft>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F2791AC7-B6A1-46EE-A525-404899C8B2AB}" type="slidenum">
              <a:rPr lang="en-US"/>
              <a:pPr fontAlgn="base">
                <a:spcBef>
                  <a:spcPct val="0"/>
                </a:spcBef>
                <a:spcAft>
                  <a:spcPct val="0"/>
                </a:spcAft>
                <a:defRPr/>
              </a:pPr>
              <a:t>‹#›</a:t>
            </a:fld>
            <a:endParaRPr lang="en-US"/>
          </a:p>
          <a:p>
            <a:pPr fontAlgn="base">
              <a:spcBef>
                <a:spcPct val="0"/>
              </a:spcBef>
              <a:spcAft>
                <a:spcPct val="0"/>
              </a:spcAft>
              <a:defRPr/>
            </a:pPr>
            <a:fld id="{192B6260-8A34-494F-9D8A-F04F87BF6E2C}" type="slidenum">
              <a:rPr lang="en-US"/>
              <a:pPr fontAlgn="base">
                <a:spcBef>
                  <a:spcPct val="0"/>
                </a:spcBef>
                <a:spcAft>
                  <a:spcPct val="0"/>
                </a:spcAft>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CC7BBD1F-17D8-427B-AD83-A4ABD48F36BC}" type="slidenum">
              <a:rPr lang="en-US"/>
              <a:pPr fontAlgn="base">
                <a:spcBef>
                  <a:spcPct val="0"/>
                </a:spcBef>
                <a:spcAft>
                  <a:spcPct val="0"/>
                </a:spcAft>
                <a:defRPr/>
              </a:pPr>
              <a:t>‹#›</a:t>
            </a:fld>
            <a:endParaRPr lang="en-US"/>
          </a:p>
          <a:p>
            <a:pPr fontAlgn="base">
              <a:spcBef>
                <a:spcPct val="0"/>
              </a:spcBef>
              <a:spcAft>
                <a:spcPct val="0"/>
              </a:spcAft>
              <a:defRPr/>
            </a:pPr>
            <a:fld id="{A3B081F3-AC93-40E0-B30B-82710AFDCE8F}" type="slidenum">
              <a:rPr lang="en-US"/>
              <a:pPr fontAlgn="base">
                <a:spcBef>
                  <a:spcPct val="0"/>
                </a:spcBef>
                <a:spcAft>
                  <a:spcPct val="0"/>
                </a:spcAft>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prstClr val="black"/>
              </a:buClr>
              <a:buSzPct val="80000"/>
              <a:buFont typeface="Wingdings" pitchFamily="2" charset="2"/>
              <a:buNone/>
              <a:defRPr/>
            </a:pPr>
            <a:endParaRPr lang="en-US" sz="1400" b="1" i="1" dirty="0">
              <a:solidFill>
                <a:prstClr val="black"/>
              </a:solidFill>
              <a:cs typeface="Arial" pitchFamily="34"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endParaRPr lang="en-US" noProof="0"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dirty="0"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dirty="0"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5" name="Rectangle 4"/>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6" name="Rectangle 5"/>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7" name="Picture 7" descr="Janssen_Pref_RGB.png"/>
          <p:cNvPicPr>
            <a:picLocks noChangeAspect="1"/>
          </p:cNvPicPr>
          <p:nvPr userDrawn="1"/>
        </p:nvPicPr>
        <p:blipFill>
          <a:blip r:embed="rId3" cstate="print"/>
          <a:srcRect t="18079" b="23985"/>
          <a:stretch>
            <a:fillRect/>
          </a:stretch>
        </p:blipFill>
        <p:spPr bwMode="auto">
          <a:xfrm>
            <a:off x="6934200" y="-152400"/>
            <a:ext cx="2001838" cy="1160463"/>
          </a:xfrm>
          <a:prstGeom prst="rect">
            <a:avLst/>
          </a:prstGeom>
          <a:noFill/>
          <a:ln w="9525">
            <a:noFill/>
            <a:miter lim="800000"/>
            <a:headEnd/>
            <a:tailEnd/>
          </a:ln>
        </p:spPr>
      </p:pic>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smtClean="0"/>
              <a:t>Click to edit Master subtitle style</a:t>
            </a:r>
            <a:endParaRPr lang="en-US"/>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a:pPr fontAlgn="base">
                <a:spcAft>
                  <a:spcPct val="0"/>
                </a:spcAft>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F2791AC7-B6A1-46EE-A525-404899C8B2AB}" type="slidenum">
              <a:rPr lang="en-US"/>
              <a:pPr fontAlgn="base">
                <a:spcBef>
                  <a:spcPct val="0"/>
                </a:spcBef>
                <a:spcAft>
                  <a:spcPct val="0"/>
                </a:spcAft>
                <a:defRPr/>
              </a:pPr>
              <a:t>‹#›</a:t>
            </a:fld>
            <a:endParaRPr lang="en-US"/>
          </a:p>
          <a:p>
            <a:pPr fontAlgn="base">
              <a:spcBef>
                <a:spcPct val="0"/>
              </a:spcBef>
              <a:spcAft>
                <a:spcPct val="0"/>
              </a:spcAft>
              <a:defRPr/>
            </a:pPr>
            <a:fld id="{192B6260-8A34-494F-9D8A-F04F87BF6E2C}" type="slidenum">
              <a:rPr lang="en-US"/>
              <a:pPr fontAlgn="base">
                <a:spcBef>
                  <a:spcPct val="0"/>
                </a:spcBef>
                <a:spcAft>
                  <a:spcPct val="0"/>
                </a:spcAft>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CC7BBD1F-17D8-427B-AD83-A4ABD48F36BC}" type="slidenum">
              <a:rPr lang="en-US"/>
              <a:pPr fontAlgn="base">
                <a:spcBef>
                  <a:spcPct val="0"/>
                </a:spcBef>
                <a:spcAft>
                  <a:spcPct val="0"/>
                </a:spcAft>
                <a:defRPr/>
              </a:pPr>
              <a:t>‹#›</a:t>
            </a:fld>
            <a:endParaRPr lang="en-US"/>
          </a:p>
          <a:p>
            <a:pPr fontAlgn="base">
              <a:spcBef>
                <a:spcPct val="0"/>
              </a:spcBef>
              <a:spcAft>
                <a:spcPct val="0"/>
              </a:spcAft>
              <a:defRPr/>
            </a:pPr>
            <a:fld id="{A3B081F3-AC93-40E0-B30B-82710AFDCE8F}" type="slidenum">
              <a:rPr lang="en-US"/>
              <a:pPr fontAlgn="base">
                <a:spcBef>
                  <a:spcPct val="0"/>
                </a:spcBef>
                <a:spcAft>
                  <a:spcPct val="0"/>
                </a:spcAft>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prstClr val="black"/>
              </a:buClr>
              <a:buSzPct val="80000"/>
              <a:buFont typeface="Wingdings" pitchFamily="2" charset="2"/>
              <a:buNone/>
              <a:defRPr/>
            </a:pPr>
            <a:endParaRPr lang="en-US" sz="1400" b="1" i="1" dirty="0">
              <a:solidFill>
                <a:prstClr val="black"/>
              </a:solidFill>
              <a:cs typeface="Arial" pitchFamily="34"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r>
              <a:rPr lang="en-US" noProof="0" smtClean="0"/>
              <a:t>Click icon to add table</a:t>
            </a:r>
            <a:endParaRPr lang="en-US" noProof="0" dirty="0"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smtClean="0"/>
              <a:t>Click to edit Master subtitle style</a:t>
            </a:r>
            <a:endParaRPr lang="en-US"/>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smtClean="0"/>
              <a:t>Click to edit Master title style</a:t>
            </a:r>
            <a:endParaRPr lang="en-US" dirty="0"/>
          </a:p>
        </p:txBody>
      </p:sp>
      <p:pic>
        <p:nvPicPr>
          <p:cNvPr id="5"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7" name="Rectangle 6"/>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8" name="Rectangle 7"/>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9" name="Picture 7" descr="Janssen_Pref_RGB.png"/>
          <p:cNvPicPr>
            <a:picLocks noChangeAspect="1"/>
          </p:cNvPicPr>
          <p:nvPr userDrawn="1"/>
        </p:nvPicPr>
        <p:blipFill>
          <a:blip r:embed="rId3" cstate="print"/>
          <a:srcRect t="18079" b="23985"/>
          <a:stretch>
            <a:fillRect/>
          </a:stretch>
        </p:blipFill>
        <p:spPr bwMode="auto">
          <a:xfrm>
            <a:off x="6934200" y="-152400"/>
            <a:ext cx="2001838" cy="11604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smtClean="0"/>
              <a:pPr fontAlgn="base">
                <a:spcAft>
                  <a:spcPct val="0"/>
                </a:spcAft>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NGF-Project status &amp; Global roll out</a:t>
            </a:r>
            <a:endParaRPr lang="en-US"/>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                                       </a:t>
            </a:r>
            <a:fld id="{F2791AC7-B6A1-46EE-A525-404899C8B2AB}" type="slidenum">
              <a:rPr lang="en-US" smtClean="0"/>
              <a:pPr fontAlgn="base">
                <a:spcBef>
                  <a:spcPct val="0"/>
                </a:spcBef>
                <a:spcAft>
                  <a:spcPct val="0"/>
                </a:spcAft>
                <a:defRPr/>
              </a:pPr>
              <a:t>‹#›</a:t>
            </a:fld>
            <a:endParaRPr lang="en-US" smtClean="0"/>
          </a:p>
          <a:p>
            <a:pPr fontAlgn="base">
              <a:spcBef>
                <a:spcPct val="0"/>
              </a:spcBef>
              <a:spcAft>
                <a:spcPct val="0"/>
              </a:spcAft>
              <a:defRPr/>
            </a:pPr>
            <a:fld id="{192B6260-8A34-494F-9D8A-F04F87BF6E2C}" type="slidenum">
              <a:rPr lang="en-US" smtClean="0"/>
              <a:pPr fontAlgn="base">
                <a:spcBef>
                  <a:spcPct val="0"/>
                </a:spcBef>
                <a:spcAft>
                  <a:spcPct val="0"/>
                </a:spcAft>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NGF-Project status &amp; Global roll out</a:t>
            </a:r>
            <a:endParaRPr lang="en-US"/>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                                       </a:t>
            </a:r>
            <a:fld id="{CC7BBD1F-17D8-427B-AD83-A4ABD48F36BC}" type="slidenum">
              <a:rPr lang="en-US" smtClean="0"/>
              <a:pPr fontAlgn="base">
                <a:spcBef>
                  <a:spcPct val="0"/>
                </a:spcBef>
                <a:spcAft>
                  <a:spcPct val="0"/>
                </a:spcAft>
                <a:defRPr/>
              </a:pPr>
              <a:t>‹#›</a:t>
            </a:fld>
            <a:endParaRPr lang="en-US" smtClean="0"/>
          </a:p>
          <a:p>
            <a:pPr fontAlgn="base">
              <a:spcBef>
                <a:spcPct val="0"/>
              </a:spcBef>
              <a:spcAft>
                <a:spcPct val="0"/>
              </a:spcAft>
              <a:defRPr/>
            </a:pPr>
            <a:fld id="{A3B081F3-AC93-40E0-B30B-82710AFDCE8F}" type="slidenum">
              <a:rPr lang="en-US" smtClean="0"/>
              <a:pPr fontAlgn="base">
                <a:spcBef>
                  <a:spcPct val="0"/>
                </a:spcBef>
                <a:spcAft>
                  <a:spcPct val="0"/>
                </a:spcAft>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
        <p:nvSpPr>
          <p:cNvPr id="6"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rief Prefatory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746504" y="4038600"/>
            <a:ext cx="5632704" cy="816864"/>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2895600"/>
            <a:ext cx="5486400" cy="1028700"/>
          </a:xfrm>
          <a:prstGeom prst="rect">
            <a:avLst/>
          </a:prstGeom>
          <a:noFill/>
          <a:ln w="9525">
            <a:noFill/>
            <a:miter lim="800000"/>
            <a:headEnd/>
            <a:tailEnd/>
          </a:ln>
        </p:spPr>
      </p:pic>
      <p:cxnSp>
        <p:nvCxnSpPr>
          <p:cNvPr id="5" name="Straight Connector 4"/>
          <p:cNvCxnSpPr/>
          <p:nvPr/>
        </p:nvCxnSpPr>
        <p:spPr bwMode="auto">
          <a:xfrm>
            <a:off x="381000" y="5943600"/>
            <a:ext cx="8412480" cy="0"/>
          </a:xfrm>
          <a:prstGeom prst="line">
            <a:avLst/>
          </a:prstGeom>
          <a:solidFill>
            <a:srgbClr val="E5E5CC"/>
          </a:solidFill>
          <a:ln w="19050"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r>
              <a:rPr lang="en-US" noProof="0" smtClean="0"/>
              <a:t>Click icon to add table</a:t>
            </a:r>
            <a:endParaRPr lang="en-US" noProof="0" dirty="0" smtClean="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dirty="0"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dirty="0"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dirty="0"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16C14-972A-41AB-A49C-4C919B030DB8}" type="datetimeFigureOut">
              <a:rPr lang="en-US" smtClean="0"/>
              <a:pPr/>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16C14-972A-41AB-A49C-4C919B030DB8}" type="datetimeFigureOut">
              <a:rPr lang="en-US" smtClean="0"/>
              <a:pPr/>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16C14-972A-41AB-A49C-4C919B030DB8}" type="datetimeFigureOut">
              <a:rPr lang="en-US" smtClean="0"/>
              <a:pPr/>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16C14-972A-41AB-A49C-4C919B030DB8}" type="datetimeFigureOut">
              <a:rPr lang="en-US" smtClean="0"/>
              <a:pPr/>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6C14-972A-41AB-A49C-4C919B030DB8}" type="datetimeFigureOut">
              <a:rPr lang="en-US" smtClean="0"/>
              <a:pPr/>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6C14-972A-41AB-A49C-4C919B030DB8}" type="datetimeFigureOut">
              <a:rPr lang="en-US" smtClean="0"/>
              <a:pPr/>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4.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userDrawn="1"/>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762" r:id="rId21"/>
  </p:sldLayoutIdLst>
  <p:txStyles>
    <p:titleStyle>
      <a:lvl1pPr algn="l" rtl="0" eaLnBrk="0" fontAlgn="base" hangingPunct="0">
        <a:lnSpc>
          <a:spcPct val="95000"/>
        </a:lnSpc>
        <a:spcBef>
          <a:spcPct val="0"/>
        </a:spcBef>
        <a:spcAft>
          <a:spcPct val="0"/>
        </a:spcAft>
        <a:defRPr b="1">
          <a:solidFill>
            <a:schemeClr val="tx1"/>
          </a:solidFill>
          <a:latin typeface="+mj-lt"/>
          <a:ea typeface="+mj-ea"/>
          <a:cs typeface="+mj-cs"/>
        </a:defRPr>
      </a:lvl1pPr>
      <a:lvl2pPr algn="l" rtl="0" eaLnBrk="0" fontAlgn="base" hangingPunct="0">
        <a:lnSpc>
          <a:spcPct val="95000"/>
        </a:lnSpc>
        <a:spcBef>
          <a:spcPct val="0"/>
        </a:spcBef>
        <a:spcAft>
          <a:spcPct val="0"/>
        </a:spcAft>
        <a:defRPr b="1">
          <a:solidFill>
            <a:schemeClr val="tx1"/>
          </a:solidFill>
          <a:latin typeface="Arial" charset="0"/>
        </a:defRPr>
      </a:lvl2pPr>
      <a:lvl3pPr algn="l" rtl="0" eaLnBrk="0" fontAlgn="base" hangingPunct="0">
        <a:lnSpc>
          <a:spcPct val="95000"/>
        </a:lnSpc>
        <a:spcBef>
          <a:spcPct val="0"/>
        </a:spcBef>
        <a:spcAft>
          <a:spcPct val="0"/>
        </a:spcAft>
        <a:defRPr b="1">
          <a:solidFill>
            <a:schemeClr val="tx1"/>
          </a:solidFill>
          <a:latin typeface="Arial" charset="0"/>
        </a:defRPr>
      </a:lvl3pPr>
      <a:lvl4pPr algn="l" rtl="0" eaLnBrk="0" fontAlgn="base" hangingPunct="0">
        <a:lnSpc>
          <a:spcPct val="95000"/>
        </a:lnSpc>
        <a:spcBef>
          <a:spcPct val="0"/>
        </a:spcBef>
        <a:spcAft>
          <a:spcPct val="0"/>
        </a:spcAft>
        <a:defRPr b="1">
          <a:solidFill>
            <a:schemeClr val="tx1"/>
          </a:solidFill>
          <a:latin typeface="Arial" charset="0"/>
        </a:defRPr>
      </a:lvl4pPr>
      <a:lvl5pPr algn="l" rtl="0" eaLnBrk="0" fontAlgn="base" hangingPunct="0">
        <a:lnSpc>
          <a:spcPct val="95000"/>
        </a:lnSpc>
        <a:spcBef>
          <a:spcPct val="0"/>
        </a:spcBef>
        <a:spcAft>
          <a:spcPct val="0"/>
        </a:spcAft>
        <a:defRPr b="1">
          <a:solidFill>
            <a:schemeClr val="tx1"/>
          </a:solidFill>
          <a:latin typeface="Arial" charset="0"/>
        </a:defRPr>
      </a:lvl5pPr>
      <a:lvl6pPr marL="457200" algn="l" rtl="0" fontAlgn="base">
        <a:lnSpc>
          <a:spcPct val="95000"/>
        </a:lnSpc>
        <a:spcBef>
          <a:spcPct val="0"/>
        </a:spcBef>
        <a:spcAft>
          <a:spcPct val="0"/>
        </a:spcAft>
        <a:defRPr sz="2200">
          <a:solidFill>
            <a:schemeClr val="tx1"/>
          </a:solidFill>
          <a:latin typeface="Arial" charset="0"/>
        </a:defRPr>
      </a:lvl6pPr>
      <a:lvl7pPr marL="914400" algn="l" rtl="0" fontAlgn="base">
        <a:lnSpc>
          <a:spcPct val="95000"/>
        </a:lnSpc>
        <a:spcBef>
          <a:spcPct val="0"/>
        </a:spcBef>
        <a:spcAft>
          <a:spcPct val="0"/>
        </a:spcAft>
        <a:defRPr sz="2200">
          <a:solidFill>
            <a:schemeClr val="tx1"/>
          </a:solidFill>
          <a:latin typeface="Arial" charset="0"/>
        </a:defRPr>
      </a:lvl7pPr>
      <a:lvl8pPr marL="1371600" algn="l" rtl="0" fontAlgn="base">
        <a:lnSpc>
          <a:spcPct val="95000"/>
        </a:lnSpc>
        <a:spcBef>
          <a:spcPct val="0"/>
        </a:spcBef>
        <a:spcAft>
          <a:spcPct val="0"/>
        </a:spcAft>
        <a:defRPr sz="2200">
          <a:solidFill>
            <a:schemeClr val="tx1"/>
          </a:solidFill>
          <a:latin typeface="Arial" charset="0"/>
        </a:defRPr>
      </a:lvl8pPr>
      <a:lvl9pPr marL="1828800" algn="l" rtl="0" fontAlgn="base">
        <a:lnSpc>
          <a:spcPct val="95000"/>
        </a:lnSpc>
        <a:spcBef>
          <a:spcPct val="0"/>
        </a:spcBef>
        <a:spcAft>
          <a:spcPct val="0"/>
        </a:spcAft>
        <a:defRPr sz="2200">
          <a:solidFill>
            <a:schemeClr val="tx1"/>
          </a:solidFill>
          <a:latin typeface="Arial" charset="0"/>
        </a:defRPr>
      </a:lvl9pPr>
    </p:titleStyle>
    <p:bodyStyle>
      <a:lvl1pPr marL="342900" indent="-342900" algn="l" rtl="0" eaLnBrk="0" fontAlgn="base" hangingPunct="0">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0" fontAlgn="base" hangingPunct="0">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0" fontAlgn="base" hangingPunct="0">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0" fontAlgn="base" hangingPunct="0">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0" fontAlgn="base" hangingPunct="0">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Lst>
  <p:txStyles>
    <p:title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p:titleStyle>
    <p:bodyStyle>
      <a:lvl1pPr marL="342900" indent="-342900" algn="l" rtl="0" eaLnBrk="1" fontAlgn="base" hangingPunct="1">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1" fontAlgn="base" hangingPunct="1">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1" fontAlgn="base" hangingPunct="1">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1" fontAlgn="base" hangingPunct="1">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1" fontAlgn="base" hangingPunct="1">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p:nvCxnSpPr>
        <p:spPr bwMode="auto">
          <a:xfrm>
            <a:off x="381000" y="914400"/>
            <a:ext cx="8412163" cy="0"/>
          </a:xfrm>
          <a:prstGeom prst="line">
            <a:avLst/>
          </a:prstGeom>
          <a:noFill/>
          <a:ln w="19050" algn="ctr">
            <a:solidFill>
              <a:srgbClr val="002060"/>
            </a:solidFill>
            <a:round/>
            <a:headEnd/>
            <a:tailEnd/>
          </a:ln>
        </p:spPr>
      </p:cxnSp>
      <p:cxnSp>
        <p:nvCxnSpPr>
          <p:cNvPr id="6" name="Straight Connector 10"/>
          <p:cNvCxnSpPr>
            <a:cxnSpLocks noChangeShapeType="1"/>
          </p:cNvCxnSpPr>
          <p:nvPr/>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63" r:id="rId2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p:titleStyle>
    <p:bodyStyle>
      <a:lvl1pPr marL="342900" indent="-342900" algn="l" rtl="0" eaLnBrk="1" fontAlgn="base" hangingPunct="1">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1" fontAlgn="base" hangingPunct="1">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1" fontAlgn="base" hangingPunct="1">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1" fontAlgn="base" hangingPunct="1">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1" fontAlgn="base" hangingPunct="1">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16C14-972A-41AB-A49C-4C919B030DB8}" type="datetimeFigureOut">
              <a:rPr lang="en-US" smtClean="0"/>
              <a:pPr/>
              <a:t>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42535-34C8-4D46-8B76-991A390A59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7.xml"/><Relationship Id="rId1" Type="http://schemas.openxmlformats.org/officeDocument/2006/relationships/video" Target="http://www.youtube.com/v/jlmM9Z0eU6s?version=3&amp;feature=player_detailpage" TargetMode="External"/><Relationship Id="rId5" Type="http://schemas.openxmlformats.org/officeDocument/2006/relationships/hyperlink" Target="http://www.youtube.com/watch?v=jlmM9Z0eU6s"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Placeholder 2"/>
          <p:cNvSpPr>
            <a:spLocks noGrp="1"/>
          </p:cNvSpPr>
          <p:nvPr>
            <p:ph type="body" sz="quarter" idx="10"/>
          </p:nvPr>
        </p:nvSpPr>
        <p:spPr>
          <a:xfrm>
            <a:off x="485900" y="4724400"/>
            <a:ext cx="7924800" cy="457200"/>
          </a:xfrm>
        </p:spPr>
        <p:txBody>
          <a:bodyPr>
            <a:noAutofit/>
          </a:bodyPr>
          <a:lstStyle/>
          <a:p>
            <a:pPr marL="0" indent="0"/>
            <a:r>
              <a:rPr lang="en-US" sz="3200" dirty="0" smtClean="0">
                <a:solidFill>
                  <a:srgbClr val="002060"/>
                </a:solidFill>
              </a:rPr>
              <a:t>Session</a:t>
            </a:r>
            <a:r>
              <a:rPr lang="en-US" sz="3200" b="1" dirty="0" smtClean="0">
                <a:solidFill>
                  <a:srgbClr val="002060"/>
                </a:solidFill>
              </a:rPr>
              <a:t> 3: Preparing to Immerse</a:t>
            </a:r>
          </a:p>
        </p:txBody>
      </p:sp>
      <p:pic>
        <p:nvPicPr>
          <p:cNvPr id="22532"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342900"/>
            <a:ext cx="5486400" cy="1028700"/>
          </a:xfrm>
          <a:prstGeom prst="rect">
            <a:avLst/>
          </a:prstGeom>
          <a:noFill/>
          <a:ln w="9525">
            <a:noFill/>
            <a:miter lim="800000"/>
            <a:headEnd/>
            <a:tailEnd/>
          </a:ln>
        </p:spPr>
      </p:pic>
      <p:grpSp>
        <p:nvGrpSpPr>
          <p:cNvPr id="17" name="Group 9"/>
          <p:cNvGrpSpPr/>
          <p:nvPr/>
        </p:nvGrpSpPr>
        <p:grpSpPr>
          <a:xfrm>
            <a:off x="609600" y="1676400"/>
            <a:ext cx="7924800" cy="1828800"/>
            <a:chOff x="609600" y="1447800"/>
            <a:chExt cx="7924800" cy="1828800"/>
          </a:xfrm>
        </p:grpSpPr>
        <p:pic>
          <p:nvPicPr>
            <p:cNvPr id="18" name="Picture 1" descr="C:\Users\akenley\Desktop\Documents\CFC\Develop CFC\6248_1021749480537_1729225213_43535_8215274_n[1].jpg"/>
            <p:cNvPicPr>
              <a:picLocks noChangeAspect="1" noChangeArrowheads="1"/>
            </p:cNvPicPr>
            <p:nvPr/>
          </p:nvPicPr>
          <p:blipFill>
            <a:blip r:embed="rId3" cstate="print"/>
            <a:srcRect/>
            <a:stretch>
              <a:fillRect/>
            </a:stretch>
          </p:blipFill>
          <p:spPr bwMode="auto">
            <a:xfrm>
              <a:off x="3387246" y="1447800"/>
              <a:ext cx="2740929" cy="1828800"/>
            </a:xfrm>
            <a:prstGeom prst="rect">
              <a:avLst/>
            </a:prstGeom>
            <a:noFill/>
          </p:spPr>
        </p:pic>
        <p:pic>
          <p:nvPicPr>
            <p:cNvPr id="19" name="Picture 2" descr="C:\Users\akenley\Desktop\Documents\CFC\Develop CFC\CIMG2027.JPG"/>
            <p:cNvPicPr>
              <a:picLocks noChangeAspect="1" noChangeArrowheads="1"/>
            </p:cNvPicPr>
            <p:nvPr/>
          </p:nvPicPr>
          <p:blipFill>
            <a:blip r:embed="rId4" cstate="print"/>
            <a:srcRect/>
            <a:stretch>
              <a:fillRect/>
            </a:stretch>
          </p:blipFill>
          <p:spPr bwMode="auto">
            <a:xfrm>
              <a:off x="609600" y="1447800"/>
              <a:ext cx="2809820" cy="1828800"/>
            </a:xfrm>
            <a:prstGeom prst="rect">
              <a:avLst/>
            </a:prstGeom>
            <a:noFill/>
          </p:spPr>
        </p:pic>
        <p:pic>
          <p:nvPicPr>
            <p:cNvPr id="20" name="Picture 3" descr="C:\Users\akenley\Desktop\Documents\CFC\Develop CFC\CIMG2528.JPG"/>
            <p:cNvPicPr>
              <a:picLocks noChangeAspect="1" noChangeArrowheads="1"/>
            </p:cNvPicPr>
            <p:nvPr/>
          </p:nvPicPr>
          <p:blipFill>
            <a:blip r:embed="rId5" cstate="print"/>
            <a:srcRect/>
            <a:stretch>
              <a:fillRect/>
            </a:stretch>
          </p:blipFill>
          <p:spPr bwMode="auto">
            <a:xfrm>
              <a:off x="6096000" y="1447800"/>
              <a:ext cx="2438400" cy="1828800"/>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normAutofit/>
          </a:bodyPr>
          <a:lstStyle/>
          <a:p>
            <a:r>
              <a:rPr lang="en-US" b="0" dirty="0" smtClean="0"/>
              <a:t>Best Practices for Volunteering Cross-Culturally: Tips</a:t>
            </a:r>
            <a:endParaRPr lang="en-US" b="0" dirty="0"/>
          </a:p>
        </p:txBody>
      </p:sp>
      <p:sp>
        <p:nvSpPr>
          <p:cNvPr id="6" name="Rectangle 5"/>
          <p:cNvSpPr/>
          <p:nvPr/>
        </p:nvSpPr>
        <p:spPr bwMode="gray">
          <a:xfrm>
            <a:off x="1066800" y="1157783"/>
            <a:ext cx="1600200" cy="457200"/>
          </a:xfrm>
          <a:prstGeom prst="rect">
            <a:avLst/>
          </a:prstGeom>
          <a:solidFill>
            <a:srgbClr val="0070C0"/>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Money</a:t>
            </a:r>
          </a:p>
        </p:txBody>
      </p:sp>
      <p:sp>
        <p:nvSpPr>
          <p:cNvPr id="7" name="Rectangle 6"/>
          <p:cNvSpPr/>
          <p:nvPr/>
        </p:nvSpPr>
        <p:spPr bwMode="gray">
          <a:xfrm>
            <a:off x="2667000" y="1614983"/>
            <a:ext cx="1609300" cy="457200"/>
          </a:xfrm>
          <a:prstGeom prst="rect">
            <a:avLst/>
          </a:prstGeom>
          <a:solidFill>
            <a:srgbClr val="0070C0"/>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Resources</a:t>
            </a:r>
          </a:p>
        </p:txBody>
      </p:sp>
      <p:sp>
        <p:nvSpPr>
          <p:cNvPr id="8" name="Rectangle 7"/>
          <p:cNvSpPr/>
          <p:nvPr/>
        </p:nvSpPr>
        <p:spPr bwMode="gray">
          <a:xfrm>
            <a:off x="4276299" y="2074250"/>
            <a:ext cx="1600200" cy="457200"/>
          </a:xfrm>
          <a:prstGeom prst="rect">
            <a:avLst/>
          </a:prstGeom>
          <a:solidFill>
            <a:srgbClr val="0070C0"/>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Understand the Culture/History</a:t>
            </a:r>
          </a:p>
        </p:txBody>
      </p:sp>
      <p:sp>
        <p:nvSpPr>
          <p:cNvPr id="9" name="Rectangle 8"/>
          <p:cNvSpPr/>
          <p:nvPr/>
        </p:nvSpPr>
        <p:spPr bwMode="gray">
          <a:xfrm>
            <a:off x="6324599" y="2907948"/>
            <a:ext cx="2286001" cy="457200"/>
          </a:xfrm>
          <a:prstGeom prst="rect">
            <a:avLst/>
          </a:prstGeom>
          <a:solidFill>
            <a:schemeClr val="accent5">
              <a:lumMod val="25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Be Culturally Sensitive</a:t>
            </a:r>
          </a:p>
        </p:txBody>
      </p:sp>
      <p:sp>
        <p:nvSpPr>
          <p:cNvPr id="10" name="Rectangle 9"/>
          <p:cNvSpPr/>
          <p:nvPr/>
        </p:nvSpPr>
        <p:spPr bwMode="gray">
          <a:xfrm>
            <a:off x="1030406" y="3553346"/>
            <a:ext cx="1600200" cy="457200"/>
          </a:xfrm>
          <a:prstGeom prst="rect">
            <a:avLst/>
          </a:prstGeom>
          <a:solidFill>
            <a:srgbClr val="0070C0"/>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Religion</a:t>
            </a:r>
          </a:p>
        </p:txBody>
      </p:sp>
      <p:sp>
        <p:nvSpPr>
          <p:cNvPr id="11" name="Rectangle 10"/>
          <p:cNvSpPr/>
          <p:nvPr/>
        </p:nvSpPr>
        <p:spPr bwMode="gray">
          <a:xfrm>
            <a:off x="2630606" y="4010546"/>
            <a:ext cx="1609300" cy="457200"/>
          </a:xfrm>
          <a:prstGeom prst="rect">
            <a:avLst/>
          </a:prstGeom>
          <a:solidFill>
            <a:srgbClr val="0070C0"/>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Communicate</a:t>
            </a:r>
          </a:p>
        </p:txBody>
      </p:sp>
      <p:sp>
        <p:nvSpPr>
          <p:cNvPr id="19" name="Rectangle 18"/>
          <p:cNvSpPr/>
          <p:nvPr/>
        </p:nvSpPr>
        <p:spPr bwMode="gray">
          <a:xfrm>
            <a:off x="4239905" y="4467746"/>
            <a:ext cx="1636593" cy="457200"/>
          </a:xfrm>
          <a:prstGeom prst="rect">
            <a:avLst/>
          </a:prstGeom>
          <a:solidFill>
            <a:srgbClr val="0070C0"/>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Attitude</a:t>
            </a:r>
          </a:p>
        </p:txBody>
      </p:sp>
      <p:sp>
        <p:nvSpPr>
          <p:cNvPr id="2" name="Rectangle 1"/>
          <p:cNvSpPr/>
          <p:nvPr/>
        </p:nvSpPr>
        <p:spPr bwMode="gray">
          <a:xfrm>
            <a:off x="1066800" y="1622944"/>
            <a:ext cx="1600200" cy="1399654"/>
          </a:xfrm>
          <a:prstGeom prst="rect">
            <a:avLst/>
          </a:prstGeom>
          <a:no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00" dirty="0" smtClean="0">
                <a:sym typeface="Wingdings" pitchFamily="2" charset="2"/>
              </a:rPr>
              <a:t>Picture of Coach giving a gift to participants</a:t>
            </a:r>
            <a:endParaRPr lang="en-US" sz="1000" b="0" i="0" dirty="0" smtClean="0">
              <a:latin typeface="+mn-lt"/>
              <a:sym typeface="Wingdings" pitchFamily="2" charset="2"/>
            </a:endParaRPr>
          </a:p>
        </p:txBody>
      </p:sp>
      <p:pic>
        <p:nvPicPr>
          <p:cNvPr id="3074" name="Picture 2" descr="http://t3.gstatic.com/images?q=tbn:ANd9GcS4-_8J8pKY4ZR2Ns261vn-MuIER99KiUsSyznKVEgdyiHblFCWYi9YKZD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77"/>
          <a:stretch/>
        </p:blipFill>
        <p:spPr bwMode="auto">
          <a:xfrm>
            <a:off x="2667000" y="2074250"/>
            <a:ext cx="1609300" cy="1357117"/>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t1.gstatic.com/images?q=tbn:ANd9GcSK3UH1PQ1FBcwmmp_p7LMAUAtEipM2XRszzMhEY_uMEo4Ynjs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6300" y="2527492"/>
            <a:ext cx="1591100" cy="1198606"/>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blogs.reuters.com/russell-boyce/files/2011/07/RTR2OW9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364" t="7490" r="36636" b="51265"/>
          <a:stretch/>
        </p:blipFill>
        <p:spPr bwMode="auto">
          <a:xfrm>
            <a:off x="1030406" y="4010546"/>
            <a:ext cx="1600200" cy="1571421"/>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s://mail-attachment.googleusercontent.com/attachment/?attid=0.1&amp;disp=emb&amp;view=att&amp;th=13554f95e79c409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122" r="8957"/>
          <a:stretch/>
        </p:blipFill>
        <p:spPr bwMode="auto">
          <a:xfrm>
            <a:off x="4239905" y="4924946"/>
            <a:ext cx="1636593" cy="1399654"/>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mail-attachment.googleusercontent.com/attachment/?attid=0.2&amp;disp=emb&amp;view=att&amp;th=13554fc94b9d9f6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912" r="16469"/>
          <a:stretch/>
        </p:blipFill>
        <p:spPr bwMode="auto">
          <a:xfrm>
            <a:off x="2630606" y="4467746"/>
            <a:ext cx="1609299" cy="143555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s://mail-attachment.googleusercontent.com/attachment/?attid=0.2&amp;disp=emb&amp;view=att&amp;th=135550677807870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512" r="7317"/>
          <a:stretch/>
        </p:blipFill>
        <p:spPr bwMode="auto">
          <a:xfrm>
            <a:off x="6325025" y="3365148"/>
            <a:ext cx="2286001" cy="23431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s://mail-attachment.googleusercontent.com/attachment/?attid=0.1&amp;disp=emb&amp;view=att&amp;th=1355816312f5de3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604"/>
          <a:stretch/>
        </p:blipFill>
        <p:spPr bwMode="auto">
          <a:xfrm>
            <a:off x="1066800" y="1622944"/>
            <a:ext cx="1600200" cy="155730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itle 4"/>
          <p:cNvSpPr txBox="1">
            <a:spLocks/>
          </p:cNvSpPr>
          <p:nvPr/>
        </p:nvSpPr>
        <p:spPr bwMode="gray">
          <a:xfrm>
            <a:off x="6248400" y="1300287"/>
            <a:ext cx="2667000" cy="299913"/>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normAutofit fontScale="92500"/>
          </a:bodyPr>
          <a:lst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a:lstStyle>
          <a:p>
            <a:r>
              <a:rPr lang="en-US" sz="1400" b="0" kern="0" dirty="0" smtClean="0">
                <a:latin typeface="+mn-lt"/>
              </a:rPr>
              <a:t>Read notes at bottom of the page</a:t>
            </a:r>
            <a:endParaRPr lang="en-US" sz="1400" b="0" kern="0" dirty="0">
              <a:latin typeface="+mn-lt"/>
            </a:endParaRPr>
          </a:p>
        </p:txBody>
      </p:sp>
    </p:spTree>
    <p:extLst>
      <p:ext uri="{BB962C8B-B14F-4D97-AF65-F5344CB8AC3E}">
        <p14:creationId xmlns:p14="http://schemas.microsoft.com/office/powerpoint/2010/main" val="694009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Next Steps</a:t>
            </a:r>
            <a:endParaRPr lang="en-US" b="0" dirty="0"/>
          </a:p>
        </p:txBody>
      </p:sp>
      <p:sp>
        <p:nvSpPr>
          <p:cNvPr id="27" name="TextBox 26"/>
          <p:cNvSpPr txBox="1"/>
          <p:nvPr/>
        </p:nvSpPr>
        <p:spPr>
          <a:xfrm>
            <a:off x="381000" y="1143000"/>
            <a:ext cx="8077200" cy="1661993"/>
          </a:xfrm>
          <a:prstGeom prst="rect">
            <a:avLst/>
          </a:prstGeom>
          <a:noFill/>
        </p:spPr>
        <p:txBody>
          <a:bodyPr wrap="square" rtlCol="0">
            <a:spAutoFit/>
          </a:bodyPr>
          <a:lstStyle/>
          <a:p>
            <a:pPr marL="182880" indent="-182880">
              <a:spcBef>
                <a:spcPts val="1800"/>
              </a:spcBef>
              <a:spcAft>
                <a:spcPts val="1800"/>
              </a:spcAft>
              <a:buFont typeface="Wingdings" pitchFamily="2" charset="2"/>
              <a:buChar char="§"/>
            </a:pPr>
            <a:r>
              <a:rPr lang="en-US" b="0" i="0" dirty="0" smtClean="0"/>
              <a:t>Keep fundraising, if you have not met your goal.  Contact us if you are feeling anxious about your progress and would like some ideas. </a:t>
            </a:r>
          </a:p>
          <a:p>
            <a:pPr marL="182880" indent="-182880">
              <a:spcBef>
                <a:spcPts val="1800"/>
              </a:spcBef>
              <a:spcAft>
                <a:spcPts val="1800"/>
              </a:spcAft>
              <a:buFont typeface="Wingdings" pitchFamily="2" charset="2"/>
              <a:buChar char="§"/>
            </a:pPr>
            <a:r>
              <a:rPr lang="en-US" dirty="0" smtClean="0"/>
              <a:t>Appointment for vaccinations and prescriptions should already have been held.  </a:t>
            </a:r>
            <a:endParaRPr lang="en-US" b="0" i="0" dirty="0" smtClean="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Agenda</a:t>
            </a:r>
          </a:p>
        </p:txBody>
      </p:sp>
      <p:graphicFrame>
        <p:nvGraphicFramePr>
          <p:cNvPr id="4" name="Table 3"/>
          <p:cNvGraphicFramePr>
            <a:graphicFrameLocks noGrp="1"/>
          </p:cNvGraphicFramePr>
          <p:nvPr>
            <p:extLst>
              <p:ext uri="{D42A27DB-BD31-4B8C-83A1-F6EECF244321}">
                <p14:modId xmlns:p14="http://schemas.microsoft.com/office/powerpoint/2010/main" val="3577087609"/>
              </p:ext>
            </p:extLst>
          </p:nvPr>
        </p:nvGraphicFramePr>
        <p:xfrm>
          <a:off x="304800" y="1527048"/>
          <a:ext cx="4727448" cy="3856158"/>
        </p:xfrm>
        <a:graphic>
          <a:graphicData uri="http://schemas.openxmlformats.org/drawingml/2006/table">
            <a:tbl>
              <a:tblPr firstRow="1" bandRow="1">
                <a:tableStyleId>{5C22544A-7EE6-4342-B048-85BDC9FD1C3A}</a:tableStyleId>
              </a:tblPr>
              <a:tblGrid>
                <a:gridCol w="3917024"/>
                <a:gridCol w="810424"/>
              </a:tblGrid>
              <a:tr h="642693">
                <a:tc>
                  <a:txBody>
                    <a:bodyPr/>
                    <a:lstStyle/>
                    <a:p>
                      <a:r>
                        <a:rPr lang="en-US" sz="1400" b="0" dirty="0" smtClean="0">
                          <a:solidFill>
                            <a:schemeClr val="tx1"/>
                          </a:solidFill>
                        </a:rPr>
                        <a:t>Why Vietnam?  Rationale for Program Location</a:t>
                      </a:r>
                      <a:endParaRPr lang="en-US" sz="1400" b="0" dirty="0">
                        <a:solidFill>
                          <a:schemeClr val="tx1"/>
                        </a:solidFill>
                      </a:endParaRPr>
                    </a:p>
                  </a:txBody>
                  <a:tcPr anchor="ctr">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3</a:t>
                      </a:r>
                      <a:endParaRPr lang="en-US" sz="1400" b="0" dirty="0">
                        <a:solidFill>
                          <a:schemeClr val="tx1"/>
                        </a:solidFill>
                      </a:endParaRPr>
                    </a:p>
                  </a:txBody>
                  <a:tcPr anchor="ctr">
                    <a:lnB w="12700" cap="flat" cmpd="sng" algn="ctr">
                      <a:solidFill>
                        <a:srgbClr val="0070C0"/>
                      </a:solidFill>
                      <a:prstDash val="solid"/>
                      <a:round/>
                      <a:headEnd type="none" w="med" len="med"/>
                      <a:tailEnd type="none" w="med" len="med"/>
                    </a:lnB>
                    <a:solidFill>
                      <a:schemeClr val="bg1"/>
                    </a:solidFill>
                  </a:tcPr>
                </a:tc>
              </a:tr>
              <a:tr h="642693">
                <a:tc>
                  <a:txBody>
                    <a:bodyPr/>
                    <a:lstStyle/>
                    <a:p>
                      <a:r>
                        <a:rPr lang="en-US" sz="1400" dirty="0" smtClean="0">
                          <a:solidFill>
                            <a:schemeClr val="tx1"/>
                          </a:solidFill>
                        </a:rPr>
                        <a:t>Living Conditions</a:t>
                      </a:r>
                      <a:r>
                        <a:rPr lang="en-US" sz="1400" baseline="0" dirty="0" smtClean="0">
                          <a:solidFill>
                            <a:schemeClr val="tx1"/>
                          </a:solidFill>
                        </a:rPr>
                        <a:t> for People in Rural Vietnam</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4</a:t>
                      </a:r>
                      <a:endParaRPr lang="en-US" sz="1400" b="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642693">
                <a:tc>
                  <a:txBody>
                    <a:bodyPr/>
                    <a:lstStyle/>
                    <a:p>
                      <a:r>
                        <a:rPr lang="en-US" sz="1400" dirty="0" smtClean="0">
                          <a:solidFill>
                            <a:schemeClr val="tx1"/>
                          </a:solidFill>
                        </a:rPr>
                        <a:t>Life</a:t>
                      </a:r>
                      <a:r>
                        <a:rPr lang="en-US" sz="1400" baseline="0" dirty="0" smtClean="0">
                          <a:solidFill>
                            <a:schemeClr val="tx1"/>
                          </a:solidFill>
                        </a:rPr>
                        <a:t> for Vietnamese Middle School Youth</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5</a:t>
                      </a:r>
                      <a:endParaRPr lang="en-US" sz="1400" b="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642693">
                <a:tc>
                  <a:txBody>
                    <a:bodyPr/>
                    <a:lstStyle/>
                    <a:p>
                      <a:r>
                        <a:rPr lang="en-US" sz="1400" dirty="0" smtClean="0">
                          <a:solidFill>
                            <a:schemeClr val="tx1"/>
                          </a:solidFill>
                        </a:rPr>
                        <a:t>Vietnamese Beliefs and Practices</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6</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642693">
                <a:tc>
                  <a:txBody>
                    <a:bodyPr/>
                    <a:lstStyle/>
                    <a:p>
                      <a:r>
                        <a:rPr lang="en-US" sz="1400" dirty="0" smtClean="0">
                          <a:solidFill>
                            <a:schemeClr val="tx1"/>
                          </a:solidFill>
                        </a:rPr>
                        <a:t>Vietnamese Practical Do’s and Don’ts</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7</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642693">
                <a:tc>
                  <a:txBody>
                    <a:bodyPr/>
                    <a:lstStyle/>
                    <a:p>
                      <a:r>
                        <a:rPr lang="en-US" sz="1400" dirty="0" smtClean="0">
                          <a:solidFill>
                            <a:schemeClr val="tx1"/>
                          </a:solidFill>
                        </a:rPr>
                        <a:t>Best Practices for Volunteering Cross-Culturally</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8</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normAutofit/>
          </a:bodyPr>
          <a:lstStyle/>
          <a:p>
            <a:r>
              <a:rPr lang="en-US" b="0" dirty="0" smtClean="0"/>
              <a:t>Why Vietnam?  Rationale for Program Location</a:t>
            </a:r>
            <a:endParaRPr lang="en-US" b="0" dirty="0"/>
          </a:p>
        </p:txBody>
      </p:sp>
      <p:sp>
        <p:nvSpPr>
          <p:cNvPr id="5" name="Rectangle 4"/>
          <p:cNvSpPr/>
          <p:nvPr/>
        </p:nvSpPr>
        <p:spPr bwMode="gray">
          <a:xfrm>
            <a:off x="5562600" y="1193042"/>
            <a:ext cx="3061648" cy="304800"/>
          </a:xfrm>
          <a:prstGeom prst="rect">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Desire for Higher Education</a:t>
            </a:r>
          </a:p>
        </p:txBody>
      </p:sp>
      <p:sp>
        <p:nvSpPr>
          <p:cNvPr id="6" name="Rectangle 5"/>
          <p:cNvSpPr/>
          <p:nvPr/>
        </p:nvSpPr>
        <p:spPr bwMode="gray">
          <a:xfrm>
            <a:off x="5563737" y="2362200"/>
            <a:ext cx="3061648" cy="304800"/>
          </a:xfrm>
          <a:prstGeom prst="rect">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Desire for Organized Sport</a:t>
            </a:r>
          </a:p>
        </p:txBody>
      </p:sp>
      <p:sp>
        <p:nvSpPr>
          <p:cNvPr id="9" name="Rectangle 8"/>
          <p:cNvSpPr/>
          <p:nvPr/>
        </p:nvSpPr>
        <p:spPr bwMode="gray">
          <a:xfrm>
            <a:off x="5562600" y="4114800"/>
            <a:ext cx="3061648" cy="278642"/>
          </a:xfrm>
          <a:prstGeom prst="rect">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CFC Fits These Needs</a:t>
            </a:r>
          </a:p>
        </p:txBody>
      </p:sp>
      <p:sp>
        <p:nvSpPr>
          <p:cNvPr id="14" name="TextBox 13"/>
          <p:cNvSpPr txBox="1"/>
          <p:nvPr/>
        </p:nvSpPr>
        <p:spPr>
          <a:xfrm>
            <a:off x="5562600" y="1497842"/>
            <a:ext cx="3061648" cy="646331"/>
          </a:xfrm>
          <a:prstGeom prst="rect">
            <a:avLst/>
          </a:prstGeom>
          <a:noFill/>
        </p:spPr>
        <p:txBody>
          <a:bodyPr wrap="square" rtlCol="0">
            <a:spAutoFit/>
          </a:bodyPr>
          <a:lstStyle/>
          <a:p>
            <a:r>
              <a:rPr lang="en-US" sz="1200" dirty="0"/>
              <a:t>In Vietnam individuals from less privileged backgrounds are often not able to pursue higher education </a:t>
            </a:r>
            <a:endParaRPr lang="en-US" sz="1200" b="0" i="0" dirty="0" smtClean="0"/>
          </a:p>
        </p:txBody>
      </p:sp>
      <p:sp>
        <p:nvSpPr>
          <p:cNvPr id="16" name="TextBox 15"/>
          <p:cNvSpPr txBox="1"/>
          <p:nvPr/>
        </p:nvSpPr>
        <p:spPr>
          <a:xfrm>
            <a:off x="5571698" y="2667000"/>
            <a:ext cx="3061648" cy="1277273"/>
          </a:xfrm>
          <a:prstGeom prst="rect">
            <a:avLst/>
          </a:prstGeom>
          <a:noFill/>
        </p:spPr>
        <p:txBody>
          <a:bodyPr wrap="square" rtlCol="0">
            <a:spAutoFit/>
          </a:bodyPr>
          <a:lstStyle/>
          <a:p>
            <a:pPr>
              <a:spcBef>
                <a:spcPts val="600"/>
              </a:spcBef>
            </a:pPr>
            <a:r>
              <a:rPr lang="en-US" sz="1200" dirty="0" smtClean="0"/>
              <a:t>In </a:t>
            </a:r>
            <a:r>
              <a:rPr lang="en-US" sz="1200" dirty="0"/>
              <a:t>many parts of Vietnam, particularly in rural areas, people cannot afford to buy sports equipment. </a:t>
            </a:r>
          </a:p>
          <a:p>
            <a:pPr>
              <a:spcBef>
                <a:spcPts val="600"/>
              </a:spcBef>
            </a:pPr>
            <a:r>
              <a:rPr lang="en-US" sz="1200" dirty="0" smtClean="0"/>
              <a:t>There </a:t>
            </a:r>
            <a:r>
              <a:rPr lang="en-US" sz="1200" dirty="0"/>
              <a:t>are no recreational sports leagues during the year, involving competitions between different schools </a:t>
            </a:r>
          </a:p>
        </p:txBody>
      </p:sp>
      <p:sp>
        <p:nvSpPr>
          <p:cNvPr id="17" name="TextBox 16"/>
          <p:cNvSpPr txBox="1"/>
          <p:nvPr/>
        </p:nvSpPr>
        <p:spPr>
          <a:xfrm>
            <a:off x="5571698" y="4412902"/>
            <a:ext cx="3061648" cy="2123658"/>
          </a:xfrm>
          <a:prstGeom prst="rect">
            <a:avLst/>
          </a:prstGeom>
          <a:noFill/>
        </p:spPr>
        <p:txBody>
          <a:bodyPr wrap="square" rtlCol="0">
            <a:spAutoFit/>
          </a:bodyPr>
          <a:lstStyle/>
          <a:p>
            <a:pPr>
              <a:spcBef>
                <a:spcPct val="0"/>
              </a:spcBef>
              <a:defRPr/>
            </a:pPr>
            <a:r>
              <a:rPr lang="en-US" sz="1200" dirty="0">
                <a:sym typeface="Wingdings" pitchFamily="2" charset="2"/>
              </a:rPr>
              <a:t>Coach for College fills these voids simultaneously by </a:t>
            </a:r>
            <a:r>
              <a:rPr lang="en-US" sz="1200" dirty="0" smtClean="0">
                <a:sym typeface="Wingdings" pitchFamily="2" charset="2"/>
              </a:rPr>
              <a:t>providing:</a:t>
            </a:r>
          </a:p>
          <a:p>
            <a:pPr marL="171450" indent="-171450">
              <a:spcBef>
                <a:spcPct val="0"/>
              </a:spcBef>
              <a:buFont typeface="Arial" pitchFamily="34" charset="0"/>
              <a:buChar char="•"/>
              <a:defRPr/>
            </a:pPr>
            <a:r>
              <a:rPr lang="en-US" sz="1200" dirty="0">
                <a:sym typeface="Wingdings" pitchFamily="2" charset="2"/>
              </a:rPr>
              <a:t>I</a:t>
            </a:r>
            <a:r>
              <a:rPr lang="en-US" sz="1200" dirty="0" smtClean="0">
                <a:sym typeface="Wingdings" pitchFamily="2" charset="2"/>
              </a:rPr>
              <a:t>nfrastructure </a:t>
            </a:r>
            <a:r>
              <a:rPr lang="en-US" sz="1200" dirty="0">
                <a:sym typeface="Wingdings" pitchFamily="2" charset="2"/>
              </a:rPr>
              <a:t>for </a:t>
            </a:r>
            <a:r>
              <a:rPr lang="en-US" sz="1200" dirty="0" smtClean="0">
                <a:sym typeface="Wingdings" pitchFamily="2" charset="2"/>
              </a:rPr>
              <a:t>sports</a:t>
            </a:r>
          </a:p>
          <a:p>
            <a:pPr marL="171450" indent="-171450">
              <a:spcBef>
                <a:spcPct val="0"/>
              </a:spcBef>
              <a:buFont typeface="Arial" pitchFamily="34" charset="0"/>
              <a:buChar char="•"/>
              <a:defRPr/>
            </a:pPr>
            <a:r>
              <a:rPr lang="en-US" sz="1200" dirty="0" smtClean="0">
                <a:sym typeface="Wingdings" pitchFamily="2" charset="2"/>
              </a:rPr>
              <a:t>Coaches </a:t>
            </a:r>
            <a:r>
              <a:rPr lang="en-US" sz="1200" dirty="0">
                <a:sym typeface="Wingdings" pitchFamily="2" charset="2"/>
              </a:rPr>
              <a:t>to teach the </a:t>
            </a:r>
            <a:r>
              <a:rPr lang="en-US" sz="1200" dirty="0" smtClean="0">
                <a:sym typeface="Wingdings" pitchFamily="2" charset="2"/>
              </a:rPr>
              <a:t>students academic subjects and life skills, both motivating them and giving them a boost in the upcoming school year</a:t>
            </a:r>
          </a:p>
          <a:p>
            <a:pPr marL="171450" indent="-171450">
              <a:spcBef>
                <a:spcPct val="0"/>
              </a:spcBef>
              <a:buFont typeface="Arial" pitchFamily="34" charset="0"/>
              <a:buChar char="•"/>
              <a:defRPr/>
            </a:pPr>
            <a:r>
              <a:rPr lang="en-US" sz="1200" dirty="0" smtClean="0">
                <a:sym typeface="Wingdings" pitchFamily="2" charset="2"/>
              </a:rPr>
              <a:t>Teaching life skills they can use in school and the rest of their life</a:t>
            </a:r>
          </a:p>
          <a:p>
            <a:pPr marL="171450" indent="-171450">
              <a:spcBef>
                <a:spcPct val="0"/>
              </a:spcBef>
              <a:buFont typeface="Arial" pitchFamily="34" charset="0"/>
              <a:buChar char="•"/>
              <a:defRPr/>
            </a:pPr>
            <a:r>
              <a:rPr lang="en-US" sz="1200" dirty="0">
                <a:sym typeface="Wingdings" pitchFamily="2" charset="2"/>
              </a:rPr>
              <a:t>R</a:t>
            </a:r>
            <a:r>
              <a:rPr lang="en-US" sz="1200" dirty="0" smtClean="0">
                <a:sym typeface="Wingdings" pitchFamily="2" charset="2"/>
              </a:rPr>
              <a:t>elating sports </a:t>
            </a:r>
            <a:r>
              <a:rPr lang="en-US" sz="1200" dirty="0">
                <a:sym typeface="Wingdings" pitchFamily="2" charset="2"/>
              </a:rPr>
              <a:t>to key educational </a:t>
            </a:r>
            <a:r>
              <a:rPr lang="en-US" sz="1200" dirty="0" smtClean="0">
                <a:sym typeface="Wingdings" pitchFamily="2" charset="2"/>
              </a:rPr>
              <a:t>aspects</a:t>
            </a:r>
            <a:endParaRPr lang="en-US" sz="1200" dirty="0">
              <a:sym typeface="Wingdings" pitchFamily="2" charset="2"/>
            </a:endParaRPr>
          </a:p>
        </p:txBody>
      </p:sp>
      <p:grpSp>
        <p:nvGrpSpPr>
          <p:cNvPr id="174" name="Group 173"/>
          <p:cNvGrpSpPr/>
          <p:nvPr/>
        </p:nvGrpSpPr>
        <p:grpSpPr>
          <a:xfrm>
            <a:off x="609600" y="1178349"/>
            <a:ext cx="4381500" cy="5146251"/>
            <a:chOff x="609600" y="1178349"/>
            <a:chExt cx="4381500" cy="5146251"/>
          </a:xfrm>
        </p:grpSpPr>
        <p:grpSp>
          <p:nvGrpSpPr>
            <p:cNvPr id="175" name="Group 174"/>
            <p:cNvGrpSpPr/>
            <p:nvPr/>
          </p:nvGrpSpPr>
          <p:grpSpPr>
            <a:xfrm>
              <a:off x="609600" y="1178349"/>
              <a:ext cx="4381500" cy="5146251"/>
              <a:chOff x="609600" y="1178349"/>
              <a:chExt cx="4381500" cy="5146251"/>
            </a:xfrm>
          </p:grpSpPr>
          <p:sp>
            <p:nvSpPr>
              <p:cNvPr id="177" name="Rectangle 176"/>
              <p:cNvSpPr/>
              <p:nvPr/>
            </p:nvSpPr>
            <p:spPr bwMode="gray">
              <a:xfrm>
                <a:off x="762000" y="1178349"/>
                <a:ext cx="301752" cy="301752"/>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i="0" dirty="0" smtClean="0">
                    <a:latin typeface="+mn-lt"/>
                    <a:sym typeface="Wingdings" pitchFamily="2" charset="2"/>
                  </a:rPr>
                  <a:t>97%</a:t>
                </a:r>
              </a:p>
            </p:txBody>
          </p:sp>
          <p:grpSp>
            <p:nvGrpSpPr>
              <p:cNvPr id="178" name="Group 177"/>
              <p:cNvGrpSpPr/>
              <p:nvPr/>
            </p:nvGrpSpPr>
            <p:grpSpPr>
              <a:xfrm>
                <a:off x="609600" y="1219200"/>
                <a:ext cx="4191000" cy="5105400"/>
                <a:chOff x="609600" y="1219200"/>
                <a:chExt cx="4191000" cy="5105400"/>
              </a:xfrm>
            </p:grpSpPr>
            <p:sp>
              <p:nvSpPr>
                <p:cNvPr id="195" name="Rectangle 194"/>
                <p:cNvSpPr/>
                <p:nvPr/>
              </p:nvSpPr>
              <p:spPr bwMode="gray">
                <a:xfrm>
                  <a:off x="2289048" y="2932331"/>
                  <a:ext cx="301752" cy="2801665"/>
                </a:xfrm>
                <a:prstGeom prst="rect">
                  <a:avLst/>
                </a:prstGeom>
                <a:solidFill>
                  <a:schemeClr val="tx1">
                    <a:lumMod val="40000"/>
                    <a:lumOff val="6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96" name="Rectangle 195"/>
                <p:cNvSpPr/>
                <p:nvPr/>
              </p:nvSpPr>
              <p:spPr bwMode="gray">
                <a:xfrm>
                  <a:off x="1676400" y="1904999"/>
                  <a:ext cx="301752" cy="3828997"/>
                </a:xfrm>
                <a:prstGeom prst="rect">
                  <a:avLst/>
                </a:prstGeom>
                <a:solidFill>
                  <a:schemeClr val="tx1">
                    <a:lumMod val="60000"/>
                    <a:lumOff val="4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97" name="Rectangle 196"/>
                <p:cNvSpPr/>
                <p:nvPr/>
              </p:nvSpPr>
              <p:spPr bwMode="gray">
                <a:xfrm>
                  <a:off x="3203448" y="4010815"/>
                  <a:ext cx="301752" cy="1723181"/>
                </a:xfrm>
                <a:prstGeom prst="rect">
                  <a:avLst/>
                </a:prstGeom>
                <a:solidFill>
                  <a:schemeClr val="tx1">
                    <a:lumMod val="40000"/>
                    <a:lumOff val="6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98" name="Rectangle 197"/>
                <p:cNvSpPr/>
                <p:nvPr/>
              </p:nvSpPr>
              <p:spPr bwMode="gray">
                <a:xfrm>
                  <a:off x="2590800" y="3708247"/>
                  <a:ext cx="301752" cy="2025749"/>
                </a:xfrm>
                <a:prstGeom prst="rect">
                  <a:avLst/>
                </a:prstGeom>
                <a:solidFill>
                  <a:schemeClr val="tx1">
                    <a:lumMod val="60000"/>
                    <a:lumOff val="4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99" name="Rectangle 198"/>
                <p:cNvSpPr/>
                <p:nvPr/>
              </p:nvSpPr>
              <p:spPr bwMode="gray">
                <a:xfrm>
                  <a:off x="4117848" y="5486400"/>
                  <a:ext cx="301752" cy="249232"/>
                </a:xfrm>
                <a:prstGeom prst="rect">
                  <a:avLst/>
                </a:prstGeom>
                <a:solidFill>
                  <a:schemeClr val="tx1">
                    <a:lumMod val="40000"/>
                    <a:lumOff val="6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200" name="Rectangle 199"/>
                <p:cNvSpPr/>
                <p:nvPr/>
              </p:nvSpPr>
              <p:spPr bwMode="gray">
                <a:xfrm>
                  <a:off x="1374648" y="1680865"/>
                  <a:ext cx="301752" cy="4054767"/>
                </a:xfrm>
                <a:prstGeom prst="rect">
                  <a:avLst/>
                </a:prstGeom>
                <a:solidFill>
                  <a:schemeClr val="tx1">
                    <a:lumMod val="40000"/>
                    <a:lumOff val="6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201" name="Rectangle 200"/>
                <p:cNvSpPr/>
                <p:nvPr/>
              </p:nvSpPr>
              <p:spPr bwMode="gray">
                <a:xfrm>
                  <a:off x="762000" y="1480101"/>
                  <a:ext cx="301752" cy="4255532"/>
                </a:xfrm>
                <a:prstGeom prst="rect">
                  <a:avLst/>
                </a:prstGeom>
                <a:solidFill>
                  <a:schemeClr val="tx1">
                    <a:lumMod val="60000"/>
                    <a:lumOff val="4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grpSp>
              <p:nvGrpSpPr>
                <p:cNvPr id="202" name="Group 201"/>
                <p:cNvGrpSpPr/>
                <p:nvPr/>
              </p:nvGrpSpPr>
              <p:grpSpPr>
                <a:xfrm>
                  <a:off x="609600" y="1219200"/>
                  <a:ext cx="4191000" cy="4516433"/>
                  <a:chOff x="609600" y="1219200"/>
                  <a:chExt cx="4191000" cy="4516433"/>
                </a:xfrm>
              </p:grpSpPr>
              <p:cxnSp>
                <p:nvCxnSpPr>
                  <p:cNvPr id="212" name="Straight Connector 211"/>
                  <p:cNvCxnSpPr/>
                  <p:nvPr/>
                </p:nvCxnSpPr>
                <p:spPr bwMode="auto">
                  <a:xfrm>
                    <a:off x="609600" y="1219200"/>
                    <a:ext cx="0" cy="4516433"/>
                  </a:xfrm>
                  <a:prstGeom prst="line">
                    <a:avLst/>
                  </a:prstGeom>
                  <a:solidFill>
                    <a:srgbClr val="E5E5CC"/>
                  </a:solidFill>
                  <a:ln w="12700" cap="sq"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flipH="1">
                    <a:off x="609600" y="5735633"/>
                    <a:ext cx="4191000" cy="0"/>
                  </a:xfrm>
                  <a:prstGeom prst="line">
                    <a:avLst/>
                  </a:prstGeom>
                  <a:solidFill>
                    <a:srgbClr val="E5E5CC"/>
                  </a:solidFill>
                  <a:ln w="12700" cap="sq" cmpd="sng" algn="ctr">
                    <a:solidFill>
                      <a:schemeClr val="tx1"/>
                    </a:solidFill>
                    <a:prstDash val="solid"/>
                    <a:round/>
                    <a:headEnd type="none" w="med" len="med"/>
                    <a:tailEnd type="none" w="med" len="med"/>
                  </a:ln>
                  <a:effectLst/>
                </p:spPr>
              </p:cxnSp>
            </p:grpSp>
            <p:sp>
              <p:nvSpPr>
                <p:cNvPr id="203" name="Rectangle 202"/>
                <p:cNvSpPr/>
                <p:nvPr/>
              </p:nvSpPr>
              <p:spPr bwMode="gray">
                <a:xfrm>
                  <a:off x="762000" y="5715000"/>
                  <a:ext cx="914400" cy="609600"/>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00" b="0" i="0" dirty="0" smtClean="0">
                      <a:latin typeface="+mn-lt"/>
                      <a:sym typeface="Wingdings" pitchFamily="2" charset="2"/>
                    </a:rPr>
                    <a:t>Primary School</a:t>
                  </a:r>
                </a:p>
              </p:txBody>
            </p:sp>
            <p:sp>
              <p:nvSpPr>
                <p:cNvPr id="204" name="Rectangle 203"/>
                <p:cNvSpPr/>
                <p:nvPr/>
              </p:nvSpPr>
              <p:spPr bwMode="gray">
                <a:xfrm>
                  <a:off x="1676400" y="5715000"/>
                  <a:ext cx="914400" cy="609600"/>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00" b="0" i="0" dirty="0" smtClean="0">
                      <a:latin typeface="+mn-lt"/>
                      <a:sym typeface="Wingdings" pitchFamily="2" charset="2"/>
                    </a:rPr>
                    <a:t>Secondary School</a:t>
                  </a:r>
                </a:p>
              </p:txBody>
            </p:sp>
            <p:sp>
              <p:nvSpPr>
                <p:cNvPr id="205" name="Rectangle 204"/>
                <p:cNvSpPr/>
                <p:nvPr/>
              </p:nvSpPr>
              <p:spPr bwMode="gray">
                <a:xfrm>
                  <a:off x="2590800" y="5715000"/>
                  <a:ext cx="914400" cy="609600"/>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00" b="0" i="0" dirty="0" smtClean="0">
                      <a:latin typeface="+mn-lt"/>
                      <a:sym typeface="Wingdings" pitchFamily="2" charset="2"/>
                    </a:rPr>
                    <a:t>High School</a:t>
                  </a:r>
                </a:p>
              </p:txBody>
            </p:sp>
            <p:sp>
              <p:nvSpPr>
                <p:cNvPr id="206" name="Rectangle 205"/>
                <p:cNvSpPr/>
                <p:nvPr/>
              </p:nvSpPr>
              <p:spPr bwMode="gray">
                <a:xfrm>
                  <a:off x="3505200" y="5715000"/>
                  <a:ext cx="914400" cy="609600"/>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00" b="0" i="0" dirty="0" smtClean="0">
                      <a:latin typeface="+mn-lt"/>
                      <a:sym typeface="Wingdings" pitchFamily="2" charset="2"/>
                    </a:rPr>
                    <a:t>University</a:t>
                  </a:r>
                </a:p>
              </p:txBody>
            </p:sp>
            <p:cxnSp>
              <p:nvCxnSpPr>
                <p:cNvPr id="207" name="Straight Connector 206"/>
                <p:cNvCxnSpPr/>
                <p:nvPr/>
              </p:nvCxnSpPr>
              <p:spPr bwMode="auto">
                <a:xfrm>
                  <a:off x="762000" y="5562600"/>
                  <a:ext cx="0" cy="457200"/>
                </a:xfrm>
                <a:prstGeom prst="line">
                  <a:avLst/>
                </a:prstGeom>
                <a:solidFill>
                  <a:srgbClr val="E5E5CC"/>
                </a:solidFill>
                <a:ln w="12700" cap="flat" cmpd="sng" algn="ctr">
                  <a:solidFill>
                    <a:schemeClr val="tx1"/>
                  </a:solidFill>
                  <a:prstDash val="solid"/>
                  <a:round/>
                  <a:headEnd type="none" w="med" len="med"/>
                  <a:tailEnd type="none" w="med" len="med"/>
                </a:ln>
                <a:effectLst/>
              </p:spPr>
            </p:cxnSp>
            <p:cxnSp>
              <p:nvCxnSpPr>
                <p:cNvPr id="208" name="Straight Connector 207"/>
                <p:cNvCxnSpPr/>
                <p:nvPr/>
              </p:nvCxnSpPr>
              <p:spPr bwMode="auto">
                <a:xfrm>
                  <a:off x="1676400" y="5562600"/>
                  <a:ext cx="0" cy="457200"/>
                </a:xfrm>
                <a:prstGeom prst="line">
                  <a:avLst/>
                </a:prstGeom>
                <a:solidFill>
                  <a:srgbClr val="E5E5CC"/>
                </a:solidFill>
                <a:ln w="12700"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a:off x="2590800" y="5562600"/>
                  <a:ext cx="0" cy="457200"/>
                </a:xfrm>
                <a:prstGeom prst="line">
                  <a:avLst/>
                </a:prstGeom>
                <a:solidFill>
                  <a:srgbClr val="E5E5CC"/>
                </a:solidFill>
                <a:ln w="12700" cap="flat" cmpd="sng" algn="ctr">
                  <a:solidFill>
                    <a:schemeClr val="tx1"/>
                  </a:solidFill>
                  <a:prstDash val="solid"/>
                  <a:round/>
                  <a:headEnd type="none" w="med" len="med"/>
                  <a:tailEnd type="none" w="med" len="med"/>
                </a:ln>
                <a:effectLst/>
              </p:spPr>
            </p:cxnSp>
            <p:cxnSp>
              <p:nvCxnSpPr>
                <p:cNvPr id="210" name="Straight Connector 209"/>
                <p:cNvCxnSpPr/>
                <p:nvPr/>
              </p:nvCxnSpPr>
              <p:spPr bwMode="auto">
                <a:xfrm>
                  <a:off x="3505200" y="5562600"/>
                  <a:ext cx="0" cy="457200"/>
                </a:xfrm>
                <a:prstGeom prst="line">
                  <a:avLst/>
                </a:prstGeom>
                <a:solidFill>
                  <a:srgbClr val="E5E5CC"/>
                </a:solidFill>
                <a:ln w="12700" cap="flat" cmpd="sng" algn="ctr">
                  <a:solidFill>
                    <a:schemeClr val="tx1"/>
                  </a:solidFill>
                  <a:prstDash val="solid"/>
                  <a:round/>
                  <a:headEnd type="none" w="med" len="med"/>
                  <a:tailEnd type="none" w="med" len="med"/>
                </a:ln>
                <a:effectLst/>
              </p:spPr>
            </p:cxnSp>
            <p:cxnSp>
              <p:nvCxnSpPr>
                <p:cNvPr id="211" name="Straight Connector 210"/>
                <p:cNvCxnSpPr/>
                <p:nvPr/>
              </p:nvCxnSpPr>
              <p:spPr bwMode="auto">
                <a:xfrm>
                  <a:off x="4419600" y="5562600"/>
                  <a:ext cx="0" cy="457200"/>
                </a:xfrm>
                <a:prstGeom prst="line">
                  <a:avLst/>
                </a:prstGeom>
                <a:solidFill>
                  <a:srgbClr val="E5E5CC"/>
                </a:solidFill>
                <a:ln w="12700" cap="flat" cmpd="sng" algn="ctr">
                  <a:solidFill>
                    <a:schemeClr val="tx1"/>
                  </a:solidFill>
                  <a:prstDash val="solid"/>
                  <a:round/>
                  <a:headEnd type="none" w="med" len="med"/>
                  <a:tailEnd type="none" w="med" len="med"/>
                </a:ln>
                <a:effectLst/>
              </p:spPr>
            </p:cxnSp>
          </p:grpSp>
          <p:grpSp>
            <p:nvGrpSpPr>
              <p:cNvPr id="179" name="Group 178"/>
              <p:cNvGrpSpPr/>
              <p:nvPr/>
            </p:nvGrpSpPr>
            <p:grpSpPr>
              <a:xfrm>
                <a:off x="2933700" y="1524000"/>
                <a:ext cx="2057400" cy="895314"/>
                <a:chOff x="4876800" y="5867400"/>
                <a:chExt cx="2057400" cy="895314"/>
              </a:xfrm>
            </p:grpSpPr>
            <p:sp>
              <p:nvSpPr>
                <p:cNvPr id="192" name="Rectangle 191"/>
                <p:cNvSpPr/>
                <p:nvPr/>
              </p:nvSpPr>
              <p:spPr bwMode="gray">
                <a:xfrm>
                  <a:off x="4876800" y="5867400"/>
                  <a:ext cx="2057400" cy="895314"/>
                </a:xfrm>
                <a:prstGeom prst="rect">
                  <a:avLst/>
                </a:prstGeom>
                <a:noFill/>
                <a:ln w="3175" algn="ctr">
                  <a:solidFill>
                    <a:schemeClr val="tx1"/>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0" algn="ctr" eaLnBrk="0" hangingPunct="0">
                    <a:spcBef>
                      <a:spcPts val="300"/>
                    </a:spcBef>
                    <a:buClr>
                      <a:schemeClr val="tx1"/>
                    </a:buClr>
                  </a:pPr>
                  <a:r>
                    <a:rPr lang="en-US" sz="1000" b="0" i="0" dirty="0" smtClean="0">
                      <a:latin typeface="+mn-lt"/>
                      <a:sym typeface="Wingdings" pitchFamily="2" charset="2"/>
                    </a:rPr>
                    <a:t>Tracking Drop Out Rates</a:t>
                  </a:r>
                </a:p>
              </p:txBody>
            </p:sp>
            <p:sp>
              <p:nvSpPr>
                <p:cNvPr id="193" name="Rectangle 192"/>
                <p:cNvSpPr/>
                <p:nvPr/>
              </p:nvSpPr>
              <p:spPr bwMode="gray">
                <a:xfrm>
                  <a:off x="4953000" y="6156278"/>
                  <a:ext cx="914400" cy="249232"/>
                </a:xfrm>
                <a:prstGeom prst="rect">
                  <a:avLst/>
                </a:prstGeom>
                <a:solidFill>
                  <a:schemeClr val="tx1">
                    <a:lumMod val="60000"/>
                    <a:lumOff val="4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i="0" dirty="0" smtClean="0">
                      <a:solidFill>
                        <a:schemeClr val="bg1"/>
                      </a:solidFill>
                      <a:latin typeface="+mn-lt"/>
                      <a:sym typeface="Wingdings" pitchFamily="2" charset="2"/>
                    </a:rPr>
                    <a:t>% to start level</a:t>
                  </a:r>
                </a:p>
              </p:txBody>
            </p:sp>
            <p:sp>
              <p:nvSpPr>
                <p:cNvPr id="194" name="Rectangle 193"/>
                <p:cNvSpPr/>
                <p:nvPr/>
              </p:nvSpPr>
              <p:spPr bwMode="gray">
                <a:xfrm>
                  <a:off x="5943600" y="6156278"/>
                  <a:ext cx="914400" cy="249232"/>
                </a:xfrm>
                <a:prstGeom prst="rect">
                  <a:avLst/>
                </a:prstGeom>
                <a:solidFill>
                  <a:schemeClr val="tx1">
                    <a:lumMod val="40000"/>
                    <a:lumOff val="6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i="0" dirty="0" smtClean="0">
                      <a:solidFill>
                        <a:schemeClr val="bg1"/>
                      </a:solidFill>
                      <a:latin typeface="+mn-lt"/>
                      <a:sym typeface="Wingdings" pitchFamily="2" charset="2"/>
                    </a:rPr>
                    <a:t>% to complete level</a:t>
                  </a:r>
                </a:p>
              </p:txBody>
            </p:sp>
          </p:grpSp>
          <p:sp>
            <p:nvSpPr>
              <p:cNvPr id="180" name="Rectangle 179"/>
              <p:cNvSpPr/>
              <p:nvPr/>
            </p:nvSpPr>
            <p:spPr bwMode="gray">
              <a:xfrm>
                <a:off x="1372373" y="1374648"/>
                <a:ext cx="301752" cy="301752"/>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i="0" dirty="0" smtClean="0">
                    <a:latin typeface="+mn-lt"/>
                    <a:sym typeface="Wingdings" pitchFamily="2" charset="2"/>
                  </a:rPr>
                  <a:t>92%</a:t>
                </a:r>
              </a:p>
            </p:txBody>
          </p:sp>
          <p:sp>
            <p:nvSpPr>
              <p:cNvPr id="181" name="Rectangle 180"/>
              <p:cNvSpPr/>
              <p:nvPr/>
            </p:nvSpPr>
            <p:spPr bwMode="gray">
              <a:xfrm>
                <a:off x="1063752" y="1480101"/>
                <a:ext cx="308621" cy="196299"/>
              </a:xfrm>
              <a:prstGeom prst="rect">
                <a:avLst/>
              </a:prstGeom>
              <a:solidFill>
                <a:schemeClr val="bg2"/>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82" name="Rectangle 181"/>
              <p:cNvSpPr/>
              <p:nvPr/>
            </p:nvSpPr>
            <p:spPr bwMode="gray">
              <a:xfrm>
                <a:off x="1063752" y="1670377"/>
                <a:ext cx="310896" cy="310896"/>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i="0" dirty="0" smtClean="0">
                    <a:latin typeface="+mn-lt"/>
                    <a:sym typeface="Wingdings" pitchFamily="2" charset="2"/>
                  </a:rPr>
                  <a:t>5%</a:t>
                </a:r>
              </a:p>
            </p:txBody>
          </p:sp>
          <p:sp>
            <p:nvSpPr>
              <p:cNvPr id="183" name="Rectangle 182"/>
              <p:cNvSpPr/>
              <p:nvPr/>
            </p:nvSpPr>
            <p:spPr bwMode="gray">
              <a:xfrm>
                <a:off x="1676400" y="1603247"/>
                <a:ext cx="301752" cy="301752"/>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i="0" dirty="0" smtClean="0">
                    <a:latin typeface="+mn-lt"/>
                    <a:sym typeface="Wingdings" pitchFamily="2" charset="2"/>
                  </a:rPr>
                  <a:t>87%</a:t>
                </a:r>
              </a:p>
            </p:txBody>
          </p:sp>
          <p:sp>
            <p:nvSpPr>
              <p:cNvPr id="184" name="Rectangle 183"/>
              <p:cNvSpPr/>
              <p:nvPr/>
            </p:nvSpPr>
            <p:spPr bwMode="gray">
              <a:xfrm>
                <a:off x="1978152" y="1905000"/>
                <a:ext cx="310896" cy="1028628"/>
              </a:xfrm>
              <a:prstGeom prst="rect">
                <a:avLst/>
              </a:prstGeom>
              <a:solidFill>
                <a:schemeClr val="bg2"/>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85" name="Rectangle 184"/>
              <p:cNvSpPr/>
              <p:nvPr/>
            </p:nvSpPr>
            <p:spPr bwMode="gray">
              <a:xfrm>
                <a:off x="1974740" y="2927604"/>
                <a:ext cx="310896" cy="310896"/>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dirty="0" smtClean="0">
                    <a:sym typeface="Wingdings" pitchFamily="2" charset="2"/>
                  </a:rPr>
                  <a:t>11</a:t>
                </a:r>
                <a:r>
                  <a:rPr lang="en-US" sz="800" b="1" i="0" dirty="0" smtClean="0">
                    <a:latin typeface="+mn-lt"/>
                    <a:sym typeface="Wingdings" pitchFamily="2" charset="2"/>
                  </a:rPr>
                  <a:t>%</a:t>
                </a:r>
              </a:p>
            </p:txBody>
          </p:sp>
          <p:sp>
            <p:nvSpPr>
              <p:cNvPr id="186" name="Rectangle 185"/>
              <p:cNvSpPr/>
              <p:nvPr/>
            </p:nvSpPr>
            <p:spPr bwMode="gray">
              <a:xfrm>
                <a:off x="2892552" y="3708247"/>
                <a:ext cx="310896" cy="302568"/>
              </a:xfrm>
              <a:prstGeom prst="rect">
                <a:avLst/>
              </a:prstGeom>
              <a:solidFill>
                <a:schemeClr val="bg2"/>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87" name="Rectangle 186"/>
              <p:cNvSpPr/>
              <p:nvPr/>
            </p:nvSpPr>
            <p:spPr bwMode="gray">
              <a:xfrm>
                <a:off x="2889140" y="4004791"/>
                <a:ext cx="310896" cy="310896"/>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dirty="0">
                    <a:sym typeface="Wingdings" pitchFamily="2" charset="2"/>
                  </a:rPr>
                  <a:t>4</a:t>
                </a:r>
                <a:r>
                  <a:rPr lang="en-US" sz="800" b="1" i="0" dirty="0" smtClean="0">
                    <a:latin typeface="+mn-lt"/>
                    <a:sym typeface="Wingdings" pitchFamily="2" charset="2"/>
                  </a:rPr>
                  <a:t>%</a:t>
                </a:r>
              </a:p>
            </p:txBody>
          </p:sp>
          <p:sp>
            <p:nvSpPr>
              <p:cNvPr id="188" name="Rectangle 187"/>
              <p:cNvSpPr/>
              <p:nvPr/>
            </p:nvSpPr>
            <p:spPr bwMode="gray">
              <a:xfrm>
                <a:off x="3203448" y="3709772"/>
                <a:ext cx="301752" cy="301752"/>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dirty="0" smtClean="0">
                    <a:sym typeface="Wingdings" pitchFamily="2" charset="2"/>
                  </a:rPr>
                  <a:t>57</a:t>
                </a:r>
                <a:r>
                  <a:rPr lang="en-US" sz="800" b="1" i="0" dirty="0" smtClean="0">
                    <a:latin typeface="+mn-lt"/>
                    <a:sym typeface="Wingdings" pitchFamily="2" charset="2"/>
                  </a:rPr>
                  <a:t>%</a:t>
                </a:r>
              </a:p>
            </p:txBody>
          </p:sp>
          <p:sp>
            <p:nvSpPr>
              <p:cNvPr id="189" name="Rectangle 188"/>
              <p:cNvSpPr/>
              <p:nvPr/>
            </p:nvSpPr>
            <p:spPr bwMode="gray">
              <a:xfrm>
                <a:off x="4117848" y="5184648"/>
                <a:ext cx="301752" cy="301752"/>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dirty="0" smtClean="0">
                    <a:sym typeface="Wingdings" pitchFamily="2" charset="2"/>
                  </a:rPr>
                  <a:t>3</a:t>
                </a:r>
                <a:r>
                  <a:rPr lang="en-US" sz="800" b="1" i="0" dirty="0" smtClean="0">
                    <a:latin typeface="+mn-lt"/>
                    <a:sym typeface="Wingdings" pitchFamily="2" charset="2"/>
                  </a:rPr>
                  <a:t>%</a:t>
                </a:r>
              </a:p>
            </p:txBody>
          </p:sp>
          <p:sp>
            <p:nvSpPr>
              <p:cNvPr id="190" name="Rectangle 189"/>
              <p:cNvSpPr/>
              <p:nvPr/>
            </p:nvSpPr>
            <p:spPr bwMode="gray">
              <a:xfrm>
                <a:off x="3810364" y="4011524"/>
                <a:ext cx="310896" cy="1472644"/>
              </a:xfrm>
              <a:prstGeom prst="rect">
                <a:avLst/>
              </a:prstGeom>
              <a:solidFill>
                <a:schemeClr val="bg2"/>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91" name="Rectangle 190"/>
              <p:cNvSpPr/>
              <p:nvPr/>
            </p:nvSpPr>
            <p:spPr bwMode="gray">
              <a:xfrm>
                <a:off x="3806952" y="5478144"/>
                <a:ext cx="310896" cy="310896"/>
              </a:xfrm>
              <a:prstGeom prst="rect">
                <a:avLst/>
              </a:prstGeom>
              <a:no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dirty="0" smtClean="0">
                    <a:sym typeface="Wingdings" pitchFamily="2" charset="2"/>
                  </a:rPr>
                  <a:t>54</a:t>
                </a:r>
                <a:r>
                  <a:rPr lang="en-US" sz="800" b="1" i="0" dirty="0" smtClean="0">
                    <a:latin typeface="+mn-lt"/>
                    <a:sym typeface="Wingdings" pitchFamily="2" charset="2"/>
                  </a:rPr>
                  <a:t>%</a:t>
                </a:r>
              </a:p>
            </p:txBody>
          </p:sp>
        </p:grpSp>
        <p:sp>
          <p:nvSpPr>
            <p:cNvPr id="176" name="Rectangle 175"/>
            <p:cNvSpPr/>
            <p:nvPr/>
          </p:nvSpPr>
          <p:spPr bwMode="gray">
            <a:xfrm>
              <a:off x="3485297" y="2115312"/>
              <a:ext cx="914400" cy="246888"/>
            </a:xfrm>
            <a:prstGeom prst="rect">
              <a:avLst/>
            </a:prstGeom>
            <a:solidFill>
              <a:schemeClr val="bg2"/>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800" b="1" i="0" dirty="0" smtClean="0">
                  <a:solidFill>
                    <a:schemeClr val="bg1"/>
                  </a:solidFill>
                  <a:latin typeface="+mn-lt"/>
                  <a:sym typeface="Wingdings" pitchFamily="2" charset="2"/>
                </a:rPr>
                <a:t>% to drop out</a:t>
              </a:r>
            </a:p>
          </p:txBody>
        </p:sp>
      </p:grpSp>
    </p:spTree>
    <p:extLst>
      <p:ext uri="{BB962C8B-B14F-4D97-AF65-F5344CB8AC3E}">
        <p14:creationId xmlns:p14="http://schemas.microsoft.com/office/powerpoint/2010/main" val="642034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normAutofit/>
          </a:bodyPr>
          <a:lstStyle/>
          <a:p>
            <a:r>
              <a:rPr lang="en-US" b="0" dirty="0" smtClean="0"/>
              <a:t>Living Conditions for People in Rural Vietnam</a:t>
            </a:r>
            <a:endParaRPr lang="en-US" b="0" dirty="0"/>
          </a:p>
        </p:txBody>
      </p:sp>
      <p:pic>
        <p:nvPicPr>
          <p:cNvPr id="3" name="Picture 2" descr="C:\Documents and Settings\owner\Desktop\My data backup from Microcenter\Documents and Settings\Owner\Desktop\My Documents\My Pictures\Coach for College\Best Pictures\Cultural Immersion Experiences\Visiting Houses\July 16 054.jpg"/>
          <p:cNvPicPr>
            <a:picLocks noChangeAspect="1" noChangeArrowheads="1"/>
          </p:cNvPicPr>
          <p:nvPr/>
        </p:nvPicPr>
        <p:blipFill>
          <a:blip r:embed="rId3" cstate="print"/>
          <a:srcRect r="16033"/>
          <a:stretch>
            <a:fillRect/>
          </a:stretch>
        </p:blipFill>
        <p:spPr bwMode="auto">
          <a:xfrm>
            <a:off x="381000" y="1600200"/>
            <a:ext cx="1577788" cy="1463040"/>
          </a:xfrm>
          <a:prstGeom prst="rect">
            <a:avLst/>
          </a:prstGeom>
          <a:noFill/>
          <a:ln w="9525">
            <a:noFill/>
            <a:miter lim="800000"/>
            <a:headEnd/>
            <a:tailEnd/>
          </a:ln>
        </p:spPr>
      </p:pic>
      <p:pic>
        <p:nvPicPr>
          <p:cNvPr id="4" name="Picture 2" descr="C:\Documents and Settings\owner\Desktop\My data backup from Microcenter\Documents and Settings\Owner\Desktop\My Documents\My Pictures\Coach for College\Best Pictures\Cultural Immersion Experiences\Visiting Houses\July 16 059.jpg"/>
          <p:cNvPicPr>
            <a:picLocks noChangeAspect="1" noChangeArrowheads="1"/>
          </p:cNvPicPr>
          <p:nvPr/>
        </p:nvPicPr>
        <p:blipFill>
          <a:blip r:embed="rId4" cstate="print"/>
          <a:srcRect/>
          <a:stretch>
            <a:fillRect/>
          </a:stretch>
        </p:blipFill>
        <p:spPr bwMode="auto">
          <a:xfrm>
            <a:off x="1529574" y="3238500"/>
            <a:ext cx="2155429" cy="1463040"/>
          </a:xfrm>
          <a:prstGeom prst="rect">
            <a:avLst/>
          </a:prstGeom>
          <a:noFill/>
          <a:ln w="9525">
            <a:noFill/>
            <a:miter lim="800000"/>
            <a:headEnd/>
            <a:tailEnd/>
          </a:ln>
        </p:spPr>
      </p:pic>
      <p:pic>
        <p:nvPicPr>
          <p:cNvPr id="5" name="Picture 2" descr="C:\Documents and Settings\owner\Desktop\My data backup from Microcenter\Documents and Settings\Owner\Desktop\My Documents\My Pictures\Coach for College\Best Pictures\Cultural Immersion Experiences\Visiting Houses\July 17 027.jpg"/>
          <p:cNvPicPr>
            <a:picLocks noChangeAspect="1" noChangeArrowheads="1"/>
          </p:cNvPicPr>
          <p:nvPr/>
        </p:nvPicPr>
        <p:blipFill>
          <a:blip r:embed="rId5" cstate="print"/>
          <a:srcRect/>
          <a:stretch>
            <a:fillRect/>
          </a:stretch>
        </p:blipFill>
        <p:spPr bwMode="auto">
          <a:xfrm>
            <a:off x="2971800" y="4876800"/>
            <a:ext cx="1992061" cy="1463040"/>
          </a:xfrm>
          <a:prstGeom prst="rect">
            <a:avLst/>
          </a:prstGeom>
          <a:noFill/>
          <a:ln w="9525">
            <a:noFill/>
            <a:miter lim="800000"/>
            <a:headEnd/>
            <a:tailEnd/>
          </a:ln>
        </p:spPr>
      </p:pic>
      <p:sp>
        <p:nvSpPr>
          <p:cNvPr id="6" name="Rectangle 5"/>
          <p:cNvSpPr/>
          <p:nvPr/>
        </p:nvSpPr>
        <p:spPr>
          <a:xfrm>
            <a:off x="288758" y="930442"/>
            <a:ext cx="8382000" cy="461665"/>
          </a:xfrm>
          <a:prstGeom prst="rect">
            <a:avLst/>
          </a:prstGeom>
        </p:spPr>
        <p:txBody>
          <a:bodyPr wrap="square">
            <a:spAutoFit/>
          </a:bodyPr>
          <a:lstStyle/>
          <a:p>
            <a:pPr marL="0" lvl="1">
              <a:spcBef>
                <a:spcPts val="600"/>
              </a:spcBef>
              <a:spcAft>
                <a:spcPts val="600"/>
              </a:spcAft>
            </a:pPr>
            <a:r>
              <a:rPr lang="en-US" sz="1200" dirty="0" smtClean="0"/>
              <a:t>18% of the people in this area live below the poverty line. 90% of the population lives on farming, handicraft making and small business</a:t>
            </a:r>
          </a:p>
        </p:txBody>
      </p:sp>
      <p:sp>
        <p:nvSpPr>
          <p:cNvPr id="7" name="Rectangle 6"/>
          <p:cNvSpPr/>
          <p:nvPr/>
        </p:nvSpPr>
        <p:spPr>
          <a:xfrm>
            <a:off x="2209800" y="1600200"/>
            <a:ext cx="6096000" cy="1446550"/>
          </a:xfrm>
          <a:prstGeom prst="rect">
            <a:avLst/>
          </a:prstGeom>
        </p:spPr>
        <p:txBody>
          <a:bodyPr wrap="square">
            <a:spAutoFit/>
          </a:bodyPr>
          <a:lstStyle/>
          <a:p>
            <a:pPr marL="182880" lvl="1" indent="-182880">
              <a:spcBef>
                <a:spcPts val="1200"/>
              </a:spcBef>
              <a:spcAft>
                <a:spcPts val="1200"/>
              </a:spcAft>
              <a:buFont typeface="Wingdings" pitchFamily="2" charset="2"/>
              <a:buChar char="§"/>
            </a:pPr>
            <a:r>
              <a:rPr lang="en-US" sz="1200" dirty="0" smtClean="0"/>
              <a:t>During your time at the camps, you may have the opportunity to visit the homes of your students</a:t>
            </a:r>
          </a:p>
          <a:p>
            <a:pPr marL="182880" lvl="1" indent="-182880">
              <a:spcBef>
                <a:spcPts val="1200"/>
              </a:spcBef>
              <a:spcAft>
                <a:spcPts val="1200"/>
              </a:spcAft>
              <a:buFont typeface="Wingdings" pitchFamily="2" charset="2"/>
              <a:buChar char="§"/>
            </a:pPr>
            <a:r>
              <a:rPr lang="en-US" sz="1200" dirty="0" smtClean="0"/>
              <a:t>Often the homes are self-constructed and use a variety of natural materials</a:t>
            </a:r>
          </a:p>
          <a:p>
            <a:pPr marL="182880" lvl="1" indent="-182880">
              <a:spcBef>
                <a:spcPts val="1200"/>
              </a:spcBef>
              <a:spcAft>
                <a:spcPts val="1200"/>
              </a:spcAft>
              <a:buFont typeface="Wingdings" pitchFamily="2" charset="2"/>
              <a:buChar char="§"/>
            </a:pPr>
            <a:r>
              <a:rPr lang="en-US" sz="1200" dirty="0" smtClean="0"/>
              <a:t>Many times, the floor is just packed earth</a:t>
            </a:r>
          </a:p>
        </p:txBody>
      </p:sp>
      <p:sp>
        <p:nvSpPr>
          <p:cNvPr id="8" name="Rectangle 7"/>
          <p:cNvSpPr/>
          <p:nvPr/>
        </p:nvSpPr>
        <p:spPr>
          <a:xfrm>
            <a:off x="4038600" y="3352800"/>
            <a:ext cx="4572000" cy="1323439"/>
          </a:xfrm>
          <a:prstGeom prst="rect">
            <a:avLst/>
          </a:prstGeom>
        </p:spPr>
        <p:txBody>
          <a:bodyPr wrap="square">
            <a:spAutoFit/>
          </a:bodyPr>
          <a:lstStyle/>
          <a:p>
            <a:pPr marL="182880" lvl="1" indent="-182880">
              <a:spcBef>
                <a:spcPts val="1200"/>
              </a:spcBef>
              <a:spcAft>
                <a:spcPts val="1200"/>
              </a:spcAft>
              <a:buFont typeface="Wingdings" pitchFamily="2" charset="2"/>
              <a:buChar char="§"/>
            </a:pPr>
            <a:r>
              <a:rPr lang="en-US" sz="1200" dirty="0" smtClean="0"/>
              <a:t>There is usually one bedroom, in which the parents have a bed (no mattress – just a flat bed frame with a mat) and the children all share one </a:t>
            </a:r>
            <a:r>
              <a:rPr lang="en-US" sz="1200" dirty="0" smtClean="0"/>
              <a:t>bed or mats on the floor</a:t>
            </a:r>
            <a:endParaRPr lang="en-US" sz="1200" dirty="0" smtClean="0"/>
          </a:p>
          <a:p>
            <a:pPr marL="182880" lvl="1" indent="-182880">
              <a:spcBef>
                <a:spcPts val="1200"/>
              </a:spcBef>
              <a:spcAft>
                <a:spcPts val="1200"/>
              </a:spcAft>
              <a:buFont typeface="Wingdings" pitchFamily="2" charset="2"/>
              <a:buChar char="§"/>
            </a:pPr>
            <a:r>
              <a:rPr lang="en-US" sz="1200" dirty="0" smtClean="0"/>
              <a:t>The children mainly go to the bathroom outside or in outhouses</a:t>
            </a:r>
          </a:p>
        </p:txBody>
      </p:sp>
      <p:sp>
        <p:nvSpPr>
          <p:cNvPr id="9" name="Rectangle 8"/>
          <p:cNvSpPr/>
          <p:nvPr/>
        </p:nvSpPr>
        <p:spPr>
          <a:xfrm>
            <a:off x="5334000" y="5188803"/>
            <a:ext cx="3505200" cy="830997"/>
          </a:xfrm>
          <a:prstGeom prst="rect">
            <a:avLst/>
          </a:prstGeom>
        </p:spPr>
        <p:txBody>
          <a:bodyPr wrap="square">
            <a:spAutoFit/>
          </a:bodyPr>
          <a:lstStyle/>
          <a:p>
            <a:pPr marL="182880" lvl="1" indent="-182880">
              <a:spcBef>
                <a:spcPts val="600"/>
              </a:spcBef>
              <a:spcAft>
                <a:spcPts val="600"/>
              </a:spcAft>
              <a:buFont typeface="Wingdings" pitchFamily="2" charset="2"/>
              <a:buChar char="§"/>
            </a:pPr>
            <a:r>
              <a:rPr lang="en-US" sz="1200" dirty="0" smtClean="0"/>
              <a:t>Nearly all households engage in some form of agriculture, whether it be growing rice, raising other crops, raising animals or fishing in the backyard pond</a:t>
            </a:r>
          </a:p>
        </p:txBody>
      </p:sp>
    </p:spTree>
    <p:extLst>
      <p:ext uri="{BB962C8B-B14F-4D97-AF65-F5344CB8AC3E}">
        <p14:creationId xmlns:p14="http://schemas.microsoft.com/office/powerpoint/2010/main" val="1960129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normAutofit/>
          </a:bodyPr>
          <a:lstStyle/>
          <a:p>
            <a:r>
              <a:rPr lang="en-US" b="0" dirty="0" smtClean="0"/>
              <a:t>Life for Vietnamese Middle School Youth</a:t>
            </a:r>
            <a:endParaRPr lang="en-US" b="0" dirty="0"/>
          </a:p>
        </p:txBody>
      </p:sp>
      <p:sp>
        <p:nvSpPr>
          <p:cNvPr id="4" name="Rectangle 3"/>
          <p:cNvSpPr/>
          <p:nvPr/>
        </p:nvSpPr>
        <p:spPr>
          <a:xfrm>
            <a:off x="381000" y="4477941"/>
            <a:ext cx="4038600" cy="2092881"/>
          </a:xfrm>
          <a:prstGeom prst="rect">
            <a:avLst/>
          </a:prstGeom>
        </p:spPr>
        <p:txBody>
          <a:bodyPr wrap="square">
            <a:spAutoFit/>
          </a:bodyPr>
          <a:lstStyle/>
          <a:p>
            <a:pPr marL="182880" lvl="1" indent="-182880">
              <a:spcBef>
                <a:spcPts val="600"/>
              </a:spcBef>
              <a:buFont typeface="Wingdings" pitchFamily="2" charset="2"/>
              <a:buChar char="§"/>
            </a:pPr>
            <a:r>
              <a:rPr lang="en-US" sz="1100" dirty="0" smtClean="0"/>
              <a:t>Most help with chores around the house and farming</a:t>
            </a:r>
          </a:p>
          <a:p>
            <a:pPr marL="182880" lvl="1" indent="-182880">
              <a:spcBef>
                <a:spcPts val="600"/>
              </a:spcBef>
              <a:buFont typeface="Wingdings" pitchFamily="2" charset="2"/>
              <a:buChar char="§"/>
            </a:pPr>
            <a:r>
              <a:rPr lang="en-US" sz="1100" dirty="0" smtClean="0"/>
              <a:t>During the school year, about 75% go to school in the morning, but only 50% go in the afternoon (usually to help their families in the rice fields or in doing chores around the house)</a:t>
            </a:r>
          </a:p>
          <a:p>
            <a:pPr marL="182880" lvl="1" indent="-182880">
              <a:spcBef>
                <a:spcPts val="600"/>
              </a:spcBef>
              <a:buFont typeface="Wingdings" pitchFamily="2" charset="2"/>
              <a:buChar char="§"/>
            </a:pPr>
            <a:r>
              <a:rPr lang="en-US" sz="1100" dirty="0" smtClean="0"/>
              <a:t>Most common evening activities are doing homework (20%) and watching TV (10%)</a:t>
            </a:r>
          </a:p>
          <a:p>
            <a:pPr marL="182880" lvl="1" indent="-182880">
              <a:spcBef>
                <a:spcPts val="600"/>
              </a:spcBef>
              <a:buFont typeface="Wingdings" pitchFamily="2" charset="2"/>
              <a:buChar char="§"/>
            </a:pPr>
            <a:r>
              <a:rPr lang="en-US" sz="1100" dirty="0" smtClean="0"/>
              <a:t>Less than 10% reported playing sports as a typical activity during the school year</a:t>
            </a:r>
          </a:p>
          <a:p>
            <a:pPr marL="182880" lvl="1" indent="-182880">
              <a:spcBef>
                <a:spcPts val="600"/>
              </a:spcBef>
              <a:buFont typeface="Wingdings" pitchFamily="2" charset="2"/>
              <a:buChar char="§"/>
            </a:pPr>
            <a:endParaRPr lang="en-US" sz="1100" dirty="0" smtClean="0"/>
          </a:p>
        </p:txBody>
      </p:sp>
      <p:sp>
        <p:nvSpPr>
          <p:cNvPr id="5" name="Rectangle 4"/>
          <p:cNvSpPr/>
          <p:nvPr/>
        </p:nvSpPr>
        <p:spPr bwMode="gray">
          <a:xfrm>
            <a:off x="381000" y="1143000"/>
            <a:ext cx="1371600" cy="533400"/>
          </a:xfrm>
          <a:prstGeom prst="rect">
            <a:avLst/>
          </a:prstGeom>
          <a:solidFill>
            <a:srgbClr val="0070C0"/>
          </a:solidFill>
          <a:ln w="3175" algn="ctr">
            <a:solidFill>
              <a:schemeClr val="bg1"/>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Description</a:t>
            </a:r>
          </a:p>
        </p:txBody>
      </p:sp>
      <p:sp>
        <p:nvSpPr>
          <p:cNvPr id="6" name="Rectangle 5"/>
          <p:cNvSpPr/>
          <p:nvPr/>
        </p:nvSpPr>
        <p:spPr bwMode="gray">
          <a:xfrm>
            <a:off x="381000" y="1752600"/>
            <a:ext cx="1371600" cy="533400"/>
          </a:xfrm>
          <a:prstGeom prst="rect">
            <a:avLst/>
          </a:prstGeom>
          <a:solidFill>
            <a:srgbClr val="0070C0"/>
          </a:solidFill>
          <a:ln w="3175" algn="ctr">
            <a:solidFill>
              <a:schemeClr val="bg1"/>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Proximity to the Middle School</a:t>
            </a:r>
          </a:p>
        </p:txBody>
      </p:sp>
      <p:sp>
        <p:nvSpPr>
          <p:cNvPr id="7" name="Rectangle 6"/>
          <p:cNvSpPr/>
          <p:nvPr/>
        </p:nvSpPr>
        <p:spPr bwMode="gray">
          <a:xfrm>
            <a:off x="381000" y="2971800"/>
            <a:ext cx="1371600" cy="914400"/>
          </a:xfrm>
          <a:prstGeom prst="rect">
            <a:avLst/>
          </a:prstGeom>
          <a:solidFill>
            <a:srgbClr val="0070C0"/>
          </a:solidFill>
          <a:ln w="3175" algn="ctr">
            <a:solidFill>
              <a:schemeClr val="bg1"/>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dirty="0" smtClean="0">
                <a:solidFill>
                  <a:schemeClr val="bg1"/>
                </a:solidFill>
                <a:sym typeface="Wingdings" pitchFamily="2" charset="2"/>
              </a:rPr>
              <a:t>Frequency of Travel</a:t>
            </a:r>
            <a:endParaRPr lang="en-US" sz="1200" b="1" i="0" dirty="0" smtClean="0">
              <a:solidFill>
                <a:schemeClr val="bg1"/>
              </a:solidFill>
              <a:latin typeface="+mn-lt"/>
              <a:sym typeface="Wingdings" pitchFamily="2" charset="2"/>
            </a:endParaRPr>
          </a:p>
        </p:txBody>
      </p:sp>
      <p:sp>
        <p:nvSpPr>
          <p:cNvPr id="8" name="Rectangle 7"/>
          <p:cNvSpPr/>
          <p:nvPr/>
        </p:nvSpPr>
        <p:spPr bwMode="gray">
          <a:xfrm>
            <a:off x="381000" y="2362200"/>
            <a:ext cx="1371600" cy="533400"/>
          </a:xfrm>
          <a:prstGeom prst="rect">
            <a:avLst/>
          </a:prstGeom>
          <a:solidFill>
            <a:srgbClr val="0070C0"/>
          </a:solidFill>
          <a:ln w="3175" algn="ctr">
            <a:solidFill>
              <a:schemeClr val="bg1"/>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Family</a:t>
            </a:r>
          </a:p>
        </p:txBody>
      </p:sp>
      <p:sp>
        <p:nvSpPr>
          <p:cNvPr id="9" name="Rectangle 8"/>
          <p:cNvSpPr/>
          <p:nvPr/>
        </p:nvSpPr>
        <p:spPr bwMode="gray">
          <a:xfrm>
            <a:off x="381000" y="4114800"/>
            <a:ext cx="4023360" cy="304800"/>
          </a:xfrm>
          <a:prstGeom prst="rect">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Lifestyle – School Year</a:t>
            </a:r>
          </a:p>
        </p:txBody>
      </p:sp>
      <p:sp>
        <p:nvSpPr>
          <p:cNvPr id="10" name="Rectangle 9"/>
          <p:cNvSpPr/>
          <p:nvPr/>
        </p:nvSpPr>
        <p:spPr bwMode="gray">
          <a:xfrm>
            <a:off x="4815840" y="4114800"/>
            <a:ext cx="4023360" cy="304800"/>
          </a:xfrm>
          <a:prstGeom prst="rect">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Lifestyle – Summer</a:t>
            </a:r>
          </a:p>
        </p:txBody>
      </p:sp>
      <p:sp>
        <p:nvSpPr>
          <p:cNvPr id="11" name="Rectangle 10"/>
          <p:cNvSpPr/>
          <p:nvPr/>
        </p:nvSpPr>
        <p:spPr bwMode="gray">
          <a:xfrm>
            <a:off x="1828800" y="1143000"/>
            <a:ext cx="7010400" cy="533400"/>
          </a:xfrm>
          <a:prstGeom prst="rect">
            <a:avLst/>
          </a:prstGeom>
          <a:no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182880" indent="-182880" eaLnBrk="0" hangingPunct="0">
              <a:spcBef>
                <a:spcPts val="300"/>
              </a:spcBef>
              <a:buClr>
                <a:schemeClr val="tx1"/>
              </a:buClr>
              <a:buFont typeface="Wingdings" pitchFamily="2" charset="2"/>
              <a:buChar char="§"/>
            </a:pPr>
            <a:r>
              <a:rPr lang="en-US" sz="1100" dirty="0" smtClean="0"/>
              <a:t>The participants in the camp are rising 6th, 7th, 8th, and 9th graders from communes in the district around each camp</a:t>
            </a:r>
            <a:endParaRPr lang="en-US" sz="1100" b="0" i="0" dirty="0" smtClean="0">
              <a:latin typeface="+mn-lt"/>
              <a:sym typeface="Wingdings" pitchFamily="2" charset="2"/>
            </a:endParaRPr>
          </a:p>
        </p:txBody>
      </p:sp>
      <p:sp>
        <p:nvSpPr>
          <p:cNvPr id="12" name="Rectangle 11"/>
          <p:cNvSpPr/>
          <p:nvPr/>
        </p:nvSpPr>
        <p:spPr bwMode="gray">
          <a:xfrm>
            <a:off x="1828800" y="1752600"/>
            <a:ext cx="7010400" cy="533400"/>
          </a:xfrm>
          <a:prstGeom prst="rect">
            <a:avLst/>
          </a:prstGeom>
          <a:no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182880" indent="-182880" eaLnBrk="0" hangingPunct="0">
              <a:spcBef>
                <a:spcPts val="300"/>
              </a:spcBef>
              <a:buClr>
                <a:schemeClr val="tx1"/>
              </a:buClr>
              <a:buFont typeface="Wingdings" pitchFamily="2" charset="2"/>
              <a:buChar char="§"/>
            </a:pPr>
            <a:r>
              <a:rPr lang="en-US" sz="1100" dirty="0" smtClean="0"/>
              <a:t>Approximately 2/3 of all camp participants live within 5km of the school and either ride their bike or walk to participate (travel time can take up to 40 minutes each way)</a:t>
            </a:r>
            <a:endParaRPr lang="en-US" sz="1100" dirty="0" smtClean="0">
              <a:sym typeface="Wingdings" pitchFamily="2" charset="2"/>
            </a:endParaRPr>
          </a:p>
        </p:txBody>
      </p:sp>
      <p:sp>
        <p:nvSpPr>
          <p:cNvPr id="13" name="Rectangle 12"/>
          <p:cNvSpPr/>
          <p:nvPr/>
        </p:nvSpPr>
        <p:spPr bwMode="gray">
          <a:xfrm>
            <a:off x="1828800" y="2971800"/>
            <a:ext cx="7010400" cy="914400"/>
          </a:xfrm>
          <a:prstGeom prst="rect">
            <a:avLst/>
          </a:prstGeom>
          <a:no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182880" lvl="1" indent="-182880">
              <a:buFont typeface="Wingdings" pitchFamily="2" charset="2"/>
              <a:buChar char="§"/>
            </a:pPr>
            <a:r>
              <a:rPr lang="en-US" sz="1100" dirty="0" smtClean="0"/>
              <a:t>10% travel out of their community often</a:t>
            </a:r>
          </a:p>
          <a:p>
            <a:pPr marL="182880" lvl="1" indent="-182880">
              <a:buFont typeface="Wingdings" pitchFamily="2" charset="2"/>
              <a:buChar char="§"/>
            </a:pPr>
            <a:r>
              <a:rPr lang="en-US" sz="1100" dirty="0" smtClean="0"/>
              <a:t>40% rarely leave their community (if they do, it is typically Can </a:t>
            </a:r>
            <a:r>
              <a:rPr lang="en-US" sz="1100" dirty="0" err="1" smtClean="0"/>
              <a:t>Tho</a:t>
            </a:r>
            <a:r>
              <a:rPr lang="en-US" sz="1100" dirty="0" smtClean="0"/>
              <a:t> or Long </a:t>
            </a:r>
            <a:r>
              <a:rPr lang="en-US" sz="1100" dirty="0" err="1" smtClean="0"/>
              <a:t>Xuyen</a:t>
            </a:r>
            <a:r>
              <a:rPr lang="en-US" sz="1100" dirty="0" smtClean="0"/>
              <a:t>, 25-45 miles away)</a:t>
            </a:r>
          </a:p>
          <a:p>
            <a:pPr marL="182880" lvl="1" indent="-182880">
              <a:buFont typeface="Wingdings" pitchFamily="2" charset="2"/>
              <a:buChar char="§"/>
            </a:pPr>
            <a:r>
              <a:rPr lang="en-US" sz="1100" dirty="0" smtClean="0"/>
              <a:t>10% have never left their community</a:t>
            </a:r>
          </a:p>
          <a:p>
            <a:pPr marL="182880" lvl="1" indent="-182880">
              <a:buFont typeface="Wingdings" pitchFamily="2" charset="2"/>
              <a:buChar char="§"/>
            </a:pPr>
            <a:r>
              <a:rPr lang="en-US" sz="1100" dirty="0" smtClean="0"/>
              <a:t>Roughly half of the students have interacted with Americans before, due to CFC camps in past summers</a:t>
            </a:r>
          </a:p>
        </p:txBody>
      </p:sp>
      <p:sp>
        <p:nvSpPr>
          <p:cNvPr id="14" name="Rectangle 13"/>
          <p:cNvSpPr/>
          <p:nvPr/>
        </p:nvSpPr>
        <p:spPr bwMode="gray">
          <a:xfrm>
            <a:off x="1828800" y="2362200"/>
            <a:ext cx="7010400" cy="533400"/>
          </a:xfrm>
          <a:prstGeom prst="rect">
            <a:avLst/>
          </a:prstGeom>
          <a:no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182880" indent="-182880" eaLnBrk="0" hangingPunct="0">
              <a:spcBef>
                <a:spcPts val="300"/>
              </a:spcBef>
              <a:buClr>
                <a:schemeClr val="tx1"/>
              </a:buClr>
              <a:buFont typeface="Wingdings" pitchFamily="2" charset="2"/>
              <a:buChar char="§"/>
            </a:pPr>
            <a:r>
              <a:rPr lang="en-US" sz="1100" dirty="0" smtClean="0"/>
              <a:t>On average, there are 5 members in their families (including their parents)</a:t>
            </a:r>
          </a:p>
          <a:p>
            <a:pPr marL="182880" lvl="1" indent="-182880" eaLnBrk="0" hangingPunct="0">
              <a:spcBef>
                <a:spcPts val="300"/>
              </a:spcBef>
              <a:buClr>
                <a:schemeClr val="tx1"/>
              </a:buClr>
              <a:buFont typeface="Wingdings" pitchFamily="2" charset="2"/>
              <a:buChar char="§"/>
            </a:pPr>
            <a:r>
              <a:rPr lang="en-US" sz="1100" dirty="0" smtClean="0"/>
              <a:t>70% of their parents are rice farmers</a:t>
            </a:r>
          </a:p>
        </p:txBody>
      </p:sp>
      <p:graphicFrame>
        <p:nvGraphicFramePr>
          <p:cNvPr id="15" name="Table 14"/>
          <p:cNvGraphicFramePr>
            <a:graphicFrameLocks noGrp="1"/>
          </p:cNvGraphicFramePr>
          <p:nvPr/>
        </p:nvGraphicFramePr>
        <p:xfrm>
          <a:off x="4815840" y="4477941"/>
          <a:ext cx="4023360" cy="1813560"/>
        </p:xfrm>
        <a:graphic>
          <a:graphicData uri="http://schemas.openxmlformats.org/drawingml/2006/table">
            <a:tbl>
              <a:tblPr firstRow="1" bandRow="1">
                <a:tableStyleId>{5C22544A-7EE6-4342-B048-85BDC9FD1C3A}</a:tableStyleId>
              </a:tblPr>
              <a:tblGrid>
                <a:gridCol w="3413760"/>
                <a:gridCol w="609600"/>
              </a:tblGrid>
              <a:tr h="0">
                <a:tc>
                  <a:txBody>
                    <a:bodyPr/>
                    <a:lstStyle/>
                    <a:p>
                      <a:r>
                        <a:rPr lang="en-US" sz="1100" dirty="0" smtClean="0">
                          <a:solidFill>
                            <a:schemeClr val="tx1"/>
                          </a:solidFill>
                        </a:rPr>
                        <a:t>Activity</a:t>
                      </a:r>
                      <a:endParaRPr lang="en-US" sz="11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chemeClr val="tx1"/>
                          </a:solidFill>
                        </a:rPr>
                        <a:t>%</a:t>
                      </a:r>
                      <a:endParaRPr lang="en-US" sz="11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r h="0">
                <a:tc>
                  <a:txBody>
                    <a:bodyPr/>
                    <a:lstStyle/>
                    <a:p>
                      <a:r>
                        <a:rPr lang="en-US" sz="1100" dirty="0" smtClean="0">
                          <a:solidFill>
                            <a:schemeClr val="tx1"/>
                          </a:solidFill>
                        </a:rPr>
                        <a:t>Help parents with housework / chores</a:t>
                      </a:r>
                      <a:endParaRPr lang="en-US" sz="11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100" dirty="0" smtClean="0">
                          <a:solidFill>
                            <a:schemeClr val="tx1"/>
                          </a:solidFill>
                        </a:rPr>
                        <a:t>44%</a:t>
                      </a:r>
                      <a:endParaRPr lang="en-US" sz="11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r>
              <a:tr h="0">
                <a:tc>
                  <a:txBody>
                    <a:bodyPr/>
                    <a:lstStyle/>
                    <a:p>
                      <a:r>
                        <a:rPr lang="en-US" sz="1100" dirty="0" smtClean="0">
                          <a:solidFill>
                            <a:schemeClr val="tx1"/>
                          </a:solidFill>
                        </a:rPr>
                        <a:t>Go out and play with</a:t>
                      </a:r>
                      <a:r>
                        <a:rPr lang="en-US" sz="1100" baseline="0" dirty="0" smtClean="0">
                          <a:solidFill>
                            <a:schemeClr val="tx1"/>
                          </a:solidFill>
                        </a:rPr>
                        <a:t> friends / hang out</a:t>
                      </a:r>
                      <a:endParaRPr lang="en-US" sz="1100" dirty="0">
                        <a:solidFill>
                          <a:schemeClr val="tx1"/>
                        </a:solidFill>
                      </a:endParaRPr>
                    </a:p>
                  </a:txBody>
                  <a:tcPr>
                    <a:solidFill>
                      <a:schemeClr val="bg1"/>
                    </a:solidFill>
                  </a:tcPr>
                </a:tc>
                <a:tc>
                  <a:txBody>
                    <a:bodyPr/>
                    <a:lstStyle/>
                    <a:p>
                      <a:pPr algn="ctr"/>
                      <a:r>
                        <a:rPr lang="en-US" sz="1100" dirty="0" smtClean="0">
                          <a:solidFill>
                            <a:schemeClr val="tx1"/>
                          </a:solidFill>
                        </a:rPr>
                        <a:t>18%</a:t>
                      </a:r>
                      <a:endParaRPr lang="en-US" sz="1100" dirty="0">
                        <a:solidFill>
                          <a:schemeClr val="tx1"/>
                        </a:solidFill>
                      </a:endParaRPr>
                    </a:p>
                  </a:txBody>
                  <a:tcPr>
                    <a:solidFill>
                      <a:schemeClr val="bg1"/>
                    </a:solidFill>
                  </a:tcPr>
                </a:tc>
              </a:tr>
              <a:tr h="0">
                <a:tc>
                  <a:txBody>
                    <a:bodyPr/>
                    <a:lstStyle/>
                    <a:p>
                      <a:r>
                        <a:rPr lang="en-US" sz="1100" dirty="0" smtClean="0">
                          <a:solidFill>
                            <a:schemeClr val="tx1"/>
                          </a:solidFill>
                        </a:rPr>
                        <a:t>Watch TV</a:t>
                      </a:r>
                      <a:endParaRPr lang="en-US" sz="1100" dirty="0">
                        <a:solidFill>
                          <a:schemeClr val="tx1"/>
                        </a:solidFill>
                      </a:endParaRPr>
                    </a:p>
                  </a:txBody>
                  <a:tcPr>
                    <a:solidFill>
                      <a:schemeClr val="bg1"/>
                    </a:solidFill>
                  </a:tcPr>
                </a:tc>
                <a:tc>
                  <a:txBody>
                    <a:bodyPr/>
                    <a:lstStyle/>
                    <a:p>
                      <a:pPr algn="ctr"/>
                      <a:r>
                        <a:rPr lang="en-US" sz="1100" dirty="0" smtClean="0">
                          <a:solidFill>
                            <a:schemeClr val="tx1"/>
                          </a:solidFill>
                        </a:rPr>
                        <a:t>15%</a:t>
                      </a:r>
                      <a:endParaRPr lang="en-US" sz="1100" dirty="0">
                        <a:solidFill>
                          <a:schemeClr val="tx1"/>
                        </a:solidFill>
                      </a:endParaRPr>
                    </a:p>
                  </a:txBody>
                  <a:tcPr>
                    <a:solidFill>
                      <a:schemeClr val="bg1"/>
                    </a:solidFill>
                  </a:tcPr>
                </a:tc>
              </a:tr>
              <a:tr h="0">
                <a:tc>
                  <a:txBody>
                    <a:bodyPr/>
                    <a:lstStyle/>
                    <a:p>
                      <a:r>
                        <a:rPr lang="en-US" sz="1100" dirty="0" smtClean="0">
                          <a:solidFill>
                            <a:schemeClr val="tx1"/>
                          </a:solidFill>
                        </a:rPr>
                        <a:t>Review lessons / self study</a:t>
                      </a:r>
                      <a:endParaRPr lang="en-US" sz="1100" dirty="0">
                        <a:solidFill>
                          <a:schemeClr val="tx1"/>
                        </a:solidFill>
                      </a:endParaRPr>
                    </a:p>
                  </a:txBody>
                  <a:tcPr>
                    <a:solidFill>
                      <a:schemeClr val="bg1"/>
                    </a:solidFill>
                  </a:tcPr>
                </a:tc>
                <a:tc>
                  <a:txBody>
                    <a:bodyPr/>
                    <a:lstStyle/>
                    <a:p>
                      <a:pPr algn="ctr"/>
                      <a:r>
                        <a:rPr lang="en-US" sz="1100" dirty="0" smtClean="0">
                          <a:solidFill>
                            <a:schemeClr val="tx1"/>
                          </a:solidFill>
                        </a:rPr>
                        <a:t>13%</a:t>
                      </a:r>
                      <a:endParaRPr lang="en-US" sz="1100" dirty="0">
                        <a:solidFill>
                          <a:schemeClr val="tx1"/>
                        </a:solidFill>
                      </a:endParaRPr>
                    </a:p>
                  </a:txBody>
                  <a:tcPr>
                    <a:solidFill>
                      <a:schemeClr val="bg1"/>
                    </a:solidFill>
                  </a:tcPr>
                </a:tc>
              </a:tr>
              <a:tr h="0">
                <a:tc>
                  <a:txBody>
                    <a:bodyPr/>
                    <a:lstStyle/>
                    <a:p>
                      <a:r>
                        <a:rPr lang="en-US" sz="1100" dirty="0" smtClean="0">
                          <a:solidFill>
                            <a:schemeClr val="tx1"/>
                          </a:solidFill>
                        </a:rPr>
                        <a:t>Help parent</a:t>
                      </a:r>
                      <a:r>
                        <a:rPr lang="en-US" sz="1100" baseline="0" dirty="0" smtClean="0">
                          <a:solidFill>
                            <a:schemeClr val="tx1"/>
                          </a:solidFill>
                        </a:rPr>
                        <a:t> or relative with their job</a:t>
                      </a:r>
                      <a:endParaRPr lang="en-US" sz="1100" dirty="0">
                        <a:solidFill>
                          <a:schemeClr val="tx1"/>
                        </a:solidFill>
                      </a:endParaRPr>
                    </a:p>
                  </a:txBody>
                  <a:tcPr>
                    <a:solidFill>
                      <a:schemeClr val="bg1"/>
                    </a:solidFill>
                  </a:tcPr>
                </a:tc>
                <a:tc>
                  <a:txBody>
                    <a:bodyPr/>
                    <a:lstStyle/>
                    <a:p>
                      <a:pPr algn="ctr"/>
                      <a:r>
                        <a:rPr lang="en-US" sz="1100" dirty="0" smtClean="0">
                          <a:solidFill>
                            <a:schemeClr val="tx1"/>
                          </a:solidFill>
                        </a:rPr>
                        <a:t>10%</a:t>
                      </a:r>
                      <a:endParaRPr lang="en-US" sz="1100" dirty="0">
                        <a:solidFill>
                          <a:schemeClr val="tx1"/>
                        </a:solidFill>
                      </a:endParaRPr>
                    </a:p>
                  </a:txBody>
                  <a:tcPr>
                    <a:solidFill>
                      <a:schemeClr val="bg1"/>
                    </a:solidFill>
                  </a:tcPr>
                </a:tc>
              </a:tr>
              <a:tr h="0">
                <a:tc>
                  <a:txBody>
                    <a:bodyPr/>
                    <a:lstStyle/>
                    <a:p>
                      <a:r>
                        <a:rPr lang="en-US" sz="1100" dirty="0" smtClean="0">
                          <a:solidFill>
                            <a:schemeClr val="tx1"/>
                          </a:solidFill>
                        </a:rPr>
                        <a:t>Play sports</a:t>
                      </a:r>
                      <a:r>
                        <a:rPr lang="en-US" sz="1100" baseline="0" dirty="0" smtClean="0">
                          <a:solidFill>
                            <a:schemeClr val="tx1"/>
                          </a:solidFill>
                        </a:rPr>
                        <a:t> / do exercise</a:t>
                      </a:r>
                      <a:endParaRPr lang="en-US" sz="1100" dirty="0">
                        <a:solidFill>
                          <a:schemeClr val="tx1"/>
                        </a:solidFill>
                      </a:endParaRPr>
                    </a:p>
                  </a:txBody>
                  <a:tcPr>
                    <a:solidFill>
                      <a:schemeClr val="bg1"/>
                    </a:solidFill>
                  </a:tcPr>
                </a:tc>
                <a:tc>
                  <a:txBody>
                    <a:bodyPr/>
                    <a:lstStyle/>
                    <a:p>
                      <a:pPr algn="ctr"/>
                      <a:r>
                        <a:rPr lang="en-US" sz="1100" dirty="0" smtClean="0">
                          <a:solidFill>
                            <a:schemeClr val="tx1"/>
                          </a:solidFill>
                        </a:rPr>
                        <a:t>10%</a:t>
                      </a:r>
                      <a:endParaRPr lang="en-US" sz="1100" dirty="0">
                        <a:solidFill>
                          <a:schemeClr val="tx1"/>
                        </a:solidFill>
                      </a:endParaRPr>
                    </a:p>
                  </a:txBody>
                  <a:tcPr>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Vietnamese Beliefs and Practices</a:t>
            </a:r>
            <a:endParaRPr lang="en-US" b="0" dirty="0"/>
          </a:p>
        </p:txBody>
      </p:sp>
      <p:grpSp>
        <p:nvGrpSpPr>
          <p:cNvPr id="20" name="Group 19"/>
          <p:cNvGrpSpPr/>
          <p:nvPr/>
        </p:nvGrpSpPr>
        <p:grpSpPr>
          <a:xfrm>
            <a:off x="292925" y="1524000"/>
            <a:ext cx="2181100" cy="523220"/>
            <a:chOff x="6629400" y="1219200"/>
            <a:chExt cx="2181100" cy="523220"/>
          </a:xfrm>
        </p:grpSpPr>
        <p:sp>
          <p:nvSpPr>
            <p:cNvPr id="6" name="TextBox 5"/>
            <p:cNvSpPr txBox="1"/>
            <p:nvPr/>
          </p:nvSpPr>
          <p:spPr>
            <a:xfrm>
              <a:off x="6629400" y="1249978"/>
              <a:ext cx="381000" cy="461665"/>
            </a:xfrm>
            <a:prstGeom prst="rect">
              <a:avLst/>
            </a:prstGeom>
            <a:noFill/>
          </p:spPr>
          <p:txBody>
            <a:bodyPr wrap="square" rtlCol="0">
              <a:spAutoFit/>
            </a:bodyPr>
            <a:lstStyle/>
            <a:p>
              <a:r>
                <a:rPr lang="en-US" sz="2400" b="0" i="0" dirty="0" smtClean="0">
                  <a:solidFill>
                    <a:schemeClr val="accent1">
                      <a:lumMod val="75000"/>
                    </a:schemeClr>
                  </a:solidFill>
                </a:rPr>
                <a:t>1</a:t>
              </a:r>
            </a:p>
          </p:txBody>
        </p:sp>
        <p:sp>
          <p:nvSpPr>
            <p:cNvPr id="13" name="TextBox 12"/>
            <p:cNvSpPr txBox="1"/>
            <p:nvPr/>
          </p:nvSpPr>
          <p:spPr>
            <a:xfrm>
              <a:off x="7057900" y="1219200"/>
              <a:ext cx="1752600" cy="523220"/>
            </a:xfrm>
            <a:prstGeom prst="rect">
              <a:avLst/>
            </a:prstGeom>
            <a:noFill/>
          </p:spPr>
          <p:txBody>
            <a:bodyPr wrap="square" rtlCol="0">
              <a:spAutoFit/>
            </a:bodyPr>
            <a:lstStyle/>
            <a:p>
              <a:r>
                <a:rPr lang="en-US" sz="1400" b="0" i="0" dirty="0" smtClean="0">
                  <a:solidFill>
                    <a:schemeClr val="accent1">
                      <a:lumMod val="75000"/>
                    </a:schemeClr>
                  </a:solidFill>
                </a:rPr>
                <a:t>Don’t tell them how to run their country</a:t>
              </a:r>
            </a:p>
          </p:txBody>
        </p:sp>
      </p:grpSp>
      <p:grpSp>
        <p:nvGrpSpPr>
          <p:cNvPr id="21" name="Group 20"/>
          <p:cNvGrpSpPr/>
          <p:nvPr/>
        </p:nvGrpSpPr>
        <p:grpSpPr>
          <a:xfrm>
            <a:off x="292925" y="2269867"/>
            <a:ext cx="2181100" cy="461665"/>
            <a:chOff x="6629400" y="1967756"/>
            <a:chExt cx="2181100" cy="461665"/>
          </a:xfrm>
        </p:grpSpPr>
        <p:sp>
          <p:nvSpPr>
            <p:cNvPr id="7" name="TextBox 6"/>
            <p:cNvSpPr txBox="1"/>
            <p:nvPr/>
          </p:nvSpPr>
          <p:spPr>
            <a:xfrm>
              <a:off x="6629400" y="1967756"/>
              <a:ext cx="381000" cy="461665"/>
            </a:xfrm>
            <a:prstGeom prst="rect">
              <a:avLst/>
            </a:prstGeom>
            <a:noFill/>
          </p:spPr>
          <p:txBody>
            <a:bodyPr wrap="square" rtlCol="0">
              <a:spAutoFit/>
            </a:bodyPr>
            <a:lstStyle/>
            <a:p>
              <a:r>
                <a:rPr lang="en-US" sz="2400" dirty="0" smtClean="0">
                  <a:solidFill>
                    <a:schemeClr val="accent1">
                      <a:lumMod val="75000"/>
                    </a:schemeClr>
                  </a:solidFill>
                </a:rPr>
                <a:t>2</a:t>
              </a:r>
              <a:endParaRPr lang="en-US" sz="2400" b="0" i="0" dirty="0" smtClean="0">
                <a:solidFill>
                  <a:schemeClr val="accent1">
                    <a:lumMod val="75000"/>
                  </a:schemeClr>
                </a:solidFill>
              </a:endParaRPr>
            </a:p>
          </p:txBody>
        </p:sp>
        <p:sp>
          <p:nvSpPr>
            <p:cNvPr id="14" name="TextBox 13"/>
            <p:cNvSpPr txBox="1"/>
            <p:nvPr/>
          </p:nvSpPr>
          <p:spPr>
            <a:xfrm>
              <a:off x="7057900" y="2044700"/>
              <a:ext cx="1752600" cy="307777"/>
            </a:xfrm>
            <a:prstGeom prst="rect">
              <a:avLst/>
            </a:prstGeom>
            <a:noFill/>
          </p:spPr>
          <p:txBody>
            <a:bodyPr wrap="square" rtlCol="0">
              <a:spAutoFit/>
            </a:bodyPr>
            <a:lstStyle/>
            <a:p>
              <a:r>
                <a:rPr lang="en-US" sz="1400" b="0" i="0" dirty="0" smtClean="0">
                  <a:solidFill>
                    <a:schemeClr val="accent1">
                      <a:lumMod val="75000"/>
                    </a:schemeClr>
                  </a:solidFill>
                </a:rPr>
                <a:t>Dress Respectfully</a:t>
              </a:r>
            </a:p>
          </p:txBody>
        </p:sp>
      </p:grpSp>
      <p:grpSp>
        <p:nvGrpSpPr>
          <p:cNvPr id="22" name="Group 21"/>
          <p:cNvGrpSpPr/>
          <p:nvPr/>
        </p:nvGrpSpPr>
        <p:grpSpPr>
          <a:xfrm>
            <a:off x="292925" y="2954179"/>
            <a:ext cx="2181100" cy="738664"/>
            <a:chOff x="6629400" y="2649761"/>
            <a:chExt cx="2181100" cy="738664"/>
          </a:xfrm>
        </p:grpSpPr>
        <p:sp>
          <p:nvSpPr>
            <p:cNvPr id="8" name="TextBox 7"/>
            <p:cNvSpPr txBox="1"/>
            <p:nvPr/>
          </p:nvSpPr>
          <p:spPr>
            <a:xfrm>
              <a:off x="6629400" y="2788261"/>
              <a:ext cx="381000" cy="461665"/>
            </a:xfrm>
            <a:prstGeom prst="rect">
              <a:avLst/>
            </a:prstGeom>
            <a:noFill/>
          </p:spPr>
          <p:txBody>
            <a:bodyPr wrap="square" rtlCol="0">
              <a:spAutoFit/>
            </a:bodyPr>
            <a:lstStyle/>
            <a:p>
              <a:r>
                <a:rPr lang="en-US" sz="2400" dirty="0" smtClean="0">
                  <a:solidFill>
                    <a:schemeClr val="accent1">
                      <a:lumMod val="75000"/>
                    </a:schemeClr>
                  </a:solidFill>
                </a:rPr>
                <a:t>3</a:t>
              </a:r>
              <a:endParaRPr lang="en-US" sz="2400" b="0" i="0" dirty="0" smtClean="0">
                <a:solidFill>
                  <a:schemeClr val="accent1">
                    <a:lumMod val="75000"/>
                  </a:schemeClr>
                </a:solidFill>
              </a:endParaRPr>
            </a:p>
          </p:txBody>
        </p:sp>
        <p:sp>
          <p:nvSpPr>
            <p:cNvPr id="15" name="TextBox 14"/>
            <p:cNvSpPr txBox="1"/>
            <p:nvPr/>
          </p:nvSpPr>
          <p:spPr>
            <a:xfrm>
              <a:off x="7057900" y="2649761"/>
              <a:ext cx="1752600" cy="738664"/>
            </a:xfrm>
            <a:prstGeom prst="rect">
              <a:avLst/>
            </a:prstGeom>
            <a:noFill/>
          </p:spPr>
          <p:txBody>
            <a:bodyPr wrap="square" rtlCol="0">
              <a:spAutoFit/>
            </a:bodyPr>
            <a:lstStyle/>
            <a:p>
              <a:r>
                <a:rPr lang="en-US" sz="1400" b="0" i="0" dirty="0" smtClean="0">
                  <a:solidFill>
                    <a:schemeClr val="accent1">
                      <a:lumMod val="75000"/>
                    </a:schemeClr>
                  </a:solidFill>
                </a:rPr>
                <a:t>Don’t expect Western-style politeness</a:t>
              </a:r>
            </a:p>
          </p:txBody>
        </p:sp>
      </p:grpSp>
      <p:grpSp>
        <p:nvGrpSpPr>
          <p:cNvPr id="23" name="Group 22"/>
          <p:cNvGrpSpPr/>
          <p:nvPr/>
        </p:nvGrpSpPr>
        <p:grpSpPr>
          <a:xfrm>
            <a:off x="292925" y="3915490"/>
            <a:ext cx="2181100" cy="461665"/>
            <a:chOff x="6629400" y="3464868"/>
            <a:chExt cx="2181100" cy="461665"/>
          </a:xfrm>
        </p:grpSpPr>
        <p:sp>
          <p:nvSpPr>
            <p:cNvPr id="9" name="TextBox 8"/>
            <p:cNvSpPr txBox="1"/>
            <p:nvPr/>
          </p:nvSpPr>
          <p:spPr>
            <a:xfrm>
              <a:off x="6629400" y="3464868"/>
              <a:ext cx="381000" cy="461665"/>
            </a:xfrm>
            <a:prstGeom prst="rect">
              <a:avLst/>
            </a:prstGeom>
            <a:noFill/>
          </p:spPr>
          <p:txBody>
            <a:bodyPr wrap="square" rtlCol="0">
              <a:spAutoFit/>
            </a:bodyPr>
            <a:lstStyle/>
            <a:p>
              <a:r>
                <a:rPr lang="en-US" sz="2400" dirty="0" smtClean="0">
                  <a:solidFill>
                    <a:schemeClr val="accent1">
                      <a:lumMod val="75000"/>
                    </a:schemeClr>
                  </a:solidFill>
                </a:rPr>
                <a:t>4</a:t>
              </a:r>
              <a:endParaRPr lang="en-US" sz="2400" b="0" i="0" dirty="0" smtClean="0">
                <a:solidFill>
                  <a:schemeClr val="accent1">
                    <a:lumMod val="75000"/>
                  </a:schemeClr>
                </a:solidFill>
              </a:endParaRPr>
            </a:p>
          </p:txBody>
        </p:sp>
        <p:sp>
          <p:nvSpPr>
            <p:cNvPr id="16" name="TextBox 15"/>
            <p:cNvSpPr txBox="1"/>
            <p:nvPr/>
          </p:nvSpPr>
          <p:spPr>
            <a:xfrm>
              <a:off x="7057900" y="3541812"/>
              <a:ext cx="1752600" cy="307777"/>
            </a:xfrm>
            <a:prstGeom prst="rect">
              <a:avLst/>
            </a:prstGeom>
            <a:noFill/>
          </p:spPr>
          <p:txBody>
            <a:bodyPr wrap="square" rtlCol="0">
              <a:spAutoFit/>
            </a:bodyPr>
            <a:lstStyle/>
            <a:p>
              <a:r>
                <a:rPr lang="en-US" sz="1400" b="0" i="0" dirty="0" smtClean="0">
                  <a:solidFill>
                    <a:schemeClr val="accent1">
                      <a:lumMod val="75000"/>
                    </a:schemeClr>
                  </a:solidFill>
                </a:rPr>
                <a:t>Don’t get cross</a:t>
              </a:r>
            </a:p>
          </p:txBody>
        </p:sp>
      </p:grpSp>
      <p:grpSp>
        <p:nvGrpSpPr>
          <p:cNvPr id="24" name="Group 23"/>
          <p:cNvGrpSpPr/>
          <p:nvPr/>
        </p:nvGrpSpPr>
        <p:grpSpPr>
          <a:xfrm>
            <a:off x="292925" y="4599802"/>
            <a:ext cx="2181100" cy="523220"/>
            <a:chOff x="6629400" y="4191000"/>
            <a:chExt cx="2181100" cy="523220"/>
          </a:xfrm>
        </p:grpSpPr>
        <p:sp>
          <p:nvSpPr>
            <p:cNvPr id="10" name="TextBox 9"/>
            <p:cNvSpPr txBox="1"/>
            <p:nvPr/>
          </p:nvSpPr>
          <p:spPr>
            <a:xfrm>
              <a:off x="6629400" y="4221778"/>
              <a:ext cx="381000" cy="461665"/>
            </a:xfrm>
            <a:prstGeom prst="rect">
              <a:avLst/>
            </a:prstGeom>
            <a:noFill/>
          </p:spPr>
          <p:txBody>
            <a:bodyPr wrap="square" rtlCol="0">
              <a:spAutoFit/>
            </a:bodyPr>
            <a:lstStyle/>
            <a:p>
              <a:r>
                <a:rPr lang="en-US" sz="2400" dirty="0" smtClean="0">
                  <a:solidFill>
                    <a:schemeClr val="accent1">
                      <a:lumMod val="75000"/>
                    </a:schemeClr>
                  </a:solidFill>
                </a:rPr>
                <a:t>5</a:t>
              </a:r>
              <a:endParaRPr lang="en-US" sz="2400" b="0" i="0" dirty="0" smtClean="0">
                <a:solidFill>
                  <a:schemeClr val="accent1">
                    <a:lumMod val="75000"/>
                  </a:schemeClr>
                </a:solidFill>
              </a:endParaRPr>
            </a:p>
          </p:txBody>
        </p:sp>
        <p:sp>
          <p:nvSpPr>
            <p:cNvPr id="17" name="TextBox 16"/>
            <p:cNvSpPr txBox="1"/>
            <p:nvPr/>
          </p:nvSpPr>
          <p:spPr>
            <a:xfrm>
              <a:off x="7057900" y="4191000"/>
              <a:ext cx="1752600" cy="523220"/>
            </a:xfrm>
            <a:prstGeom prst="rect">
              <a:avLst/>
            </a:prstGeom>
            <a:noFill/>
          </p:spPr>
          <p:txBody>
            <a:bodyPr wrap="square" rtlCol="0">
              <a:spAutoFit/>
            </a:bodyPr>
            <a:lstStyle/>
            <a:p>
              <a:r>
                <a:rPr lang="en-US" sz="1400" b="0" i="0" dirty="0" smtClean="0">
                  <a:solidFill>
                    <a:schemeClr val="accent1">
                      <a:lumMod val="75000"/>
                    </a:schemeClr>
                  </a:solidFill>
                </a:rPr>
                <a:t>Think before you complain</a:t>
              </a:r>
            </a:p>
          </p:txBody>
        </p:sp>
      </p:grpSp>
      <p:grpSp>
        <p:nvGrpSpPr>
          <p:cNvPr id="25" name="Group 24"/>
          <p:cNvGrpSpPr/>
          <p:nvPr/>
        </p:nvGrpSpPr>
        <p:grpSpPr>
          <a:xfrm>
            <a:off x="292925" y="5345669"/>
            <a:ext cx="2181100" cy="461665"/>
            <a:chOff x="6629400" y="4961980"/>
            <a:chExt cx="2181100" cy="461665"/>
          </a:xfrm>
        </p:grpSpPr>
        <p:sp>
          <p:nvSpPr>
            <p:cNvPr id="11" name="TextBox 10"/>
            <p:cNvSpPr txBox="1"/>
            <p:nvPr/>
          </p:nvSpPr>
          <p:spPr>
            <a:xfrm>
              <a:off x="6629400" y="4961980"/>
              <a:ext cx="381000" cy="461665"/>
            </a:xfrm>
            <a:prstGeom prst="rect">
              <a:avLst/>
            </a:prstGeom>
            <a:noFill/>
          </p:spPr>
          <p:txBody>
            <a:bodyPr wrap="square" rtlCol="0">
              <a:spAutoFit/>
            </a:bodyPr>
            <a:lstStyle/>
            <a:p>
              <a:r>
                <a:rPr lang="en-US" sz="2400" dirty="0" smtClean="0">
                  <a:solidFill>
                    <a:schemeClr val="accent1">
                      <a:lumMod val="75000"/>
                    </a:schemeClr>
                  </a:solidFill>
                </a:rPr>
                <a:t>6</a:t>
              </a:r>
              <a:endParaRPr lang="en-US" sz="2400" b="0" i="0" dirty="0" smtClean="0">
                <a:solidFill>
                  <a:schemeClr val="accent1">
                    <a:lumMod val="75000"/>
                  </a:schemeClr>
                </a:solidFill>
              </a:endParaRPr>
            </a:p>
          </p:txBody>
        </p:sp>
        <p:sp>
          <p:nvSpPr>
            <p:cNvPr id="18" name="TextBox 17"/>
            <p:cNvSpPr txBox="1"/>
            <p:nvPr/>
          </p:nvSpPr>
          <p:spPr>
            <a:xfrm>
              <a:off x="7057900" y="5038924"/>
              <a:ext cx="1752600" cy="307777"/>
            </a:xfrm>
            <a:prstGeom prst="rect">
              <a:avLst/>
            </a:prstGeom>
            <a:noFill/>
          </p:spPr>
          <p:txBody>
            <a:bodyPr wrap="square" rtlCol="0">
              <a:spAutoFit/>
            </a:bodyPr>
            <a:lstStyle/>
            <a:p>
              <a:r>
                <a:rPr lang="en-US" sz="1400" b="0" i="0" dirty="0" smtClean="0">
                  <a:solidFill>
                    <a:schemeClr val="accent1">
                      <a:lumMod val="75000"/>
                    </a:schemeClr>
                  </a:solidFill>
                </a:rPr>
                <a:t>Don’t be rude</a:t>
              </a:r>
            </a:p>
          </p:txBody>
        </p:sp>
      </p:grpSp>
      <p:grpSp>
        <p:nvGrpSpPr>
          <p:cNvPr id="26" name="Group 25"/>
          <p:cNvGrpSpPr/>
          <p:nvPr/>
        </p:nvGrpSpPr>
        <p:grpSpPr>
          <a:xfrm>
            <a:off x="304800" y="6029980"/>
            <a:ext cx="2181100" cy="523220"/>
            <a:chOff x="6629400" y="5712767"/>
            <a:chExt cx="2181100" cy="523220"/>
          </a:xfrm>
        </p:grpSpPr>
        <p:sp>
          <p:nvSpPr>
            <p:cNvPr id="12" name="TextBox 11"/>
            <p:cNvSpPr txBox="1"/>
            <p:nvPr/>
          </p:nvSpPr>
          <p:spPr>
            <a:xfrm>
              <a:off x="6629400" y="5743545"/>
              <a:ext cx="381000" cy="461665"/>
            </a:xfrm>
            <a:prstGeom prst="rect">
              <a:avLst/>
            </a:prstGeom>
            <a:noFill/>
          </p:spPr>
          <p:txBody>
            <a:bodyPr wrap="square" rtlCol="0">
              <a:spAutoFit/>
            </a:bodyPr>
            <a:lstStyle/>
            <a:p>
              <a:r>
                <a:rPr lang="en-US" sz="2400" dirty="0" smtClean="0">
                  <a:solidFill>
                    <a:schemeClr val="accent1">
                      <a:lumMod val="75000"/>
                    </a:schemeClr>
                  </a:solidFill>
                </a:rPr>
                <a:t>7</a:t>
              </a:r>
              <a:endParaRPr lang="en-US" sz="2400" b="0" i="0" dirty="0" smtClean="0">
                <a:solidFill>
                  <a:schemeClr val="accent1">
                    <a:lumMod val="75000"/>
                  </a:schemeClr>
                </a:solidFill>
              </a:endParaRPr>
            </a:p>
          </p:txBody>
        </p:sp>
        <p:sp>
          <p:nvSpPr>
            <p:cNvPr id="19" name="TextBox 18"/>
            <p:cNvSpPr txBox="1"/>
            <p:nvPr/>
          </p:nvSpPr>
          <p:spPr>
            <a:xfrm>
              <a:off x="7057900" y="5712767"/>
              <a:ext cx="1752600" cy="523220"/>
            </a:xfrm>
            <a:prstGeom prst="rect">
              <a:avLst/>
            </a:prstGeom>
            <a:noFill/>
          </p:spPr>
          <p:txBody>
            <a:bodyPr wrap="square" rtlCol="0">
              <a:spAutoFit/>
            </a:bodyPr>
            <a:lstStyle/>
            <a:p>
              <a:r>
                <a:rPr lang="en-US" sz="1400" b="0" i="0" dirty="0" smtClean="0">
                  <a:solidFill>
                    <a:schemeClr val="accent1">
                      <a:lumMod val="75000"/>
                    </a:schemeClr>
                  </a:solidFill>
                </a:rPr>
                <a:t>Laugh and smile as much as possible!</a:t>
              </a:r>
            </a:p>
          </p:txBody>
        </p:sp>
      </p:grpSp>
      <p:sp>
        <p:nvSpPr>
          <p:cNvPr id="28" name="Pentagon 27"/>
          <p:cNvSpPr/>
          <p:nvPr/>
        </p:nvSpPr>
        <p:spPr bwMode="gray">
          <a:xfrm>
            <a:off x="392875" y="1066800"/>
            <a:ext cx="2033650" cy="304800"/>
          </a:xfrm>
          <a:prstGeom prst="homePlate">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dirty="0" smtClean="0">
                <a:solidFill>
                  <a:schemeClr val="bg1"/>
                </a:solidFill>
                <a:sym typeface="Wingdings" pitchFamily="2" charset="2"/>
              </a:rPr>
              <a:t>TIPS</a:t>
            </a:r>
            <a:endParaRPr lang="en-US" sz="1400" b="1" i="0" dirty="0" smtClean="0">
              <a:solidFill>
                <a:schemeClr val="bg1"/>
              </a:solidFill>
              <a:latin typeface="+mn-lt"/>
              <a:sym typeface="Wingdings" pitchFamily="2" charset="2"/>
            </a:endParaRPr>
          </a:p>
        </p:txBody>
      </p:sp>
      <p:sp>
        <p:nvSpPr>
          <p:cNvPr id="31" name="Pentagon 30"/>
          <p:cNvSpPr/>
          <p:nvPr/>
        </p:nvSpPr>
        <p:spPr bwMode="gray">
          <a:xfrm>
            <a:off x="2714499" y="1066800"/>
            <a:ext cx="6124701" cy="304800"/>
          </a:xfrm>
          <a:prstGeom prst="homePlate">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dirty="0" smtClean="0">
                <a:solidFill>
                  <a:schemeClr val="bg1"/>
                </a:solidFill>
                <a:sym typeface="Wingdings" pitchFamily="2" charset="2"/>
              </a:rPr>
              <a:t>COMMON BELIEFS AND PRACTICES</a:t>
            </a:r>
            <a:endParaRPr lang="en-US" sz="1400" b="1" i="0" dirty="0" smtClean="0">
              <a:solidFill>
                <a:schemeClr val="bg1"/>
              </a:solidFill>
              <a:latin typeface="+mn-lt"/>
              <a:sym typeface="Wingdings" pitchFamily="2" charset="2"/>
            </a:endParaRPr>
          </a:p>
        </p:txBody>
      </p:sp>
      <p:cxnSp>
        <p:nvCxnSpPr>
          <p:cNvPr id="33" name="Straight Connector 32"/>
          <p:cNvCxnSpPr/>
          <p:nvPr/>
        </p:nvCxnSpPr>
        <p:spPr bwMode="auto">
          <a:xfrm>
            <a:off x="2526475" y="1447800"/>
            <a:ext cx="0" cy="5105400"/>
          </a:xfrm>
          <a:prstGeom prst="line">
            <a:avLst/>
          </a:prstGeom>
          <a:solidFill>
            <a:srgbClr val="E5E5CC"/>
          </a:solidFill>
          <a:ln w="12700" cap="flat" cmpd="sng" algn="ctr">
            <a:solidFill>
              <a:schemeClr val="tx1"/>
            </a:solidFill>
            <a:prstDash val="solid"/>
            <a:round/>
            <a:headEnd type="none" w="med" len="med"/>
            <a:tailEnd type="none" w="med" len="med"/>
          </a:ln>
          <a:effectLst/>
        </p:spPr>
      </p:cxnSp>
      <p:pic>
        <p:nvPicPr>
          <p:cNvPr id="2" name="jlmM9Z0eU6s?version=3&amp;feature=player_detailpage"/>
          <p:cNvPicPr>
            <a:picLocks noRot="1" noChangeAspect="1"/>
          </p:cNvPicPr>
          <p:nvPr>
            <a:videoFile r:link="rId1"/>
          </p:nvPr>
        </p:nvPicPr>
        <p:blipFill>
          <a:blip r:embed="rId4" cstate="print"/>
          <a:stretch>
            <a:fillRect/>
          </a:stretch>
        </p:blipFill>
        <p:spPr>
          <a:xfrm>
            <a:off x="3048000" y="1860322"/>
            <a:ext cx="5334000" cy="4000500"/>
          </a:xfrm>
          <a:prstGeom prst="rect">
            <a:avLst/>
          </a:prstGeom>
        </p:spPr>
      </p:pic>
      <p:sp>
        <p:nvSpPr>
          <p:cNvPr id="3" name="Rectangle 2"/>
          <p:cNvSpPr/>
          <p:nvPr/>
        </p:nvSpPr>
        <p:spPr>
          <a:xfrm>
            <a:off x="3048000" y="5876092"/>
            <a:ext cx="5334000" cy="261610"/>
          </a:xfrm>
          <a:prstGeom prst="rect">
            <a:avLst/>
          </a:prstGeom>
        </p:spPr>
        <p:txBody>
          <a:bodyPr wrap="square">
            <a:spAutoFit/>
          </a:bodyPr>
          <a:lstStyle/>
          <a:p>
            <a:r>
              <a:rPr lang="en-US" sz="1050" dirty="0" smtClean="0">
                <a:hlinkClick r:id="rId5"/>
              </a:rPr>
              <a:t>http://www.youtube.com/watch?v=jlmM9Z0eU6s</a:t>
            </a:r>
            <a:endParaRPr lang="en-US" sz="1050" dirty="0"/>
          </a:p>
        </p:txBody>
      </p:sp>
    </p:spTree>
    <p:extLst>
      <p:ext uri="{BB962C8B-B14F-4D97-AF65-F5344CB8AC3E}">
        <p14:creationId xmlns:p14="http://schemas.microsoft.com/office/powerpoint/2010/main" val="539474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normAutofit/>
          </a:bodyPr>
          <a:lstStyle/>
          <a:p>
            <a:r>
              <a:rPr lang="en-US" b="0" dirty="0" smtClean="0"/>
              <a:t>Vietnamese Practical Do’s and Don’ts</a:t>
            </a:r>
            <a:endParaRPr lang="en-US" b="0" dirty="0"/>
          </a:p>
        </p:txBody>
      </p:sp>
      <p:sp>
        <p:nvSpPr>
          <p:cNvPr id="3" name="Rectangle 2"/>
          <p:cNvSpPr/>
          <p:nvPr/>
        </p:nvSpPr>
        <p:spPr bwMode="gray">
          <a:xfrm>
            <a:off x="381000" y="1219200"/>
            <a:ext cx="4038600" cy="304800"/>
          </a:xfrm>
          <a:prstGeom prst="rect">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Do’s</a:t>
            </a:r>
          </a:p>
        </p:txBody>
      </p:sp>
      <p:sp>
        <p:nvSpPr>
          <p:cNvPr id="4" name="Rectangle 3"/>
          <p:cNvSpPr/>
          <p:nvPr/>
        </p:nvSpPr>
        <p:spPr bwMode="gray">
          <a:xfrm>
            <a:off x="4724400" y="1219200"/>
            <a:ext cx="4038600" cy="304800"/>
          </a:xfrm>
          <a:prstGeom prst="rect">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Don’ts</a:t>
            </a:r>
          </a:p>
        </p:txBody>
      </p:sp>
      <p:sp>
        <p:nvSpPr>
          <p:cNvPr id="5" name="Rectangle 4"/>
          <p:cNvSpPr/>
          <p:nvPr/>
        </p:nvSpPr>
        <p:spPr bwMode="gray">
          <a:xfrm>
            <a:off x="381000" y="1524000"/>
            <a:ext cx="4038600" cy="46482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buFont typeface="Wingdings" pitchFamily="2" charset="2"/>
              <a:buChar char="§"/>
            </a:pPr>
            <a:r>
              <a:rPr lang="en-US" sz="1200" b="1" dirty="0" smtClean="0"/>
              <a:t>ALWAYS drink plenty of bottled water</a:t>
            </a:r>
            <a:r>
              <a:rPr lang="en-US" sz="1200" dirty="0" smtClean="0"/>
              <a:t>. Drink a minimum of 2 liters per day. </a:t>
            </a:r>
          </a:p>
          <a:p>
            <a:pPr marL="182880" indent="-182880">
              <a:spcBef>
                <a:spcPts val="600"/>
              </a:spcBef>
              <a:buFont typeface="Wingdings" pitchFamily="2" charset="2"/>
              <a:buChar char="§"/>
            </a:pPr>
            <a:r>
              <a:rPr lang="en-US" sz="1200" b="1" dirty="0" smtClean="0"/>
              <a:t>Ensure you have a hotel business card from the reception desk before venturing out from your hotel</a:t>
            </a:r>
            <a:r>
              <a:rPr lang="en-US" sz="1200" dirty="0" smtClean="0"/>
              <a:t>. This will make your return to the hotel in a taxi or motorbike much easier.</a:t>
            </a:r>
          </a:p>
          <a:p>
            <a:pPr marL="182880" indent="-182880">
              <a:spcBef>
                <a:spcPts val="600"/>
              </a:spcBef>
              <a:buFont typeface="Wingdings" pitchFamily="2" charset="2"/>
              <a:buChar char="§"/>
            </a:pPr>
            <a:r>
              <a:rPr lang="en-US" sz="1200" b="1" dirty="0" smtClean="0"/>
              <a:t>Carry a small roll of toilet paper in your daypack</a:t>
            </a:r>
            <a:r>
              <a:rPr lang="en-US" sz="1200" dirty="0" smtClean="0"/>
              <a:t>. You never know when you will need it. A lot of bathrooms in Vietnam do not have toilet paper.</a:t>
            </a:r>
          </a:p>
          <a:p>
            <a:pPr marL="182880" indent="-182880">
              <a:spcBef>
                <a:spcPts val="600"/>
              </a:spcBef>
              <a:buFont typeface="Wingdings" pitchFamily="2" charset="2"/>
              <a:buChar char="§"/>
            </a:pPr>
            <a:r>
              <a:rPr lang="en-US" sz="1200" b="1" dirty="0"/>
              <a:t>Vietnamese have conservative dress </a:t>
            </a:r>
            <a:r>
              <a:rPr lang="en-US" sz="1200" b="1" dirty="0" smtClean="0"/>
              <a:t>codes. </a:t>
            </a:r>
            <a:r>
              <a:rPr lang="en-US" sz="1200" dirty="0" smtClean="0"/>
              <a:t>Always dress appropriately, not only for the prevailing climatic conditions but also not to cause offense to the local people. </a:t>
            </a:r>
          </a:p>
          <a:p>
            <a:pPr marL="182880" indent="-182880">
              <a:spcBef>
                <a:spcPts val="600"/>
              </a:spcBef>
              <a:buFont typeface="Wingdings" pitchFamily="2" charset="2"/>
              <a:buChar char="§"/>
            </a:pPr>
            <a:r>
              <a:rPr lang="en-US" sz="1200" b="1" dirty="0" smtClean="0"/>
              <a:t>Leave</a:t>
            </a:r>
            <a:r>
              <a:rPr lang="en-US" sz="1200" dirty="0" smtClean="0"/>
              <a:t> </a:t>
            </a:r>
            <a:r>
              <a:rPr lang="en-US" sz="1200" b="1" dirty="0" smtClean="0"/>
              <a:t>excess cash, airline tickets, passports and valuables with the hotel’s safety deposit facility</a:t>
            </a:r>
            <a:r>
              <a:rPr lang="en-US" sz="1200" dirty="0" smtClean="0"/>
              <a:t>.</a:t>
            </a:r>
          </a:p>
          <a:p>
            <a:pPr marL="182880" indent="-182880">
              <a:spcBef>
                <a:spcPts val="600"/>
              </a:spcBef>
              <a:buFont typeface="Wingdings" pitchFamily="2" charset="2"/>
              <a:buChar char="§"/>
            </a:pPr>
            <a:r>
              <a:rPr lang="en-US" sz="1200" b="1" dirty="0" smtClean="0"/>
              <a:t>Remove your shoes at the front door</a:t>
            </a:r>
            <a:r>
              <a:rPr lang="en-US" sz="1200" dirty="0" smtClean="0"/>
              <a:t>.</a:t>
            </a:r>
            <a:r>
              <a:rPr lang="en-US" sz="1200" b="1" dirty="0"/>
              <a:t> </a:t>
            </a:r>
            <a:endParaRPr lang="en-US" sz="1200" dirty="0" smtClean="0"/>
          </a:p>
          <a:p>
            <a:pPr marL="182880" indent="-182880">
              <a:spcBef>
                <a:spcPts val="600"/>
              </a:spcBef>
              <a:buFont typeface="Wingdings" pitchFamily="2" charset="2"/>
              <a:buChar char="§"/>
            </a:pPr>
            <a:r>
              <a:rPr lang="en-US" sz="1200" dirty="0" smtClean="0"/>
              <a:t>Always </a:t>
            </a:r>
            <a:r>
              <a:rPr lang="en-US" sz="1200" b="1" dirty="0" smtClean="0"/>
              <a:t>ask the person’s </a:t>
            </a:r>
            <a:r>
              <a:rPr lang="en-US" sz="1200" b="1" dirty="0"/>
              <a:t>permission first </a:t>
            </a:r>
            <a:r>
              <a:rPr lang="en-US" sz="1200" b="1" dirty="0" smtClean="0"/>
              <a:t>when taking a photograph of someone</a:t>
            </a:r>
            <a:r>
              <a:rPr lang="en-US" sz="1200" dirty="0" smtClean="0"/>
              <a:t>. If they indicate that they do not want you to, then abide by their wishes. DO NOT push the issue or offer money.</a:t>
            </a:r>
            <a:endParaRPr lang="en-US" sz="1200" b="0" i="0" dirty="0" smtClean="0">
              <a:sym typeface="Wingdings" pitchFamily="2" charset="2"/>
            </a:endParaRPr>
          </a:p>
        </p:txBody>
      </p:sp>
      <p:sp>
        <p:nvSpPr>
          <p:cNvPr id="6" name="Rectangle 5"/>
          <p:cNvSpPr/>
          <p:nvPr/>
        </p:nvSpPr>
        <p:spPr bwMode="gray">
          <a:xfrm>
            <a:off x="4724400" y="1524000"/>
            <a:ext cx="4038600" cy="46482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buFont typeface="Wingdings" pitchFamily="2" charset="2"/>
              <a:buChar char="§"/>
            </a:pPr>
            <a:r>
              <a:rPr lang="en-US" sz="1200" b="1" dirty="0" smtClean="0"/>
              <a:t>Never wear shorts, dresses or skirts, or tops with low-neck lines and bare shoulders to Temples and Pagodas. </a:t>
            </a:r>
            <a:r>
              <a:rPr lang="en-US" sz="1200" dirty="0" smtClean="0"/>
              <a:t>This is considered extremely rude and offensive.</a:t>
            </a:r>
          </a:p>
          <a:p>
            <a:pPr marL="182880" indent="-182880">
              <a:spcBef>
                <a:spcPts val="600"/>
              </a:spcBef>
              <a:buFont typeface="Wingdings" pitchFamily="2" charset="2"/>
              <a:buChar char="§"/>
            </a:pPr>
            <a:r>
              <a:rPr lang="en-US" sz="1200" dirty="0" smtClean="0"/>
              <a:t>Never sleep or sit with </a:t>
            </a:r>
            <a:r>
              <a:rPr lang="en-US" sz="1200" b="1" dirty="0" smtClean="0"/>
              <a:t>the soles of your feet pointing towards the family altar</a:t>
            </a:r>
            <a:r>
              <a:rPr lang="en-US" sz="1200" dirty="0" smtClean="0"/>
              <a:t> in someone’s house.</a:t>
            </a:r>
          </a:p>
          <a:p>
            <a:pPr marL="182880" indent="-182880">
              <a:spcBef>
                <a:spcPts val="600"/>
              </a:spcBef>
              <a:buFont typeface="Wingdings" pitchFamily="2" charset="2"/>
              <a:buChar char="§"/>
            </a:pPr>
            <a:r>
              <a:rPr lang="en-US" sz="1200" b="1" dirty="0" smtClean="0"/>
              <a:t>Never venture out from where you are staying with more cash than you really need for that day</a:t>
            </a:r>
            <a:r>
              <a:rPr lang="en-US" sz="1200" dirty="0" smtClean="0"/>
              <a:t>.  It is NOT something to be paranoid about, simply do not make yourself a target for pickpockets or drive-by bag snatchers in the big cities. </a:t>
            </a:r>
          </a:p>
          <a:p>
            <a:pPr marL="182880" indent="-182880">
              <a:spcBef>
                <a:spcPts val="600"/>
              </a:spcBef>
              <a:buFont typeface="Wingdings" pitchFamily="2" charset="2"/>
              <a:buChar char="§"/>
            </a:pPr>
            <a:r>
              <a:rPr lang="en-US" sz="1200" b="1" dirty="0" smtClean="0"/>
              <a:t>Never lose your temper in public </a:t>
            </a:r>
            <a:r>
              <a:rPr lang="en-US" sz="1200" dirty="0" smtClean="0"/>
              <a:t>or when bargaining for a purchase. This is considered a serious loss of face for both parties. Always maintain a cool and happy demeanor and you will be reciprocated with the same.</a:t>
            </a:r>
          </a:p>
          <a:p>
            <a:pPr marL="182880" indent="-182880">
              <a:spcBef>
                <a:spcPts val="600"/>
              </a:spcBef>
              <a:buFont typeface="Wingdings" pitchFamily="2" charset="2"/>
              <a:buChar char="§"/>
            </a:pPr>
            <a:r>
              <a:rPr lang="en-US" sz="1200" b="1" dirty="0" smtClean="0"/>
              <a:t>Never try and take photographs of military installations or anything to do with the military or police</a:t>
            </a:r>
            <a:r>
              <a:rPr lang="en-US" sz="1200" dirty="0" smtClean="0"/>
              <a:t>.  This can be seen as a breach of national security.</a:t>
            </a:r>
            <a:endParaRPr lang="en-US" sz="1200" dirty="0" smtClean="0">
              <a:sym typeface="Wingdings" pitchFamily="2" charset="2"/>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Best Practices for Volunteering Cross-Culturally: Perceptions</a:t>
            </a:r>
            <a:endParaRPr lang="en-US" b="0" dirty="0"/>
          </a:p>
        </p:txBody>
      </p:sp>
      <p:pic>
        <p:nvPicPr>
          <p:cNvPr id="2050" name="Picture 2" descr="http://english.people.com.cn/mediafile/200811/20/P2008112019522011081304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249" y="3121760"/>
            <a:ext cx="2724150" cy="337016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loud 1"/>
          <p:cNvSpPr/>
          <p:nvPr/>
        </p:nvSpPr>
        <p:spPr bwMode="gray">
          <a:xfrm>
            <a:off x="6819047" y="2062286"/>
            <a:ext cx="1981200" cy="1482674"/>
          </a:xfrm>
          <a:prstGeom prst="cloud">
            <a:avLst/>
          </a:prstGeom>
          <a:solidFill>
            <a:schemeClr val="bg1"/>
          </a:solid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200" dirty="0">
                <a:sym typeface="Wingdings" pitchFamily="2" charset="2"/>
              </a:rPr>
              <a:t>Americans are always in such a hurry to get things done</a:t>
            </a:r>
          </a:p>
        </p:txBody>
      </p:sp>
      <p:sp>
        <p:nvSpPr>
          <p:cNvPr id="20" name="Cloud 19"/>
          <p:cNvSpPr/>
          <p:nvPr/>
        </p:nvSpPr>
        <p:spPr bwMode="gray">
          <a:xfrm>
            <a:off x="3285698" y="2124704"/>
            <a:ext cx="1981200" cy="1482674"/>
          </a:xfrm>
          <a:prstGeom prst="cloud">
            <a:avLst/>
          </a:prstGeom>
          <a:solidFill>
            <a:schemeClr val="bg1"/>
          </a:solid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200" dirty="0">
                <a:sym typeface="Wingdings" pitchFamily="2" charset="2"/>
              </a:rPr>
              <a:t>Americans insist on treating everyone the same</a:t>
            </a:r>
          </a:p>
        </p:txBody>
      </p:sp>
      <p:sp>
        <p:nvSpPr>
          <p:cNvPr id="21" name="Cloud 20"/>
          <p:cNvSpPr/>
          <p:nvPr/>
        </p:nvSpPr>
        <p:spPr bwMode="gray">
          <a:xfrm>
            <a:off x="5855743" y="1066800"/>
            <a:ext cx="1981200" cy="1482674"/>
          </a:xfrm>
          <a:prstGeom prst="cloud">
            <a:avLst/>
          </a:prstGeom>
          <a:solidFill>
            <a:schemeClr val="bg1"/>
          </a:solid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200" dirty="0">
                <a:sym typeface="Wingdings" pitchFamily="2" charset="2"/>
              </a:rPr>
              <a:t>Americans always have to say what they are thinking</a:t>
            </a:r>
          </a:p>
        </p:txBody>
      </p:sp>
      <p:sp>
        <p:nvSpPr>
          <p:cNvPr id="22" name="Cloud 21"/>
          <p:cNvSpPr/>
          <p:nvPr/>
        </p:nvSpPr>
        <p:spPr bwMode="gray">
          <a:xfrm>
            <a:off x="3857198" y="3127194"/>
            <a:ext cx="1981200" cy="1482674"/>
          </a:xfrm>
          <a:prstGeom prst="cloud">
            <a:avLst/>
          </a:prstGeom>
          <a:solidFill>
            <a:schemeClr val="bg1"/>
          </a:solid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200" dirty="0">
                <a:sym typeface="Wingdings" pitchFamily="2" charset="2"/>
              </a:rPr>
              <a:t>Americans always want to change things</a:t>
            </a:r>
          </a:p>
        </p:txBody>
      </p:sp>
      <p:sp>
        <p:nvSpPr>
          <p:cNvPr id="23" name="Cloud 22"/>
          <p:cNvSpPr/>
          <p:nvPr/>
        </p:nvSpPr>
        <p:spPr bwMode="gray">
          <a:xfrm>
            <a:off x="4114800" y="1031926"/>
            <a:ext cx="1981200" cy="1482674"/>
          </a:xfrm>
          <a:prstGeom prst="cloud">
            <a:avLst/>
          </a:prstGeom>
          <a:solidFill>
            <a:schemeClr val="bg1"/>
          </a:solid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200" dirty="0" smtClean="0">
                <a:sym typeface="Wingdings" pitchFamily="2" charset="2"/>
              </a:rPr>
              <a:t>Americans </a:t>
            </a:r>
            <a:r>
              <a:rPr lang="en-US" sz="1200" dirty="0">
                <a:sym typeface="Wingdings" pitchFamily="2" charset="2"/>
              </a:rPr>
              <a:t>don’t show very much respect for their elders</a:t>
            </a:r>
          </a:p>
        </p:txBody>
      </p:sp>
      <p:sp>
        <p:nvSpPr>
          <p:cNvPr id="24" name="Cloud 23"/>
          <p:cNvSpPr/>
          <p:nvPr/>
        </p:nvSpPr>
        <p:spPr bwMode="gray">
          <a:xfrm>
            <a:off x="4990673" y="2124704"/>
            <a:ext cx="1981200" cy="1482674"/>
          </a:xfrm>
          <a:prstGeom prst="cloud">
            <a:avLst/>
          </a:prstGeom>
          <a:solidFill>
            <a:schemeClr val="bg1"/>
          </a:solid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200" dirty="0">
                <a:sym typeface="Wingdings" pitchFamily="2" charset="2"/>
              </a:rPr>
              <a:t>Americans always think things are going to get better</a:t>
            </a:r>
          </a:p>
        </p:txBody>
      </p:sp>
      <p:sp>
        <p:nvSpPr>
          <p:cNvPr id="25" name="Cloud 24"/>
          <p:cNvSpPr/>
          <p:nvPr/>
        </p:nvSpPr>
        <p:spPr bwMode="gray">
          <a:xfrm>
            <a:off x="4088073" y="4265443"/>
            <a:ext cx="1981200" cy="1482674"/>
          </a:xfrm>
          <a:prstGeom prst="cloud">
            <a:avLst/>
          </a:prstGeom>
          <a:solidFill>
            <a:schemeClr val="bg1"/>
          </a:solid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200" dirty="0">
                <a:sym typeface="Wingdings" pitchFamily="2" charset="2"/>
              </a:rPr>
              <a:t>Americans are so impatient</a:t>
            </a:r>
          </a:p>
        </p:txBody>
      </p:sp>
      <p:sp>
        <p:nvSpPr>
          <p:cNvPr id="3" name="TextBox 2"/>
          <p:cNvSpPr txBox="1"/>
          <p:nvPr/>
        </p:nvSpPr>
        <p:spPr>
          <a:xfrm>
            <a:off x="304800" y="2089593"/>
            <a:ext cx="2971799" cy="1384995"/>
          </a:xfrm>
          <a:prstGeom prst="rect">
            <a:avLst/>
          </a:prstGeom>
          <a:noFill/>
        </p:spPr>
        <p:txBody>
          <a:bodyPr wrap="square" rtlCol="0">
            <a:spAutoFit/>
          </a:bodyPr>
          <a:lstStyle/>
          <a:p>
            <a:r>
              <a:rPr lang="en-US" sz="2800" b="0" i="0" dirty="0" smtClean="0"/>
              <a:t>How does this make you feel?</a:t>
            </a:r>
          </a:p>
          <a:p>
            <a:endParaRPr lang="en-US" sz="2800" dirty="0" smtClean="0"/>
          </a:p>
        </p:txBody>
      </p:sp>
      <p:sp>
        <p:nvSpPr>
          <p:cNvPr id="4" name="Rectangle 3"/>
          <p:cNvSpPr/>
          <p:nvPr/>
        </p:nvSpPr>
        <p:spPr>
          <a:xfrm>
            <a:off x="304801" y="3517797"/>
            <a:ext cx="3552398" cy="1815882"/>
          </a:xfrm>
          <a:prstGeom prst="rect">
            <a:avLst/>
          </a:prstGeom>
        </p:spPr>
        <p:txBody>
          <a:bodyPr wrap="square">
            <a:spAutoFit/>
          </a:bodyPr>
          <a:lstStyle/>
          <a:p>
            <a:r>
              <a:rPr lang="en-US" sz="2800" dirty="0"/>
              <a:t>Are these perceptions of Americans appropriate? Fair?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Best Practices for Volunteering Cross-Culturally: Iceberg</a:t>
            </a:r>
            <a:endParaRPr lang="en-US" b="0" dirty="0"/>
          </a:p>
        </p:txBody>
      </p:sp>
      <p:sp>
        <p:nvSpPr>
          <p:cNvPr id="2" name="AutoShape 2" descr="data:image/jpeg;base64,/9j/4AAQSkZJRgABAQAAAQABAAD/2wBDAAkGBwgHBgkIBwgKCgkLDRYPDQwMDRsUFRAWIB0iIiAdHx8kKDQsJCYxJx8fLT0tMTU3Ojo6Iys/RD84QzQ5Ojf/2wBDAQoKCg0MDRoPDxo3JR8lNzc3Nzc3Nzc3Nzc3Nzc3Nzc3Nzc3Nzc3Nzc3Nzc3Nzc3Nzc3Nzc3Nzc3Nzc3Nzc3Nzf/wAARCACBAMkDASIAAhEBAxEB/8QAHAAAAgIDAQEAAAAAAAAAAAAABQYCBAADBwEI/8QARhAAAgECBAMFBQQGBwcFAAAAAQIDBBEABRIhBjFBEyJRYXEUMoGRoQcVQtEjUrHB4fAWM1NicoKSVFWTlKLS8SQ0VoOj/8QAGgEAAgMBAQAAAAAAAAAAAAAAAAIBAwQFBv/EACoRAAICAQMDBAIBBQAAAAAAAAABAhEDBBIhMUFRBRMiYSNxFDKRoeHw/9oADAMBAAIRAxEAPwDm2X1WVBpDmMdR+jAeMRaRqIvsfn6HfyxUWsZoVicagF0uY7AN6+HLpgapudJuF6heuL8MahgKaVVcndpdlX49MVuKEcUuA8lHDBSmSeWaeOVLIFAuh26+G3XA7OUWSCnnjLSNFEkTMSDq0i3L5WPM+G+L65OsVLUVVTxDlTIIWZIqeQs8rBfdUkDfpjXU8NUCZXTT/ewavkUFo3NluOag26csLbi+WXY8U59Ab9x5jT5fRZk8aQwVMgjgeSRdyRcEj8I25nE86yXM8lrdOZU0UZC3DwsGRr2HMH+d8RyqSWqr48trHcwSOVZGNiLA7X+GJ5vE1qQM7EGmQgE3YC5/IfLFt8hQGI71hiNieWCGWmlhm7aacrIhuiPBqRtuTWN+vQYjO5rWqJjDCkiRhiIwQLAjURc8+pO/XDWQ1RRtjBbUOfwxh5kY9jQu6qtyzMFAHUk8sBBOm7Q1UfYqzPq7oXmTjyRLG4BC9AeeDdfwtWZdlAzDMZYabUzqkEm7SFSB3SLg8z8uuBdJRGapeGRuyEV+12BIC7G3TntiLQGqmEbTRibUIS3fIPLzH89MXIII2EOlpBGCEneRgEZizW5m4W1r87EE7bYjNQSUwSZVMkL7JIV02JHJrGw3PieRxgWRQVvNNTKxW0ZIUOb3tufn1GC7Aq7FQzIbuLo2rztyHp5YyPSWsTv03ti57HVyUdwYmCsEEZcGQdRYDcjf0vzxVhjaZ1jRdTOwVQu9ycFkMZcv4pzpXp1fNe1gp76KeYNYA89lAvtvYtuLjrju/wBmvElNn2QxxxyXqKZQsqNIWdVN9Ba5JuQOpPj1xwvKeFarMUWGOnnlrpCU9n0e6ASt2IJ0gW/Z0GO78L5ZS8G8LQR1NNFHOkaCqeljJ7RwANRtufH54SdUNGxswgfbgT/QKZV5vVwD/q/hhlHE2WaQ7PUKp5FqaQfuxzz7YeKclzjg2SmyrMYKqVauIuke5Ub87jb44SK5GfQefs3RE4DyIIoW9FGxsLXJXnhjvhK4M4jyah4RyWjmzSlSojoo10O+kkhRfnjdmGc1ErxBswiy06GZkWRHDC4AN7euB9SYxY4C2PNQvzxyGPiXiWqzWCKKgzR6V6sRCpMmlSnaaS9gL2tv88XeMc7bJ1mZK6q0CtWjUxsCY2Meu7XO42v1wU7omq6jnxM2YpUUM+V0wqGi1lh4XsB1Hnih2+ef7sP8/wCbHI6XiuvzWq9mpswzgkXJKvDpAAJLe6dgAT6DBb75X/fmZf8AMJ/24lwa6gmjkVgxA1CxNibcsXqSF1pJ5CndFl6gg3H/AHA4ppE7WsDubDbDllvDlVJRRTSUdW0cw7wEZK2vcHrf1+mHcqKWLkbvAvaOzMIdLLG7kg73Fvl6Yas44mkqD2sKwNBPENF40/RHraw2N/Hffn4CuL6MZe0cPYPEXFyGFreQ2HTE8g4YrK7Jp6whUQsDHqNi43vYeGKstNWb9GpKTildgWgrFjz6nqpblPaAXNgdibHn5YYeParKC2XpklQ8giiZZS4Xu2933fVvkMVYuCq2oZtEyLF1kKkgH9v0xDPaySesppc7/wDUyw06QxvHp0Mq335b7nrbnhuHTQk8GXGnKao2cQ5aGtLohhOkXWOXWQegOFa1+6fHBqnlq81aSKCKWWRELaUGwQG3LyuBihS5ZW1srRUlLLM4YqVjFzfBB7bUmRn2z2uJoZC2pwUN9yEvsBjZBC6tHJIkkcdwe1KGwB/F+z1x0rhn7O8qho4My4ozpqOQkP7HqWExWP4mfcm3gBbocBeL4xUzyNlE8lbl9izVT2V2RdOxHUAgcrc7kdTPuK6RncJJXQuVuYVmYUiwTTSVCUt+zdwAOzAFhy8r2vtjRllLLPHMY2VI4Rre7KWJtsFXmxNvTxxdmSWakMAcpTx/gbkNup/fi5DlDwUilmIMzxjUFNiX2Auf8QBAPj4HEuSqhX0PGp6GtdRFaKVJNMqGSyyDxvew5A/DAmuanpKqVKQTdw6dUhF7g87AcrWtgpmWR5tTIe0plKIdOqJDpbnckgb7g+mArMXililW04bVrc3Zumn+f3YIfslwlFJtGoEOdNRJJYkk2Go38gSMbYZpIZA0BUFTfWRc7HYjwOPI6Qt2mtwjpzQixJ8N/iMGs3yj7roKeeOeOpdxaRREQsd9xa/vevLDOSTSGjjlNNrsNvAGf12XvT19XDSTPKHRZ6gEMiglu7pFu8TY+Nh4DDTmf2iQ53lE8S0jRiOTvyLICGVedh8vnz5455kFDWcQ0giy2MxvFExcB9K6RvZQN8aZYqxoWMEeiBoyvfUoFKjcm+/8cZZKcrtiXJDtw7xQJ2D1rArpsoLKqBQTbu22NrA74V+O6fKqXK2ly2SRpamq1OrlQPxtewHK/LfADKZKillZ4ZI45jbSLks+99rYJZ5VT5rRw08scQWKQkPKpR5GJ5Hw8OWJh8H14GWVbaaHfh/PeGqPKaALXCWoFOiSxyx33/FYEcgRi5mnEsFUxnopYiGjOmYoW0tZrBh16HfFTLOM6iihpaBZqcqsSrZlUmIAD+767m+GCLiiSdezgqSB7wZeyBPlYx2we5Fkw3S6MW8kz3M8yNVR1RhipSU7SXsdHvXGoNa9xpvtbnihntdHmtK9KYcwnIr/AGlXaFyQBHoW4tt42w7S55mFlK1lQmlO9paHvW8f0XM41QZ5mZqjOK+dVY6jERDpII2FxCDYdN/jh/einaH/AI2WSoQuFshkpRmjyUVREfuyoGpkdRchQAGI5nBP2HMf930//GX88MdXmNZmmXVtJWVD1Ebw6TrMe15EHNVHQ4Q/vKi/WX5n88N7jnyhVjlj4Yo5YbtGQQnZt2mtnK2IPiMMtfXzyGGGmzNzLJq7yVsy7Fr8rjYbj5YTo5xCmlC2rrttbHoaKaxkD6gbWVefx6H1wNWym3VHTaLK8vz2enkl1TpFFqleSZ3ZmGkAXYnbn13wzsqwU9ktGiCwHIAYRMkSVaCjZGKLMuoKgK6rEg37xvax3FufLEs6llWnAMktztsxw8PjDk9bocV4YS+izX5nLIKyOBlQhidcai2nYEefLn64WKmlp6hXNTIRBADIxi5tZSNIv/eFsXsmk0tOXXUFA1Anns2NVdVLUiWTMou1Eje6jlNYB2a9yb9PgPDGdzbdi63nG4rv/oZfs4yGNuA83rqpdLVodVkU2IiQWuD074b/AE4tcHZJPw/k9NU5gRHJmJVggABjuRYePL5YpZbxlQxcOLkU1HLBQW7MyK2s6eZUmwuTy8bYaeIUqqko0wCoJU7OVRdE323Hhjl6rNNNpriT/wAHLx4dqV9gL9oMbZjkyVM13aml7Rbf2e4Pw5H4YB0nAfEE+SU2ZUiSGOQM/YIVLKt+q3B3A8+djjq1BlUdTmDRVkeqKWBgtuQXbYfDG6vmiylTRU8KxIz6YihtqYi5J8/441aJt4lZVnqXxOCvUCmlegrY9dQGPbc7Cw2APM3Nvri+61uXwdskbmA6pS0rlmVgdQ2vy2A/bi5xVQRUPGNZWdoO2nftokILX1AG/Lbe4AJ3scaaanq87m9mLSFKhXAMj7rpVm5cuYt1xqnJdexiUbaiVsjbNs7oatoop5/Z5tbOp59pe6n43PPrgVSZfUUnFdNS5pTsGkfZW/ECDYj0NsfQHBvC9JwxkUdApWSYntKiU7a3OxPoOQxQz1MszFmy9oI5rWOsp3ozfYqeYI2sRjDPXxxZbr4v+5u2Sy41HwcxzjJKaljPsihZo+crxama/I8ufLA2t+8c3p+0iapqgxYI0rEjUNmsTYc8N3AVNJ7YPaT2rRB76yWuwbTf8vTDw+X04hVAiqkZNgBYC/PFHqHqi081BRt9SzSYnTbfD4OMcHVOZ8NVvbT5RPPBVqaZFcMoLsdIFxyNz4bjljdmdH93ZhWlGo0eoY63jGrsR+qoNuu218dPqqsuZoKfZYrBiOrHcAenP44SK3Ic4lK1HsjTXax0BSykE6QwG/M3vvzxdpNdLVJ7o1RVqdLHDjdu/ACaKqhy+PMc0jqZYJnOl1JjZN7K4Pj5eGB8WZRrT9qk8oqOWhmJPnv4YZaDhzPeIcrmMJiSCGoeFedi68ze/K+1/LCvxBwxnHDUkIzSBY1n3jkSQMp8vEH1x0Yx3KmZMuKKinEr1FXJHULKaeEEcl7PZv5vjdDmk3a9rqjWW+6MdIsNxe23MDGuno66dCI4mnDIbAKWty3FvUfPHSKDgzLUoYlloFqZFtJJL2jIb2N02+O+24Xw3dxjXQohFt8ACLijPZ4C7U9EoPdbTHcDff8AFg4K5J6CpqstaOpNOFsgka8hAJKg2226+PocXc2yDL8pyeOSuoqmljpdUklRTldbqT7rdoCCeYFh0GOaVWcLEK6kyt6r2GWTXEsxGtV02bVpsN9unIb74ieOE0nFGvFknCTU3wdFyfN6OsyWuq6aS8iUfaNGTcxkkFQ3xGET7qpvGD/Qca8tzsU+WUtHRNmcmZRzHs4Dplp5VY7qY7XPI257nDR97cUf/DMv/wCWH/diVjUVSFll3O2c6WHWxG508wBe/wAsGI0ijo1logQ6sb6rajt0PhihRQSyKsyssMaOqvNIwVRf15mwOw32xdCGKNjFLaIEkSIpKsAbAj4EfvxGTkyyi2NXB0SmlFU6nUvagKSdiSADbzviee6XJEagL22kfAb4zJWMXC9JomDPNUM5KLs1mItt5/PFbMpzaIdQzsfTl+eLFSjR7P0+NaeH6MyinC1BS27Rdra17gNb9+JZVHSVrVENTqVg7OirsjAgCx8bW+F8bKKRIsxm7dwBFSmO9vAC/wBQcLlRM8VSsMbPC0ttL7gENcKeXIna4xmzY98HFOinX5Vhx39oduDIaNcnzahljMpknS8BFySQRt5bH5YMVKZtkaPPT1BiTmwvyubcvU4Pw5acs7CKM6ljXSG5FtrXPnucaOK+yqcolhhu2rfVfnp3HwB+t8cHJkc8l2c/iuCvwznhGZyy5pNTwuYSvavMqi5sbX36fsxYzXs6x4phUJUQxSKwqFcFQeRvb1xxvjiF4OIa5NyksUcqb3FrAftDYF8OG2eUSF+zSSeNXbXoAGoElj4C2/hbHbwYFHFwzDky/M6B9pREPE9C0cKOs9OFLNzYKbWF9vxY94WyZKWrerU0RdKViwhDlyzNpuSRYDflfxtbFb7RdOb59DFFU07xU0JAeI3HMFtxz2ZOuGPg3KhBS1vZ6SZZYqcOBbVa7HoPEYp1k9uB+aDBD8ybGqulmqIKpdW6qgFz4c8B8lVzmZaUfhBG25A1b4OJH2rVKILlyLf6sTNMEzBDHay07A+N7481jbn8jqNqKpCvk0cdO2YiGM6lqCmoG97sWt9f2YL5ysi0jIhY7gbHEUEcVakCqLszTyC/W3/jFuapikZyATpO/kbcsZ9Rkc5+4/8AqLMMfbSiC8lhEcTSzKb9uCdtyNr/AEvjZxDmTVk60uXhkmlVwSQNzpJFvlgjR9nLPTRyAFGdiwHWwI/bipPQx/e6VUYI7BnYLf8AuN+eO96PcsU5eWZdXzNJmcP5uMj4My4vCqPLTKwgC6SJWN3J32AJG1sIXEy1OfZdqnmJqPbQBI7Gyi9gBzJ2b9vrjpkuTxSJTUlRKJY41GmPa9zyG2+lQCfM4Uc+oBRjMVoow8MMglRdzbYeHS63x2dzuzO4x2OKAOX5YcizaE5bTyT9tExqGeSwK933R43tztzwdr+KhkNdFSy5ZUV0MsTSOaW5ZAvUjkRZr8xa+A2W5rHUwpNMXEyx2LG42JF/xeK/TGvOayleBhUtIzObIxZxv6q42w8mq5MWNeCpx7nycUyUK0vZU1G1i0kjatBublmOw5iwvvtvvhbrcyqaDLvuSOqo6yAByzpDdEZiN0c7k7Dewta2+H6qkjy7Kat6QvDH7IIZASWBiQHSguxsMcpy+nklljvEzRj3iTpFuu5/84bHJNcdETNNP7On/YpE0dHm1aYo+zd1RHXd9SqSy+lmXDP96f4fn/HCd9n+dLTTZlSzyaVtG6hVvdiulhsd9lHpvg57TQ/2T/T88LklTCMeCHBeV/d9DJT0VRFVdo3N0DkNYeNwB8vjgtmNKKChqK+so6KeKBC5UUkd2A3IFxz2xxqlmrqYH2ZniJ6rsfnglQVea1VXS0stVOySVESEatiGYDf4E4rcbl1CGoj0ofM7lSlShghplhjLhyiqAEHvEADbcnphcy6D26ppe1YCJV1ysfAHBjjKuIzRIKeRVeJTqPOxO4A+n0xRySm0u7SNeOJL2PI23xprmj2OJbMSRSYrM2bTiQKwBCp/iP5D64rZvTxyy8JsHABiRH1nr2pJ+V7eVxi7M75jlaUrtBTQiXW0gjXUwJ5k7Ha/0wMzqtp1qssgpjJ7Llzqqyuw/Sd9WJ8+XLbxxjTe9nE9UyK6l5O4VhNRSRRR7TTBVVvDxPywGzJFgBiAsqroAPhg9lIDgSye7Ch58r/+MK/EVUe1rZF5woSfJrY4CjbT8iX2RzHi6KStzGKogRniFAFZzsoYMxtflfywB4egFXntBTkOyTTrG3ZrdtLbGw6mxNhgpEummcSdwILG4tuR+d8BctqGo66GcFo3ja4ZeancXx6XE7g14OfmSjJNHQswyTKvaYaehnrBFK0cJR1KyRyyLJp1qQCBrjQf5jhsyyCgyLO6HIqfNZUjQmVoZdPfaw0jVbe9uV+mOYnPK2apgmWtleRWUEX2bS2pfrg9k9fPmvHGUTzPrcsFJvcgAMd8Zc6vHyi3TZYzm0/s6zl8CzSyM9+7uPXC9xFm7UFeTEzokCMWWOxLKBbTv52w00xFPl01Qwtvf8vrhNlp2nrpGlA1tGTzvucee0zjjUXJdrOguZN+CvwjMKuKoziZmkqDH2ZTUT2dzfTa3PZfPbBSlmSaZ6OkmWplR2ksEKFlv3bqeW9x56b4H8PymPhY1OlO/NYd2wCCy3Nt7CxPwxapag5bRJLDVpWqsmiKVRayfq33vYiw8Nh44syxx5HklJVTSRGKcpbXHvZCkr1Tif2Np3LUyESx32Vjvv488e53XzUlNNNG5GtyhcKDpU8zv6gYyijWbOEleJBJKpeRwti1gFFz18MEc9okHDWaSsv9XTNp2BOtvC/XljsaLY8X41SKtQ3HJ8gpIxhzJ6h5hEkiCPvgAORfSoPjcn4Y5ZxNX1RzCb2erqYo3WzJGbaxc2J8/Lzx1Of7wFBHJPDAIjGzSpq1GNjaxU25DfpuT0tvzXMKUvWsUIvpWwv0sDi+c9qsz5puGPchNiypO0sPvDSUABJUD093b+OLdPSGnCpF7XIoJJRnUqOv6uD8kMlyHcDltuT8cS9lCgXlGrwOEeqfg5nuyF7Nmd6GVnhkjHZEABtvjsPPAT7ymGVRUscoVYWMgCRWN22tcbHle5F97XOG/OY4I8orbPciEm2+5ttjnmtrMoOzEah4416eW+L/AGTCUnbYfyS+YVF1gZZlX9PKshvKxJIY32WwBG2DHskH+1f/ALnGnhSi05WZhfVOzarG1lGw2+H1wb0ec30xmz5fm0hXNpi6yg27IJuLFWbf0wY4YgB4hpe/Hphu8gUe5YEj6431fC1Q0hEbRsuq4VyNQ8NhfBnK8pqcvpp44Vp0qJhpEu9wvh7thvv8BiYVuVmnTaZvNHdwrFjNZjPmNVNoYlpWPoBtghlBC0M4fUzSDSEXm19rDA6egnpZWNXqQhrkk3+ODOSTLDE9St9DKQjAcz5Y2RnHl2ezeSG27KE6NDl9UTp7RR7o5A35DywlVhmqTKTZ2O9wLX26HHR6fKmzKmlgjcoW3va59MDZOCa4M0SrIiFdLSSsADv7t1BJ525dOeMsJpNs816j+WSlH7OtUdYtPkT1OgMWQMAeRYgW+pGFDMYz7MaQMXnla8rnxO5/fg5UPJDkOW0oF5DEjP5WFh9cLNXU9nVwKJGGqQ949QBY44Tfzpdi6C4s5bmsk9RnNd2YchJmuoJIUKbXt8MUqyFk0MyizrcFSNx44b6zJFl45r6WKFJFmhM8YJsN9NyDcddQxYqOEsx+6J4jTQvIELKTVLtY3AG2526n88eihljUa8I5csU3JsXIUaehhliYPIWsyKACLYZfs/YU/FuWrMixqO0CsxAH9W9tz52t64EcG5Ic5hqmWfsuyKG5Nr3vtsfLf1GGml4GulqrMplJ59nICD8yf2YrzbWnBk4cL3KR1PM5oocujhDITz06hz88KlRmFJQzdpVTour3WZhuRgu9LFlXBdONRkmjjESy7FmtsCfHlhWqMmynMOz+845jNEgWMJMQG1G9rDrvzv0xy36fHdzLijpQy0qNuS1Ec+Sw0cZV4Y5XAYSAhu8SOXrgpXpeCmiF9yWI+OI02TUuWUghpAsUKsW0li1yee7G/hjdUCRBLUNEyx0qBe8LXY8vrjl6jT5feqKdNmzFPHGC56Ausz6l4cnFXWQvKrMsAVCLqSC199ug69cQ4w4tNdwlNDQUUscdVFG+tjd1DEH3R5eeLvD1fBLHURSSRxSJUlWeawvdQbjflY3xL7yy+TOqqaCpijiXSsZkt+kAAFx8vqMd/Tr2caj4MOZrJNl3hqKvzrhqmmqq6ovJTx6oxYKp0rfa3ib/AAxzfMsyrIs3qA1LPOisNLCO9xYWsf55Y7RSypFwxUVupWAidwV5E8h+zC1lksMVFFG1RFI1rtcjYne3wvi6dVyjM4b1tb6CNR+1V8ygCop2N7iYMoI9dJGD0HDtVKm89NfbdTe/rthoWWO+2k38CDjBI4HeVb/3RbFDjHsgWlhXIlcWZNLl3DGY1NVPAVERVdIbmxsBy8Tjk8UaNBNI8gV006F/WJJvv5AXx9CZlBFmNDPR1MSmOZCrB/4b455U/ZjWPGyw19MAW1W7JvCwA3J8evXyxq084QjTK56ev6Br4U4Xhl4ayuU1kkYlpI5CscYvdgCdz64Nf0Vo/wDbar/V/DEqebMI0RNFOoUAe+fyxa9rqv7KD/iH8sZ5RTk2WrBCuUKEeR51IrieugWO42EjEi3+X+bYJ0+T1UTFkzIqT+oL/Hc4OlgPd+Pexg7x5t9SPrhOg8cUYoTuLMrmjo42EjzyKArSadJbzt6nGg0ZSngpVFwigE252w41lJ28TJFGXcb202wMnpvY47yAGRufli+KtDN1wVslhWOYRb2Yb26/zbDBBQxM4AplYHmdAJt5YC5WCaqM+B3w0UqMUlZOYXTsOV/4DEONyQbuGxZzj2mSV5+0aOGMWCKfgB6YUswRjCJAWLRkMb+BO+HziBBHl0cend3uT4gDlhaMS9kpdRZgUYYlY4R6IXc2X+H54alFhqIUe3uFkBIPl/DBpYKcbCBPggwmZdO+TVyLUwvLEO9dCB9ThyWojqFWemVjG+41EDT623wuSLSTGg0bPZqe3diT/SMRMMKC/ZoB12G+MDtyaxPS19vjiL6x3kcKw3BG9vniosolxG2uny6g0heTuB0FzbC5nlLB/SDKpQT2jEARXuH7wsbdSBf4YvZnlv3lVw1dZVyrPCbxumhbfJd/QnGl8ihmcSPU1Lsu99Q29LcsWOaEUWhgp1j7aOOwszBdrY1/aHURpRUdBTMoepmBI3JYk6QfmbnwAwHhy6WklSekmkaWMhkWR+6SPGwvbbFTNF4rzHOo66Sqy2KKOPQlPCz6b797db338cNjlFRfIs4ttBuhpYqKljp3ZZWW/fYAFt/jiz2UZFhGvwuMBolz0/1k0JPipP7xiQGaKd5QT4FhisdF+qo6erVUqo2kjX3VeQ6V9Bfb5Y1JlOW27kKi23dYkfPGtZcxtdir/wCEYmGrL3aJjtyUkYLYUiTZbTJ7sbHyVj+9seDL6ZTfvxn/ABY9FTKgs8LKPXE46pXO0cnqq/vwckm2OBV2DsR5OcSESg6gZAT1uP34wNfcCYjwvYYmpL3Egj1eBa5/ZiAPe0K7hwQOZ5n6Yn2rf2q/LEFjkU7Pt+rYY2Wf9T+fniSCsk5P4QfM7XxvDWF9K/PA1kI7xiDHl4nEbOQe7b5YUehgolgmhlLHVKgDabkC3m3K1/2YU84qmarMIYyuWuQgOkctgcbWWojk7SnleGUDZwitbbnZgR9MU8zyls2ULmVbUSi+oAuF367KAMWRyJKitwdhOgMNNDeSeLtDzGsbfxw2U9M8FLodtMs++493y+WOdwcM0sIASaVrcrn+OG2jzbs6N6WtFXJMBpE0QGyACwJJ3J332/N4zi5ciTi0uCvndHMCjyoVgQ7SMQF8h64X65ox2kSEaVBIJ5WxSzNOIq6cpHTpDThiVaWa7kdLgXAPxOB7cMZlUk9tVhvFdZO2JlJX1CMXQTyaWLOZOzqFVoYe8sxOx8APH8sMidlCgRZIFRdgNrfDCfTcJ1FNpEbALe/dO2CEeSVa391vMnFcnfceKpDEJoxuJHcX5LyOJK8YN++LnqL4A/dlYu/cUdbNjbHBUr0lFuu5HzwlDBq6turIR4kYxRvcEnzHLAwCrXkWJ8L3xItWFh+jHLnp3xFEhPQ/njCjdNh4kXxQjqZ4yF7Nz4HVf6Wxbjq5NVjG48b4AJoSD+I/TG7cjr8bYi0j22Ee/jviJLagzv5WFrYCD1lINwyj1X9+IiWzbOT6G+Ni2YbX+IOPTexUhdtxe+ADA5bn9ceGRujqMRVHIu7A/wCEWt88SDQgAF7dN8AHgezXacMf1RY7eWN0aK127Eb/AItNjiIRDdlkUfDElSbV3WGnza/0xIErMfdCgeNzfHuh/wC0/wCn+ONkZkRbSPc+NhjO0/vf9OAgENjDjMZhWWGs++Maqj+sXGYzEAbh749P3Yk/vDGYzABrq/w4vxcv8uMxmJfQUlJ7g9MaIvdbGYzAgPT7p9MTf8Hx/djMZiUBN/eOB03uDGYzC9yUW8v93FpuTYzGYlClaXm38+OKdN/7r/7T+zGYzEk9gu39WceHk2MxmBEGtfdOK9J/Xv64zGYEBa6Nj2P3TjMZgA3fgPpipjMZiRT/2Q=="/>
          <p:cNvSpPr>
            <a:spLocks noChangeAspect="1" noChangeArrowheads="1"/>
          </p:cNvSpPr>
          <p:nvPr/>
        </p:nvSpPr>
        <p:spPr bwMode="auto">
          <a:xfrm>
            <a:off x="63500" y="-598488"/>
            <a:ext cx="1914525" cy="1228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BDAAkGBwgHBgkIBwgKCgkLDRYPDQwMDRsUFRAWIB0iIiAdHx8kKDQsJCYxJx8fLT0tMTU3Ojo6Iys/RD84QzQ5Ojf/2wBDAQoKCg0MDRoPDxo3JR8lNzc3Nzc3Nzc3Nzc3Nzc3Nzc3Nzc3Nzc3Nzc3Nzc3Nzc3Nzc3Nzc3Nzc3Nzc3Nzc3Nzf/wAARCACBAMkDASIAAhEBAxEB/8QAHAAAAgIDAQEAAAAAAAAAAAAABQYCBAADBwEI/8QARhAAAgECBAMFBQQGBwcFAAAAAQIDBBEABRIhBjFBEyJRYXEUMoGRoQcVQtEjUrHB4fAWM1NicoKSVFWTlKLS8SQ0VoOj/8QAGgEAAgMBAQAAAAAAAAAAAAAAAAIBAwQFBv/EACoRAAICAQMDBAIBBQAAAAAAAAABAhEDBBIhMUFRBRMiYSNxFDKRoeHw/9oADAMBAAIRAxEAPwDm2X1WVBpDmMdR+jAeMRaRqIvsfn6HfyxUWsZoVicagF0uY7AN6+HLpgapudJuF6heuL8MahgKaVVcndpdlX49MVuKEcUuA8lHDBSmSeWaeOVLIFAuh26+G3XA7OUWSCnnjLSNFEkTMSDq0i3L5WPM+G+L65OsVLUVVTxDlTIIWZIqeQs8rBfdUkDfpjXU8NUCZXTT/ewavkUFo3NluOag26csLbi+WXY8U59Ab9x5jT5fRZk8aQwVMgjgeSRdyRcEj8I25nE86yXM8lrdOZU0UZC3DwsGRr2HMH+d8RyqSWqr48trHcwSOVZGNiLA7X+GJ5vE1qQM7EGmQgE3YC5/IfLFt8hQGI71hiNieWCGWmlhm7aacrIhuiPBqRtuTWN+vQYjO5rWqJjDCkiRhiIwQLAjURc8+pO/XDWQ1RRtjBbUOfwxh5kY9jQu6qtyzMFAHUk8sBBOm7Q1UfYqzPq7oXmTjyRLG4BC9AeeDdfwtWZdlAzDMZYabUzqkEm7SFSB3SLg8z8uuBdJRGapeGRuyEV+12BIC7G3TntiLQGqmEbTRibUIS3fIPLzH89MXIII2EOlpBGCEneRgEZizW5m4W1r87EE7bYjNQSUwSZVMkL7JIV02JHJrGw3PieRxgWRQVvNNTKxW0ZIUOb3tufn1GC7Aq7FQzIbuLo2rztyHp5YyPSWsTv03ti57HVyUdwYmCsEEZcGQdRYDcjf0vzxVhjaZ1jRdTOwVQu9ycFkMZcv4pzpXp1fNe1gp76KeYNYA89lAvtvYtuLjrju/wBmvElNn2QxxxyXqKZQsqNIWdVN9Ba5JuQOpPj1xwvKeFarMUWGOnnlrpCU9n0e6ASt2IJ0gW/Z0GO78L5ZS8G8LQR1NNFHOkaCqeljJ7RwANRtufH54SdUNGxswgfbgT/QKZV5vVwD/q/hhlHE2WaQ7PUKp5FqaQfuxzz7YeKclzjg2SmyrMYKqVauIuke5Ub87jb44SK5GfQefs3RE4DyIIoW9FGxsLXJXnhjvhK4M4jyah4RyWjmzSlSojoo10O+kkhRfnjdmGc1ErxBswiy06GZkWRHDC4AN7euB9SYxY4C2PNQvzxyGPiXiWqzWCKKgzR6V6sRCpMmlSnaaS9gL2tv88XeMc7bJ1mZK6q0CtWjUxsCY2Meu7XO42v1wU7omq6jnxM2YpUUM+V0wqGi1lh4XsB1Hnih2+ef7sP8/wCbHI6XiuvzWq9mpswzgkXJKvDpAAJLe6dgAT6DBb75X/fmZf8AMJ/24lwa6gmjkVgxA1CxNibcsXqSF1pJ5CndFl6gg3H/AHA4ppE7WsDubDbDllvDlVJRRTSUdW0cw7wEZK2vcHrf1+mHcqKWLkbvAvaOzMIdLLG7kg73Fvl6Yas44mkqD2sKwNBPENF40/RHraw2N/Hffn4CuL6MZe0cPYPEXFyGFreQ2HTE8g4YrK7Jp6whUQsDHqNi43vYeGKstNWb9GpKTildgWgrFjz6nqpblPaAXNgdibHn5YYeParKC2XpklQ8giiZZS4Xu2933fVvkMVYuCq2oZtEyLF1kKkgH9v0xDPaySesppc7/wDUyw06QxvHp0Mq335b7nrbnhuHTQk8GXGnKao2cQ5aGtLohhOkXWOXWQegOFa1+6fHBqnlq81aSKCKWWRELaUGwQG3LyuBihS5ZW1srRUlLLM4YqVjFzfBB7bUmRn2z2uJoZC2pwUN9yEvsBjZBC6tHJIkkcdwe1KGwB/F+z1x0rhn7O8qho4My4ozpqOQkP7HqWExWP4mfcm3gBbocBeL4xUzyNlE8lbl9izVT2V2RdOxHUAgcrc7kdTPuK6RncJJXQuVuYVmYUiwTTSVCUt+zdwAOzAFhy8r2vtjRllLLPHMY2VI4Rre7KWJtsFXmxNvTxxdmSWakMAcpTx/gbkNup/fi5DlDwUilmIMzxjUFNiX2Auf8QBAPj4HEuSqhX0PGp6GtdRFaKVJNMqGSyyDxvew5A/DAmuanpKqVKQTdw6dUhF7g87AcrWtgpmWR5tTIe0plKIdOqJDpbnckgb7g+mArMXililW04bVrc3Zumn+f3YIfslwlFJtGoEOdNRJJYkk2Go38gSMbYZpIZA0BUFTfWRc7HYjwOPI6Qt2mtwjpzQixJ8N/iMGs3yj7roKeeOeOpdxaRREQsd9xa/vevLDOSTSGjjlNNrsNvAGf12XvT19XDSTPKHRZ6gEMiglu7pFu8TY+Nh4DDTmf2iQ53lE8S0jRiOTvyLICGVedh8vnz5455kFDWcQ0giy2MxvFExcB9K6RvZQN8aZYqxoWMEeiBoyvfUoFKjcm+/8cZZKcrtiXJDtw7xQJ2D1rArpsoLKqBQTbu22NrA74V+O6fKqXK2ly2SRpamq1OrlQPxtewHK/LfADKZKillZ4ZI45jbSLks+99rYJZ5VT5rRw08scQWKQkPKpR5GJ5Hw8OWJh8H14GWVbaaHfh/PeGqPKaALXCWoFOiSxyx33/FYEcgRi5mnEsFUxnopYiGjOmYoW0tZrBh16HfFTLOM6iihpaBZqcqsSrZlUmIAD+767m+GCLiiSdezgqSB7wZeyBPlYx2we5Fkw3S6MW8kz3M8yNVR1RhipSU7SXsdHvXGoNa9xpvtbnihntdHmtK9KYcwnIr/AGlXaFyQBHoW4tt42w7S55mFlK1lQmlO9paHvW8f0XM41QZ5mZqjOK+dVY6jERDpII2FxCDYdN/jh/einaH/AI2WSoQuFshkpRmjyUVREfuyoGpkdRchQAGI5nBP2HMf930//GX88MdXmNZmmXVtJWVD1Ebw6TrMe15EHNVHQ4Q/vKi/WX5n88N7jnyhVjlj4Yo5YbtGQQnZt2mtnK2IPiMMtfXzyGGGmzNzLJq7yVsy7Fr8rjYbj5YTo5xCmlC2rrttbHoaKaxkD6gbWVefx6H1wNWym3VHTaLK8vz2enkl1TpFFqleSZ3ZmGkAXYnbn13wzsqwU9ktGiCwHIAYRMkSVaCjZGKLMuoKgK6rEg37xvax3FufLEs6llWnAMktztsxw8PjDk9bocV4YS+izX5nLIKyOBlQhidcai2nYEefLn64WKmlp6hXNTIRBADIxi5tZSNIv/eFsXsmk0tOXXUFA1Anns2NVdVLUiWTMou1Eje6jlNYB2a9yb9PgPDGdzbdi63nG4rv/oZfs4yGNuA83rqpdLVodVkU2IiQWuD074b/AE4tcHZJPw/k9NU5gRHJmJVggABjuRYePL5YpZbxlQxcOLkU1HLBQW7MyK2s6eZUmwuTy8bYaeIUqqko0wCoJU7OVRdE323Hhjl6rNNNpriT/wAHLx4dqV9gL9oMbZjkyVM13aml7Rbf2e4Pw5H4YB0nAfEE+SU2ZUiSGOQM/YIVLKt+q3B3A8+djjq1BlUdTmDRVkeqKWBgtuQXbYfDG6vmiylTRU8KxIz6YihtqYi5J8/441aJt4lZVnqXxOCvUCmlegrY9dQGPbc7Cw2APM3Nvri+61uXwdskbmA6pS0rlmVgdQ2vy2A/bi5xVQRUPGNZWdoO2nftokILX1AG/Lbe4AJ3scaaanq87m9mLSFKhXAMj7rpVm5cuYt1xqnJdexiUbaiVsjbNs7oatoop5/Z5tbOp59pe6n43PPrgVSZfUUnFdNS5pTsGkfZW/ECDYj0NsfQHBvC9JwxkUdApWSYntKiU7a3OxPoOQxQz1MszFmy9oI5rWOsp3ozfYqeYI2sRjDPXxxZbr4v+5u2Sy41HwcxzjJKaljPsihZo+crxama/I8ufLA2t+8c3p+0iapqgxYI0rEjUNmsTYc8N3AVNJ7YPaT2rRB76yWuwbTf8vTDw+X04hVAiqkZNgBYC/PFHqHqi081BRt9SzSYnTbfD4OMcHVOZ8NVvbT5RPPBVqaZFcMoLsdIFxyNz4bjljdmdH93ZhWlGo0eoY63jGrsR+qoNuu218dPqqsuZoKfZYrBiOrHcAenP44SK3Ic4lK1HsjTXax0BSykE6QwG/M3vvzxdpNdLVJ7o1RVqdLHDjdu/ACaKqhy+PMc0jqZYJnOl1JjZN7K4Pj5eGB8WZRrT9qk8oqOWhmJPnv4YZaDhzPeIcrmMJiSCGoeFedi68ze/K+1/LCvxBwxnHDUkIzSBY1n3jkSQMp8vEH1x0Yx3KmZMuKKinEr1FXJHULKaeEEcl7PZv5vjdDmk3a9rqjWW+6MdIsNxe23MDGuno66dCI4mnDIbAKWty3FvUfPHSKDgzLUoYlloFqZFtJJL2jIb2N02+O+24Xw3dxjXQohFt8ACLijPZ4C7U9EoPdbTHcDff8AFg4K5J6CpqstaOpNOFsgka8hAJKg2226+PocXc2yDL8pyeOSuoqmljpdUklRTldbqT7rdoCCeYFh0GOaVWcLEK6kyt6r2GWTXEsxGtV02bVpsN9unIb74ieOE0nFGvFknCTU3wdFyfN6OsyWuq6aS8iUfaNGTcxkkFQ3xGET7qpvGD/Qca8tzsU+WUtHRNmcmZRzHs4Dplp5VY7qY7XPI257nDR97cUf/DMv/wCWH/diVjUVSFll3O2c6WHWxG508wBe/wAsGI0ijo1logQ6sb6rajt0PhihRQSyKsyssMaOqvNIwVRf15mwOw32xdCGKNjFLaIEkSIpKsAbAj4EfvxGTkyyi2NXB0SmlFU6nUvagKSdiSADbzviee6XJEagL22kfAb4zJWMXC9JomDPNUM5KLs1mItt5/PFbMpzaIdQzsfTl+eLFSjR7P0+NaeH6MyinC1BS27Rdra17gNb9+JZVHSVrVENTqVg7OirsjAgCx8bW+F8bKKRIsxm7dwBFSmO9vAC/wBQcLlRM8VSsMbPC0ttL7gENcKeXIna4xmzY98HFOinX5Vhx39oduDIaNcnzahljMpknS8BFySQRt5bH5YMVKZtkaPPT1BiTmwvyubcvU4Pw5acs7CKM6ljXSG5FtrXPnucaOK+yqcolhhu2rfVfnp3HwB+t8cHJkc8l2c/iuCvwznhGZyy5pNTwuYSvavMqi5sbX36fsxYzXs6x4phUJUQxSKwqFcFQeRvb1xxvjiF4OIa5NyksUcqb3FrAftDYF8OG2eUSF+zSSeNXbXoAGoElj4C2/hbHbwYFHFwzDky/M6B9pREPE9C0cKOs9OFLNzYKbWF9vxY94WyZKWrerU0RdKViwhDlyzNpuSRYDflfxtbFb7RdOb59DFFU07xU0JAeI3HMFtxz2ZOuGPg3KhBS1vZ6SZZYqcOBbVa7HoPEYp1k9uB+aDBD8ybGqulmqIKpdW6qgFz4c8B8lVzmZaUfhBG25A1b4OJH2rVKILlyLf6sTNMEzBDHay07A+N7481jbn8jqNqKpCvk0cdO2YiGM6lqCmoG97sWt9f2YL5ysi0jIhY7gbHEUEcVakCqLszTyC/W3/jFuapikZyATpO/kbcsZ9Rkc5+4/8AqLMMfbSiC8lhEcTSzKb9uCdtyNr/AEvjZxDmTVk60uXhkmlVwSQNzpJFvlgjR9nLPTRyAFGdiwHWwI/bipPQx/e6VUYI7BnYLf8AuN+eO96PcsU5eWZdXzNJmcP5uMj4My4vCqPLTKwgC6SJWN3J32AJG1sIXEy1OfZdqnmJqPbQBI7Gyi9gBzJ2b9vrjpkuTxSJTUlRKJY41GmPa9zyG2+lQCfM4Uc+oBRjMVoow8MMglRdzbYeHS63x2dzuzO4x2OKAOX5YcizaE5bTyT9tExqGeSwK933R43tztzwdr+KhkNdFSy5ZUV0MsTSOaW5ZAvUjkRZr8xa+A2W5rHUwpNMXEyx2LG42JF/xeK/TGvOayleBhUtIzObIxZxv6q42w8mq5MWNeCpx7nycUyUK0vZU1G1i0kjatBublmOw5iwvvtvvhbrcyqaDLvuSOqo6yAByzpDdEZiN0c7k7Dewta2+H6qkjy7Kat6QvDH7IIZASWBiQHSguxsMcpy+nklljvEzRj3iTpFuu5/84bHJNcdETNNP7On/YpE0dHm1aYo+zd1RHXd9SqSy+lmXDP96f4fn/HCd9n+dLTTZlSzyaVtG6hVvdiulhsd9lHpvg57TQ/2T/T88LklTCMeCHBeV/d9DJT0VRFVdo3N0DkNYeNwB8vjgtmNKKChqK+so6KeKBC5UUkd2A3IFxz2xxqlmrqYH2ZniJ6rsfnglQVea1VXS0stVOySVESEatiGYDf4E4rcbl1CGoj0ofM7lSlShghplhjLhyiqAEHvEADbcnphcy6D26ppe1YCJV1ysfAHBjjKuIzRIKeRVeJTqPOxO4A+n0xRySm0u7SNeOJL2PI23xprmj2OJbMSRSYrM2bTiQKwBCp/iP5D64rZvTxyy8JsHABiRH1nr2pJ+V7eVxi7M75jlaUrtBTQiXW0gjXUwJ5k7Ha/0wMzqtp1qssgpjJ7Llzqqyuw/Sd9WJ8+XLbxxjTe9nE9UyK6l5O4VhNRSRRR7TTBVVvDxPywGzJFgBiAsqroAPhg9lIDgSye7Ch58r/+MK/EVUe1rZF5woSfJrY4CjbT8iX2RzHi6KStzGKogRniFAFZzsoYMxtflfywB4egFXntBTkOyTTrG3ZrdtLbGw6mxNhgpEummcSdwILG4tuR+d8BctqGo66GcFo3ja4ZeancXx6XE7g14OfmSjJNHQswyTKvaYaehnrBFK0cJR1KyRyyLJp1qQCBrjQf5jhsyyCgyLO6HIqfNZUjQmVoZdPfaw0jVbe9uV+mOYnPK2apgmWtleRWUEX2bS2pfrg9k9fPmvHGUTzPrcsFJvcgAMd8Zc6vHyi3TZYzm0/s6zl8CzSyM9+7uPXC9xFm7UFeTEzokCMWWOxLKBbTv52w00xFPl01Qwtvf8vrhNlp2nrpGlA1tGTzvucee0zjjUXJdrOguZN+CvwjMKuKoziZmkqDH2ZTUT2dzfTa3PZfPbBSlmSaZ6OkmWplR2ksEKFlv3bqeW9x56b4H8PymPhY1OlO/NYd2wCCy3Nt7CxPwxapag5bRJLDVpWqsmiKVRayfq33vYiw8Nh44syxx5HklJVTSRGKcpbXHvZCkr1Tif2Np3LUyESx32Vjvv488e53XzUlNNNG5GtyhcKDpU8zv6gYyijWbOEleJBJKpeRwti1gFFz18MEc9okHDWaSsv9XTNp2BOtvC/XljsaLY8X41SKtQ3HJ8gpIxhzJ6h5hEkiCPvgAORfSoPjcn4Y5ZxNX1RzCb2erqYo3WzJGbaxc2J8/Lzx1Of7wFBHJPDAIjGzSpq1GNjaxU25DfpuT0tvzXMKUvWsUIvpWwv0sDi+c9qsz5puGPchNiypO0sPvDSUABJUD093b+OLdPSGnCpF7XIoJJRnUqOv6uD8kMlyHcDltuT8cS9lCgXlGrwOEeqfg5nuyF7Nmd6GVnhkjHZEABtvjsPPAT7ymGVRUscoVYWMgCRWN22tcbHle5F97XOG/OY4I8orbPciEm2+5ttjnmtrMoOzEah4416eW+L/AGTCUnbYfyS+YVF1gZZlX9PKshvKxJIY32WwBG2DHskH+1f/ALnGnhSi05WZhfVOzarG1lGw2+H1wb0ec30xmz5fm0hXNpi6yg27IJuLFWbf0wY4YgB4hpe/Hphu8gUe5YEj6431fC1Q0hEbRsuq4VyNQ8NhfBnK8pqcvpp44Vp0qJhpEu9wvh7thvv8BiYVuVmnTaZvNHdwrFjNZjPmNVNoYlpWPoBtghlBC0M4fUzSDSEXm19rDA6egnpZWNXqQhrkk3+ODOSTLDE9St9DKQjAcz5Y2RnHl2ezeSG27KE6NDl9UTp7RR7o5A35DywlVhmqTKTZ2O9wLX26HHR6fKmzKmlgjcoW3va59MDZOCa4M0SrIiFdLSSsADv7t1BJ525dOeMsJpNs816j+WSlH7OtUdYtPkT1OgMWQMAeRYgW+pGFDMYz7MaQMXnla8rnxO5/fg5UPJDkOW0oF5DEjP5WFh9cLNXU9nVwKJGGqQ949QBY44Tfzpdi6C4s5bmsk9RnNd2YchJmuoJIUKbXt8MUqyFk0MyizrcFSNx44b6zJFl45r6WKFJFmhM8YJsN9NyDcddQxYqOEsx+6J4jTQvIELKTVLtY3AG2526n88eihljUa8I5csU3JsXIUaehhliYPIWsyKACLYZfs/YU/FuWrMixqO0CsxAH9W9tz52t64EcG5Ic5hqmWfsuyKG5Nr3vtsfLf1GGml4GulqrMplJ59nICD8yf2YrzbWnBk4cL3KR1PM5oocujhDITz06hz88KlRmFJQzdpVTour3WZhuRgu9LFlXBdONRkmjjESy7FmtsCfHlhWqMmynMOz+845jNEgWMJMQG1G9rDrvzv0xy36fHdzLijpQy0qNuS1Ec+Sw0cZV4Y5XAYSAhu8SOXrgpXpeCmiF9yWI+OI02TUuWUghpAsUKsW0li1yee7G/hjdUCRBLUNEyx0qBe8LXY8vrjl6jT5feqKdNmzFPHGC56Ausz6l4cnFXWQvKrMsAVCLqSC199ug69cQ4w4tNdwlNDQUUscdVFG+tjd1DEH3R5eeLvD1fBLHURSSRxSJUlWeawvdQbjflY3xL7yy+TOqqaCpijiXSsZkt+kAAFx8vqMd/Tr2caj4MOZrJNl3hqKvzrhqmmqq6ovJTx6oxYKp0rfa3ib/AAxzfMsyrIs3qA1LPOisNLCO9xYWsf55Y7RSypFwxUVupWAidwV5E8h+zC1lksMVFFG1RFI1rtcjYne3wvi6dVyjM4b1tb6CNR+1V8ygCop2N7iYMoI9dJGD0HDtVKm89NfbdTe/rthoWWO+2k38CDjBI4HeVb/3RbFDjHsgWlhXIlcWZNLl3DGY1NVPAVERVdIbmxsBy8Tjk8UaNBNI8gV006F/WJJvv5AXx9CZlBFmNDPR1MSmOZCrB/4b455U/ZjWPGyw19MAW1W7JvCwA3J8evXyxq084QjTK56ev6Br4U4Xhl4ayuU1kkYlpI5CscYvdgCdz64Nf0Vo/wDbar/V/DEqebMI0RNFOoUAe+fyxa9rqv7KD/iH8sZ5RTk2WrBCuUKEeR51IrieugWO42EjEi3+X+bYJ0+T1UTFkzIqT+oL/Hc4OlgPd+Pexg7x5t9SPrhOg8cUYoTuLMrmjo42EjzyKArSadJbzt6nGg0ZSngpVFwigE252w41lJ28TJFGXcb202wMnpvY47yAGRufli+KtDN1wVslhWOYRb2Yb26/zbDBBQxM4AplYHmdAJt5YC5WCaqM+B3w0UqMUlZOYXTsOV/4DEONyQbuGxZzj2mSV5+0aOGMWCKfgB6YUswRjCJAWLRkMb+BO+HziBBHl0cend3uT4gDlhaMS9kpdRZgUYYlY4R6IXc2X+H54alFhqIUe3uFkBIPl/DBpYKcbCBPggwmZdO+TVyLUwvLEO9dCB9ThyWojqFWemVjG+41EDT623wuSLSTGg0bPZqe3diT/SMRMMKC/ZoB12G+MDtyaxPS19vjiL6x3kcKw3BG9vniosolxG2uny6g0heTuB0FzbC5nlLB/SDKpQT2jEARXuH7wsbdSBf4YvZnlv3lVw1dZVyrPCbxumhbfJd/QnGl8ihmcSPU1Lsu99Q29LcsWOaEUWhgp1j7aOOwszBdrY1/aHURpRUdBTMoepmBI3JYk6QfmbnwAwHhy6WklSekmkaWMhkWR+6SPGwvbbFTNF4rzHOo66Sqy2KKOPQlPCz6b797db338cNjlFRfIs4ttBuhpYqKljp3ZZWW/fYAFt/jiz2UZFhGvwuMBolz0/1k0JPipP7xiQGaKd5QT4FhisdF+qo6erVUqo2kjX3VeQ6V9Bfb5Y1JlOW27kKi23dYkfPGtZcxtdir/wCEYmGrL3aJjtyUkYLYUiTZbTJ7sbHyVj+9seDL6ZTfvxn/ABY9FTKgs8LKPXE46pXO0cnqq/vwckm2OBV2DsR5OcSESg6gZAT1uP34wNfcCYjwvYYmpL3Egj1eBa5/ZiAPe0K7hwQOZ5n6Yn2rf2q/LEFjkU7Pt+rYY2Wf9T+fniSCsk5P4QfM7XxvDWF9K/PA1kI7xiDHl4nEbOQe7b5YUehgolgmhlLHVKgDabkC3m3K1/2YU84qmarMIYyuWuQgOkctgcbWWojk7SnleGUDZwitbbnZgR9MU8zyls2ULmVbUSi+oAuF367KAMWRyJKitwdhOgMNNDeSeLtDzGsbfxw2U9M8FLodtMs++493y+WOdwcM0sIASaVrcrn+OG2jzbs6N6WtFXJMBpE0QGyACwJJ3J332/N4zi5ciTi0uCvndHMCjyoVgQ7SMQF8h64X65ox2kSEaVBIJ5WxSzNOIq6cpHTpDThiVaWa7kdLgXAPxOB7cMZlUk9tVhvFdZO2JlJX1CMXQTyaWLOZOzqFVoYe8sxOx8APH8sMidlCgRZIFRdgNrfDCfTcJ1FNpEbALe/dO2CEeSVa391vMnFcnfceKpDEJoxuJHcX5LyOJK8YN++LnqL4A/dlYu/cUdbNjbHBUr0lFuu5HzwlDBq6turIR4kYxRvcEnzHLAwCrXkWJ8L3xItWFh+jHLnp3xFEhPQ/njCjdNh4kXxQjqZ4yF7Nz4HVf6Wxbjq5NVjG48b4AJoSD+I/TG7cjr8bYi0j22Ee/jviJLagzv5WFrYCD1lINwyj1X9+IiWzbOT6G+Ni2YbX+IOPTexUhdtxe+ADA5bn9ceGRujqMRVHIu7A/wCEWt88SDQgAF7dN8AHgezXacMf1RY7eWN0aK127Eb/AItNjiIRDdlkUfDElSbV3WGnza/0xIErMfdCgeNzfHuh/wC0/wCn+ONkZkRbSPc+NhjO0/vf9OAgENjDjMZhWWGs++Maqj+sXGYzEAbh749P3Yk/vDGYzABrq/w4vxcv8uMxmJfQUlJ7g9MaIvdbGYzAgPT7p9MTf8Hx/djMZiUBN/eOB03uDGYzC9yUW8v93FpuTYzGYlClaXm38+OKdN/7r/7T+zGYzEk9gu39WceHk2MxmBEGtfdOK9J/Xv64zGYEBa6Nj2P3TjMZgA3fgPpipjMZiRT/2Q=="/>
          <p:cNvSpPr>
            <a:spLocks noChangeAspect="1" noChangeArrowheads="1"/>
          </p:cNvSpPr>
          <p:nvPr/>
        </p:nvSpPr>
        <p:spPr bwMode="auto">
          <a:xfrm>
            <a:off x="215900" y="-446088"/>
            <a:ext cx="1914525" cy="1228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CBAMkDASIAAhEBAxEB/8QAHAAAAgIDAQEAAAAAAAAAAAAABQYCBAADBwEI/8QARhAAAgECBAMFBQQGBwcFAAAAAQIDBBEABRIhBjFBEyJRYXEUMoGRoQcVQtEjUrHB4fAWM1NicoKSVFWTlKLS8SQ0VoOj/8QAGgEAAgMBAQAAAAAAAAAAAAAAAAIBAwQFBv/EACoRAAICAQMDBAIBBQAAAAAAAAABAhEDBBIhMUFRBRMiYSNxFDKRoeHw/9oADAMBAAIRAxEAPwDm2X1WVBpDmMdR+jAeMRaRqIvsfn6HfyxUWsZoVicagF0uY7AN6+HLpgapudJuF6heuL8MahgKaVVcndpdlX49MVuKEcUuA8lHDBSmSeWaeOVLIFAuh26+G3XA7OUWSCnnjLSNFEkTMSDq0i3L5WPM+G+L65OsVLUVVTxDlTIIWZIqeQs8rBfdUkDfpjXU8NUCZXTT/ewavkUFo3NluOag26csLbi+WXY8U59Ab9x5jT5fRZk8aQwVMgjgeSRdyRcEj8I25nE86yXM8lrdOZU0UZC3DwsGRr2HMH+d8RyqSWqr48trHcwSOVZGNiLA7X+GJ5vE1qQM7EGmQgE3YC5/IfLFt8hQGI71hiNieWCGWmlhm7aacrIhuiPBqRtuTWN+vQYjO5rWqJjDCkiRhiIwQLAjURc8+pO/XDWQ1RRtjBbUOfwxh5kY9jQu6qtyzMFAHUk8sBBOm7Q1UfYqzPq7oXmTjyRLG4BC9AeeDdfwtWZdlAzDMZYabUzqkEm7SFSB3SLg8z8uuBdJRGapeGRuyEV+12BIC7G3TntiLQGqmEbTRibUIS3fIPLzH89MXIII2EOlpBGCEneRgEZizW5m4W1r87EE7bYjNQSUwSZVMkL7JIV02JHJrGw3PieRxgWRQVvNNTKxW0ZIUOb3tufn1GC7Aq7FQzIbuLo2rztyHp5YyPSWsTv03ti57HVyUdwYmCsEEZcGQdRYDcjf0vzxVhjaZ1jRdTOwVQu9ycFkMZcv4pzpXp1fNe1gp76KeYNYA89lAvtvYtuLjrju/wBmvElNn2QxxxyXqKZQsqNIWdVN9Ba5JuQOpPj1xwvKeFarMUWGOnnlrpCU9n0e6ASt2IJ0gW/Z0GO78L5ZS8G8LQR1NNFHOkaCqeljJ7RwANRtufH54SdUNGxswgfbgT/QKZV5vVwD/q/hhlHE2WaQ7PUKp5FqaQfuxzz7YeKclzjg2SmyrMYKqVauIuke5Ub87jb44SK5GfQefs3RE4DyIIoW9FGxsLXJXnhjvhK4M4jyah4RyWjmzSlSojoo10O+kkhRfnjdmGc1ErxBswiy06GZkWRHDC4AN7euB9SYxY4C2PNQvzxyGPiXiWqzWCKKgzR6V6sRCpMmlSnaaS9gL2tv88XeMc7bJ1mZK6q0CtWjUxsCY2Meu7XO42v1wU7omq6jnxM2YpUUM+V0wqGi1lh4XsB1Hnih2+ef7sP8/wCbHI6XiuvzWq9mpswzgkXJKvDpAAJLe6dgAT6DBb75X/fmZf8AMJ/24lwa6gmjkVgxA1CxNibcsXqSF1pJ5CndFl6gg3H/AHA4ppE7WsDubDbDllvDlVJRRTSUdW0cw7wEZK2vcHrf1+mHcqKWLkbvAvaOzMIdLLG7kg73Fvl6Yas44mkqD2sKwNBPENF40/RHraw2N/Hffn4CuL6MZe0cPYPEXFyGFreQ2HTE8g4YrK7Jp6whUQsDHqNi43vYeGKstNWb9GpKTildgWgrFjz6nqpblPaAXNgdibHn5YYeParKC2XpklQ8giiZZS4Xu2933fVvkMVYuCq2oZtEyLF1kKkgH9v0xDPaySesppc7/wDUyw06QxvHp0Mq335b7nrbnhuHTQk8GXGnKao2cQ5aGtLohhOkXWOXWQegOFa1+6fHBqnlq81aSKCKWWRELaUGwQG3LyuBihS5ZW1srRUlLLM4YqVjFzfBB7bUmRn2z2uJoZC2pwUN9yEvsBjZBC6tHJIkkcdwe1KGwB/F+z1x0rhn7O8qho4My4ozpqOQkP7HqWExWP4mfcm3gBbocBeL4xUzyNlE8lbl9izVT2V2RdOxHUAgcrc7kdTPuK6RncJJXQuVuYVmYUiwTTSVCUt+zdwAOzAFhy8r2vtjRllLLPHMY2VI4Rre7KWJtsFXmxNvTxxdmSWakMAcpTx/gbkNup/fi5DlDwUilmIMzxjUFNiX2Auf8QBAPj4HEuSqhX0PGp6GtdRFaKVJNMqGSyyDxvew5A/DAmuanpKqVKQTdw6dUhF7g87AcrWtgpmWR5tTIe0plKIdOqJDpbnckgb7g+mArMXililW04bVrc3Zumn+f3YIfslwlFJtGoEOdNRJJYkk2Go38gSMbYZpIZA0BUFTfWRc7HYjwOPI6Qt2mtwjpzQixJ8N/iMGs3yj7roKeeOeOpdxaRREQsd9xa/vevLDOSTSGjjlNNrsNvAGf12XvT19XDSTPKHRZ6gEMiglu7pFu8TY+Nh4DDTmf2iQ53lE8S0jRiOTvyLICGVedh8vnz5455kFDWcQ0giy2MxvFExcB9K6RvZQN8aZYqxoWMEeiBoyvfUoFKjcm+/8cZZKcrtiXJDtw7xQJ2D1rArpsoLKqBQTbu22NrA74V+O6fKqXK2ly2SRpamq1OrlQPxtewHK/LfADKZKillZ4ZI45jbSLks+99rYJZ5VT5rRw08scQWKQkPKpR5GJ5Hw8OWJh8H14GWVbaaHfh/PeGqPKaALXCWoFOiSxyx33/FYEcgRi5mnEsFUxnopYiGjOmYoW0tZrBh16HfFTLOM6iihpaBZqcqsSrZlUmIAD+767m+GCLiiSdezgqSB7wZeyBPlYx2we5Fkw3S6MW8kz3M8yNVR1RhipSU7SXsdHvXGoNa9xpvtbnihntdHmtK9KYcwnIr/AGlXaFyQBHoW4tt42w7S55mFlK1lQmlO9paHvW8f0XM41QZ5mZqjOK+dVY6jERDpII2FxCDYdN/jh/einaH/AI2WSoQuFshkpRmjyUVREfuyoGpkdRchQAGI5nBP2HMf930//GX88MdXmNZmmXVtJWVD1Ebw6TrMe15EHNVHQ4Q/vKi/WX5n88N7jnyhVjlj4Yo5YbtGQQnZt2mtnK2IPiMMtfXzyGGGmzNzLJq7yVsy7Fr8rjYbj5YTo5xCmlC2rrttbHoaKaxkD6gbWVefx6H1wNWym3VHTaLK8vz2enkl1TpFFqleSZ3ZmGkAXYnbn13wzsqwU9ktGiCwHIAYRMkSVaCjZGKLMuoKgK6rEg37xvax3FufLEs6llWnAMktztsxw8PjDk9bocV4YS+izX5nLIKyOBlQhidcai2nYEefLn64WKmlp6hXNTIRBADIxi5tZSNIv/eFsXsmk0tOXXUFA1Anns2NVdVLUiWTMou1Eje6jlNYB2a9yb9PgPDGdzbdi63nG4rv/oZfs4yGNuA83rqpdLVodVkU2IiQWuD074b/AE4tcHZJPw/k9NU5gRHJmJVggABjuRYePL5YpZbxlQxcOLkU1HLBQW7MyK2s6eZUmwuTy8bYaeIUqqko0wCoJU7OVRdE323Hhjl6rNNNpriT/wAHLx4dqV9gL9oMbZjkyVM13aml7Rbf2e4Pw5H4YB0nAfEE+SU2ZUiSGOQM/YIVLKt+q3B3A8+djjq1BlUdTmDRVkeqKWBgtuQXbYfDG6vmiylTRU8KxIz6YihtqYi5J8/441aJt4lZVnqXxOCvUCmlegrY9dQGPbc7Cw2APM3Nvri+61uXwdskbmA6pS0rlmVgdQ2vy2A/bi5xVQRUPGNZWdoO2nftokILX1AG/Lbe4AJ3scaaanq87m9mLSFKhXAMj7rpVm5cuYt1xqnJdexiUbaiVsjbNs7oatoop5/Z5tbOp59pe6n43PPrgVSZfUUnFdNS5pTsGkfZW/ECDYj0NsfQHBvC9JwxkUdApWSYntKiU7a3OxPoOQxQz1MszFmy9oI5rWOsp3ozfYqeYI2sRjDPXxxZbr4v+5u2Sy41HwcxzjJKaljPsihZo+crxama/I8ufLA2t+8c3p+0iapqgxYI0rEjUNmsTYc8N3AVNJ7YPaT2rRB76yWuwbTf8vTDw+X04hVAiqkZNgBYC/PFHqHqi081BRt9SzSYnTbfD4OMcHVOZ8NVvbT5RPPBVqaZFcMoLsdIFxyNz4bjljdmdH93ZhWlGo0eoY63jGrsR+qoNuu218dPqqsuZoKfZYrBiOrHcAenP44SK3Ic4lK1HsjTXax0BSykE6QwG/M3vvzxdpNdLVJ7o1RVqdLHDjdu/ACaKqhy+PMc0jqZYJnOl1JjZN7K4Pj5eGB8WZRrT9qk8oqOWhmJPnv4YZaDhzPeIcrmMJiSCGoeFedi68ze/K+1/LCvxBwxnHDUkIzSBY1n3jkSQMp8vEH1x0Yx3KmZMuKKinEr1FXJHULKaeEEcl7PZv5vjdDmk3a9rqjWW+6MdIsNxe23MDGuno66dCI4mnDIbAKWty3FvUfPHSKDgzLUoYlloFqZFtJJL2jIb2N02+O+24Xw3dxjXQohFt8ACLijPZ4C7U9EoPdbTHcDff8AFg4K5J6CpqstaOpNOFsgka8hAJKg2226+PocXc2yDL8pyeOSuoqmljpdUklRTldbqT7rdoCCeYFh0GOaVWcLEK6kyt6r2GWTXEsxGtV02bVpsN9unIb74ieOE0nFGvFknCTU3wdFyfN6OsyWuq6aS8iUfaNGTcxkkFQ3xGET7qpvGD/Qca8tzsU+WUtHRNmcmZRzHs4Dplp5VY7qY7XPI257nDR97cUf/DMv/wCWH/diVjUVSFll3O2c6WHWxG508wBe/wAsGI0ijo1logQ6sb6rajt0PhihRQSyKsyssMaOqvNIwVRf15mwOw32xdCGKNjFLaIEkSIpKsAbAj4EfvxGTkyyi2NXB0SmlFU6nUvagKSdiSADbzviee6XJEagL22kfAb4zJWMXC9JomDPNUM5KLs1mItt5/PFbMpzaIdQzsfTl+eLFSjR7P0+NaeH6MyinC1BS27Rdra17gNb9+JZVHSVrVENTqVg7OirsjAgCx8bW+F8bKKRIsxm7dwBFSmO9vAC/wBQcLlRM8VSsMbPC0ttL7gENcKeXIna4xmzY98HFOinX5Vhx39oduDIaNcnzahljMpknS8BFySQRt5bH5YMVKZtkaPPT1BiTmwvyubcvU4Pw5acs7CKM6ljXSG5FtrXPnucaOK+yqcolhhu2rfVfnp3HwB+t8cHJkc8l2c/iuCvwznhGZyy5pNTwuYSvavMqi5sbX36fsxYzXs6x4phUJUQxSKwqFcFQeRvb1xxvjiF4OIa5NyksUcqb3FrAftDYF8OG2eUSF+zSSeNXbXoAGoElj4C2/hbHbwYFHFwzDky/M6B9pREPE9C0cKOs9OFLNzYKbWF9vxY94WyZKWrerU0RdKViwhDlyzNpuSRYDflfxtbFb7RdOb59DFFU07xU0JAeI3HMFtxz2ZOuGPg3KhBS1vZ6SZZYqcOBbVa7HoPEYp1k9uB+aDBD8ybGqulmqIKpdW6qgFz4c8B8lVzmZaUfhBG25A1b4OJH2rVKILlyLf6sTNMEzBDHay07A+N7481jbn8jqNqKpCvk0cdO2YiGM6lqCmoG97sWt9f2YL5ysi0jIhY7gbHEUEcVakCqLszTyC/W3/jFuapikZyATpO/kbcsZ9Rkc5+4/8AqLMMfbSiC8lhEcTSzKb9uCdtyNr/AEvjZxDmTVk60uXhkmlVwSQNzpJFvlgjR9nLPTRyAFGdiwHWwI/bipPQx/e6VUYI7BnYLf8AuN+eO96PcsU5eWZdXzNJmcP5uMj4My4vCqPLTKwgC6SJWN3J32AJG1sIXEy1OfZdqnmJqPbQBI7Gyi9gBzJ2b9vrjpkuTxSJTUlRKJY41GmPa9zyG2+lQCfM4Uc+oBRjMVoow8MMglRdzbYeHS63x2dzuzO4x2OKAOX5YcizaE5bTyT9tExqGeSwK933R43tztzwdr+KhkNdFSy5ZUV0MsTSOaW5ZAvUjkRZr8xa+A2W5rHUwpNMXEyx2LG42JF/xeK/TGvOayleBhUtIzObIxZxv6q42w8mq5MWNeCpx7nycUyUK0vZU1G1i0kjatBublmOw5iwvvtvvhbrcyqaDLvuSOqo6yAByzpDdEZiN0c7k7Dewta2+H6qkjy7Kat6QvDH7IIZASWBiQHSguxsMcpy+nklljvEzRj3iTpFuu5/84bHJNcdETNNP7On/YpE0dHm1aYo+zd1RHXd9SqSy+lmXDP96f4fn/HCd9n+dLTTZlSzyaVtG6hVvdiulhsd9lHpvg57TQ/2T/T88LklTCMeCHBeV/d9DJT0VRFVdo3N0DkNYeNwB8vjgtmNKKChqK+so6KeKBC5UUkd2A3IFxz2xxqlmrqYH2ZniJ6rsfnglQVea1VXS0stVOySVESEatiGYDf4E4rcbl1CGoj0ofM7lSlShghplhjLhyiqAEHvEADbcnphcy6D26ppe1YCJV1ysfAHBjjKuIzRIKeRVeJTqPOxO4A+n0xRySm0u7SNeOJL2PI23xprmj2OJbMSRSYrM2bTiQKwBCp/iP5D64rZvTxyy8JsHABiRH1nr2pJ+V7eVxi7M75jlaUrtBTQiXW0gjXUwJ5k7Ha/0wMzqtp1qssgpjJ7Llzqqyuw/Sd9WJ8+XLbxxjTe9nE9UyK6l5O4VhNRSRRR7TTBVVvDxPywGzJFgBiAsqroAPhg9lIDgSye7Ch58r/+MK/EVUe1rZF5woSfJrY4CjbT8iX2RzHi6KStzGKogRniFAFZzsoYMxtflfywB4egFXntBTkOyTTrG3ZrdtLbGw6mxNhgpEummcSdwILG4tuR+d8BctqGo66GcFo3ja4ZeancXx6XE7g14OfmSjJNHQswyTKvaYaehnrBFK0cJR1KyRyyLJp1qQCBrjQf5jhsyyCgyLO6HIqfNZUjQmVoZdPfaw0jVbe9uV+mOYnPK2apgmWtleRWUEX2bS2pfrg9k9fPmvHGUTzPrcsFJvcgAMd8Zc6vHyi3TZYzm0/s6zl8CzSyM9+7uPXC9xFm7UFeTEzokCMWWOxLKBbTv52w00xFPl01Qwtvf8vrhNlp2nrpGlA1tGTzvucee0zjjUXJdrOguZN+CvwjMKuKoziZmkqDH2ZTUT2dzfTa3PZfPbBSlmSaZ6OkmWplR2ksEKFlv3bqeW9x56b4H8PymPhY1OlO/NYd2wCCy3Nt7CxPwxapag5bRJLDVpWqsmiKVRayfq33vYiw8Nh44syxx5HklJVTSRGKcpbXHvZCkr1Tif2Np3LUyESx32Vjvv488e53XzUlNNNG5GtyhcKDpU8zv6gYyijWbOEleJBJKpeRwti1gFFz18MEc9okHDWaSsv9XTNp2BOtvC/XljsaLY8X41SKtQ3HJ8gpIxhzJ6h5hEkiCPvgAORfSoPjcn4Y5ZxNX1RzCb2erqYo3WzJGbaxc2J8/Lzx1Of7wFBHJPDAIjGzSpq1GNjaxU25DfpuT0tvzXMKUvWsUIvpWwv0sDi+c9qsz5puGPchNiypO0sPvDSUABJUD093b+OLdPSGnCpF7XIoJJRnUqOv6uD8kMlyHcDltuT8cS9lCgXlGrwOEeqfg5nuyF7Nmd6GVnhkjHZEABtvjsPPAT7ymGVRUscoVYWMgCRWN22tcbHle5F97XOG/OY4I8orbPciEm2+5ttjnmtrMoOzEah4416eW+L/AGTCUnbYfyS+YVF1gZZlX9PKshvKxJIY32WwBG2DHskH+1f/ALnGnhSi05WZhfVOzarG1lGw2+H1wb0ec30xmz5fm0hXNpi6yg27IJuLFWbf0wY4YgB4hpe/Hphu8gUe5YEj6431fC1Q0hEbRsuq4VyNQ8NhfBnK8pqcvpp44Vp0qJhpEu9wvh7thvv8BiYVuVmnTaZvNHdwrFjNZjPmNVNoYlpWPoBtghlBC0M4fUzSDSEXm19rDA6egnpZWNXqQhrkk3+ODOSTLDE9St9DKQjAcz5Y2RnHl2ezeSG27KE6NDl9UTp7RR7o5A35DywlVhmqTKTZ2O9wLX26HHR6fKmzKmlgjcoW3va59MDZOCa4M0SrIiFdLSSsADv7t1BJ525dOeMsJpNs816j+WSlH7OtUdYtPkT1OgMWQMAeRYgW+pGFDMYz7MaQMXnla8rnxO5/fg5UPJDkOW0oF5DEjP5WFh9cLNXU9nVwKJGGqQ949QBY44Tfzpdi6C4s5bmsk9RnNd2YchJmuoJIUKbXt8MUqyFk0MyizrcFSNx44b6zJFl45r6WKFJFmhM8YJsN9NyDcddQxYqOEsx+6J4jTQvIELKTVLtY3AG2526n88eihljUa8I5csU3JsXIUaehhliYPIWsyKACLYZfs/YU/FuWrMixqO0CsxAH9W9tz52t64EcG5Ic5hqmWfsuyKG5Nr3vtsfLf1GGml4GulqrMplJ59nICD8yf2YrzbWnBk4cL3KR1PM5oocujhDITz06hz88KlRmFJQzdpVTour3WZhuRgu9LFlXBdONRkmjjESy7FmtsCfHlhWqMmynMOz+845jNEgWMJMQG1G9rDrvzv0xy36fHdzLijpQy0qNuS1Ec+Sw0cZV4Y5XAYSAhu8SOXrgpXpeCmiF9yWI+OI02TUuWUghpAsUKsW0li1yee7G/hjdUCRBLUNEyx0qBe8LXY8vrjl6jT5feqKdNmzFPHGC56Ausz6l4cnFXWQvKrMsAVCLqSC199ug69cQ4w4tNdwlNDQUUscdVFG+tjd1DEH3R5eeLvD1fBLHURSSRxSJUlWeawvdQbjflY3xL7yy+TOqqaCpijiXSsZkt+kAAFx8vqMd/Tr2caj4MOZrJNl3hqKvzrhqmmqq6ovJTx6oxYKp0rfa3ib/AAxzfMsyrIs3qA1LPOisNLCO9xYWsf55Y7RSypFwxUVupWAidwV5E8h+zC1lksMVFFG1RFI1rtcjYne3wvi6dVyjM4b1tb6CNR+1V8ygCop2N7iYMoI9dJGD0HDtVKm89NfbdTe/rthoWWO+2k38CDjBI4HeVb/3RbFDjHsgWlhXIlcWZNLl3DGY1NVPAVERVdIbmxsBy8Tjk8UaNBNI8gV006F/WJJvv5AXx9CZlBFmNDPR1MSmOZCrB/4b455U/ZjWPGyw19MAW1W7JvCwA3J8evXyxq084QjTK56ev6Br4U4Xhl4ayuU1kkYlpI5CscYvdgCdz64Nf0Vo/wDbar/V/DEqebMI0RNFOoUAe+fyxa9rqv7KD/iH8sZ5RTk2WrBCuUKEeR51IrieugWO42EjEi3+X+bYJ0+T1UTFkzIqT+oL/Hc4OlgPd+Pexg7x5t9SPrhOg8cUYoTuLMrmjo42EjzyKArSadJbzt6nGg0ZSngpVFwigE252w41lJ28TJFGXcb202wMnpvY47yAGRufli+KtDN1wVslhWOYRb2Yb26/zbDBBQxM4AplYHmdAJt5YC5WCaqM+B3w0UqMUlZOYXTsOV/4DEONyQbuGxZzj2mSV5+0aOGMWCKfgB6YUswRjCJAWLRkMb+BO+HziBBHl0cend3uT4gDlhaMS9kpdRZgUYYlY4R6IXc2X+H54alFhqIUe3uFkBIPl/DBpYKcbCBPggwmZdO+TVyLUwvLEO9dCB9ThyWojqFWemVjG+41EDT623wuSLSTGg0bPZqe3diT/SMRMMKC/ZoB12G+MDtyaxPS19vjiL6x3kcKw3BG9vniosolxG2uny6g0heTuB0FzbC5nlLB/SDKpQT2jEARXuH7wsbdSBf4YvZnlv3lVw1dZVyrPCbxumhbfJd/QnGl8ihmcSPU1Lsu99Q29LcsWOaEUWhgp1j7aOOwszBdrY1/aHURpRUdBTMoepmBI3JYk6QfmbnwAwHhy6WklSekmkaWMhkWR+6SPGwvbbFTNF4rzHOo66Sqy2KKOPQlPCz6b797db338cNjlFRfIs4ttBuhpYqKljp3ZZWW/fYAFt/jiz2UZFhGvwuMBolz0/1k0JPipP7xiQGaKd5QT4FhisdF+qo6erVUqo2kjX3VeQ6V9Bfb5Y1JlOW27kKi23dYkfPGtZcxtdir/wCEYmGrL3aJjtyUkYLYUiTZbTJ7sbHyVj+9seDL6ZTfvxn/ABY9FTKgs8LKPXE46pXO0cnqq/vwckm2OBV2DsR5OcSESg6gZAT1uP34wNfcCYjwvYYmpL3Egj1eBa5/ZiAPe0K7hwQOZ5n6Yn2rf2q/LEFjkU7Pt+rYY2Wf9T+fniSCsk5P4QfM7XxvDWF9K/PA1kI7xiDHl4nEbOQe7b5YUehgolgmhlLHVKgDabkC3m3K1/2YU84qmarMIYyuWuQgOkctgcbWWojk7SnleGUDZwitbbnZgR9MU8zyls2ULmVbUSi+oAuF367KAMWRyJKitwdhOgMNNDeSeLtDzGsbfxw2U9M8FLodtMs++493y+WOdwcM0sIASaVrcrn+OG2jzbs6N6WtFXJMBpE0QGyACwJJ3J332/N4zi5ciTi0uCvndHMCjyoVgQ7SMQF8h64X65ox2kSEaVBIJ5WxSzNOIq6cpHTpDThiVaWa7kdLgXAPxOB7cMZlUk9tVhvFdZO2JlJX1CMXQTyaWLOZOzqFVoYe8sxOx8APH8sMidlCgRZIFRdgNrfDCfTcJ1FNpEbALe/dO2CEeSVa391vMnFcnfceKpDEJoxuJHcX5LyOJK8YN++LnqL4A/dlYu/cUdbNjbHBUr0lFuu5HzwlDBq6turIR4kYxRvcEnzHLAwCrXkWJ8L3xItWFh+jHLnp3xFEhPQ/njCjdNh4kXxQjqZ4yF7Nz4HVf6Wxbjq5NVjG48b4AJoSD+I/TG7cjr8bYi0j22Ee/jviJLagzv5WFrYCD1lINwyj1X9+IiWzbOT6G+Ni2YbX+IOPTexUhdtxe+ADA5bn9ceGRujqMRVHIu7A/wCEWt88SDQgAF7dN8AHgezXacMf1RY7eWN0aK127Eb/AItNjiIRDdlkUfDElSbV3WGnza/0xIErMfdCgeNzfHuh/wC0/wCn+ONkZkRbSPc+NhjO0/vf9OAgENjDjMZhWWGs++Maqj+sXGYzEAbh749P3Yk/vDGYzABrq/w4vxcv8uMxmJfQUlJ7g9MaIvdbGYzAgPT7p9MTf8Hx/djMZiUBN/eOB03uDGYzC9yUW8v93FpuTYzGYlClaXm38+OKdN/7r/7T+zGYzEk9gu39WceHk2MxmBEGtfdOK9J/Xv64zGYEBa6Nj2P3TjMZgA3fgPpipjMZiRT/2Q=="/>
          <p:cNvSpPr>
            <a:spLocks noChangeAspect="1" noChangeArrowheads="1"/>
          </p:cNvSpPr>
          <p:nvPr/>
        </p:nvSpPr>
        <p:spPr bwMode="auto">
          <a:xfrm>
            <a:off x="368300" y="-293688"/>
            <a:ext cx="1914525" cy="1228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data:image/jpeg;base64,/9j/4AAQSkZJRgABAQAAAQABAAD/2wBDAAkGBwgHBgkIBwgKCgkLDRYPDQwMDRsUFRAWIB0iIiAdHx8kKDQsJCYxJx8fLT0tMTU3Ojo6Iys/RD84QzQ5Ojf/2wBDAQoKCg0MDRoPDxo3JR8lNzc3Nzc3Nzc3Nzc3Nzc3Nzc3Nzc3Nzc3Nzc3Nzc3Nzc3Nzc3Nzc3Nzc3Nzc3Nzc3Nzf/wAARCACBAMkDASIAAhEBAxEB/8QAHAAAAgIDAQEAAAAAAAAAAAAABQYCBAADBwEI/8QARhAAAgECBAMFBQQGBwcFAAAAAQIDBBEABRIhBjFBEyJRYXEUMoGRoQcVQtEjUrHB4fAWM1NicoKSVFWTlKLS8SQ0VoOj/8QAGgEAAgMBAQAAAAAAAAAAAAAAAAIBAwQFBv/EACoRAAICAQMDBAIBBQAAAAAAAAABAhEDBBIhMUFRBRMiYSNxFDKRoeHw/9oADAMBAAIRAxEAPwDm2X1WVBpDmMdR+jAeMRaRqIvsfn6HfyxUWsZoVicagF0uY7AN6+HLpgapudJuF6heuL8MahgKaVVcndpdlX49MVuKEcUuA8lHDBSmSeWaeOVLIFAuh26+G3XA7OUWSCnnjLSNFEkTMSDq0i3L5WPM+G+L65OsVLUVVTxDlTIIWZIqeQs8rBfdUkDfpjXU8NUCZXTT/ewavkUFo3NluOag26csLbi+WXY8U59Ab9x5jT5fRZk8aQwVMgjgeSRdyRcEj8I25nE86yXM8lrdOZU0UZC3DwsGRr2HMH+d8RyqSWqr48trHcwSOVZGNiLA7X+GJ5vE1qQM7EGmQgE3YC5/IfLFt8hQGI71hiNieWCGWmlhm7aacrIhuiPBqRtuTWN+vQYjO5rWqJjDCkiRhiIwQLAjURc8+pO/XDWQ1RRtjBbUOfwxh5kY9jQu6qtyzMFAHUk8sBBOm7Q1UfYqzPq7oXmTjyRLG4BC9AeeDdfwtWZdlAzDMZYabUzqkEm7SFSB3SLg8z8uuBdJRGapeGRuyEV+12BIC7G3TntiLQGqmEbTRibUIS3fIPLzH89MXIII2EOlpBGCEneRgEZizW5m4W1r87EE7bYjNQSUwSZVMkL7JIV02JHJrGw3PieRxgWRQVvNNTKxW0ZIUOb3tufn1GC7Aq7FQzIbuLo2rztyHp5YyPSWsTv03ti57HVyUdwYmCsEEZcGQdRYDcjf0vzxVhjaZ1jRdTOwVQu9ycFkMZcv4pzpXp1fNe1gp76KeYNYA89lAvtvYtuLjrju/wBmvElNn2QxxxyXqKZQsqNIWdVN9Ba5JuQOpPj1xwvKeFarMUWGOnnlrpCU9n0e6ASt2IJ0gW/Z0GO78L5ZS8G8LQR1NNFHOkaCqeljJ7RwANRtufH54SdUNGxswgfbgT/QKZV5vVwD/q/hhlHE2WaQ7PUKp5FqaQfuxzz7YeKclzjg2SmyrMYKqVauIuke5Ub87jb44SK5GfQefs3RE4DyIIoW9FGxsLXJXnhjvhK4M4jyah4RyWjmzSlSojoo10O+kkhRfnjdmGc1ErxBswiy06GZkWRHDC4AN7euB9SYxY4C2PNQvzxyGPiXiWqzWCKKgzR6V6sRCpMmlSnaaS9gL2tv88XeMc7bJ1mZK6q0CtWjUxsCY2Meu7XO42v1wU7omq6jnxM2YpUUM+V0wqGi1lh4XsB1Hnih2+ef7sP8/wCbHI6XiuvzWq9mpswzgkXJKvDpAAJLe6dgAT6DBb75X/fmZf8AMJ/24lwa6gmjkVgxA1CxNibcsXqSF1pJ5CndFl6gg3H/AHA4ppE7WsDubDbDllvDlVJRRTSUdW0cw7wEZK2vcHrf1+mHcqKWLkbvAvaOzMIdLLG7kg73Fvl6Yas44mkqD2sKwNBPENF40/RHraw2N/Hffn4CuL6MZe0cPYPEXFyGFreQ2HTE8g4YrK7Jp6whUQsDHqNi43vYeGKstNWb9GpKTildgWgrFjz6nqpblPaAXNgdibHn5YYeParKC2XpklQ8giiZZS4Xu2933fVvkMVYuCq2oZtEyLF1kKkgH9v0xDPaySesppc7/wDUyw06QxvHp0Mq335b7nrbnhuHTQk8GXGnKao2cQ5aGtLohhOkXWOXWQegOFa1+6fHBqnlq81aSKCKWWRELaUGwQG3LyuBihS5ZW1srRUlLLM4YqVjFzfBB7bUmRn2z2uJoZC2pwUN9yEvsBjZBC6tHJIkkcdwe1KGwB/F+z1x0rhn7O8qho4My4ozpqOQkP7HqWExWP4mfcm3gBbocBeL4xUzyNlE8lbl9izVT2V2RdOxHUAgcrc7kdTPuK6RncJJXQuVuYVmYUiwTTSVCUt+zdwAOzAFhy8r2vtjRllLLPHMY2VI4Rre7KWJtsFXmxNvTxxdmSWakMAcpTx/gbkNup/fi5DlDwUilmIMzxjUFNiX2Auf8QBAPj4HEuSqhX0PGp6GtdRFaKVJNMqGSyyDxvew5A/DAmuanpKqVKQTdw6dUhF7g87AcrWtgpmWR5tTIe0plKIdOqJDpbnckgb7g+mArMXililW04bVrc3Zumn+f3YIfslwlFJtGoEOdNRJJYkk2Go38gSMbYZpIZA0BUFTfWRc7HYjwOPI6Qt2mtwjpzQixJ8N/iMGs3yj7roKeeOeOpdxaRREQsd9xa/vevLDOSTSGjjlNNrsNvAGf12XvT19XDSTPKHRZ6gEMiglu7pFu8TY+Nh4DDTmf2iQ53lE8S0jRiOTvyLICGVedh8vnz5455kFDWcQ0giy2MxvFExcB9K6RvZQN8aZYqxoWMEeiBoyvfUoFKjcm+/8cZZKcrtiXJDtw7xQJ2D1rArpsoLKqBQTbu22NrA74V+O6fKqXK2ly2SRpamq1OrlQPxtewHK/LfADKZKillZ4ZI45jbSLks+99rYJZ5VT5rRw08scQWKQkPKpR5GJ5Hw8OWJh8H14GWVbaaHfh/PeGqPKaALXCWoFOiSxyx33/FYEcgRi5mnEsFUxnopYiGjOmYoW0tZrBh16HfFTLOM6iihpaBZqcqsSrZlUmIAD+767m+GCLiiSdezgqSB7wZeyBPlYx2we5Fkw3S6MW8kz3M8yNVR1RhipSU7SXsdHvXGoNa9xpvtbnihntdHmtK9KYcwnIr/AGlXaFyQBHoW4tt42w7S55mFlK1lQmlO9paHvW8f0XM41QZ5mZqjOK+dVY6jERDpII2FxCDYdN/jh/einaH/AI2WSoQuFshkpRmjyUVREfuyoGpkdRchQAGI5nBP2HMf930//GX88MdXmNZmmXVtJWVD1Ebw6TrMe15EHNVHQ4Q/vKi/WX5n88N7jnyhVjlj4Yo5YbtGQQnZt2mtnK2IPiMMtfXzyGGGmzNzLJq7yVsy7Fr8rjYbj5YTo5xCmlC2rrttbHoaKaxkD6gbWVefx6H1wNWym3VHTaLK8vz2enkl1TpFFqleSZ3ZmGkAXYnbn13wzsqwU9ktGiCwHIAYRMkSVaCjZGKLMuoKgK6rEg37xvax3FufLEs6llWnAMktztsxw8PjDk9bocV4YS+izX5nLIKyOBlQhidcai2nYEefLn64WKmlp6hXNTIRBADIxi5tZSNIv/eFsXsmk0tOXXUFA1Anns2NVdVLUiWTMou1Eje6jlNYB2a9yb9PgPDGdzbdi63nG4rv/oZfs4yGNuA83rqpdLVodVkU2IiQWuD074b/AE4tcHZJPw/k9NU5gRHJmJVggABjuRYePL5YpZbxlQxcOLkU1HLBQW7MyK2s6eZUmwuTy8bYaeIUqqko0wCoJU7OVRdE323Hhjl6rNNNpriT/wAHLx4dqV9gL9oMbZjkyVM13aml7Rbf2e4Pw5H4YB0nAfEE+SU2ZUiSGOQM/YIVLKt+q3B3A8+djjq1BlUdTmDRVkeqKWBgtuQXbYfDG6vmiylTRU8KxIz6YihtqYi5J8/441aJt4lZVnqXxOCvUCmlegrY9dQGPbc7Cw2APM3Nvri+61uXwdskbmA6pS0rlmVgdQ2vy2A/bi5xVQRUPGNZWdoO2nftokILX1AG/Lbe4AJ3scaaanq87m9mLSFKhXAMj7rpVm5cuYt1xqnJdexiUbaiVsjbNs7oatoop5/Z5tbOp59pe6n43PPrgVSZfUUnFdNS5pTsGkfZW/ECDYj0NsfQHBvC9JwxkUdApWSYntKiU7a3OxPoOQxQz1MszFmy9oI5rWOsp3ozfYqeYI2sRjDPXxxZbr4v+5u2Sy41HwcxzjJKaljPsihZo+crxama/I8ufLA2t+8c3p+0iapqgxYI0rEjUNmsTYc8N3AVNJ7YPaT2rRB76yWuwbTf8vTDw+X04hVAiqkZNgBYC/PFHqHqi081BRt9SzSYnTbfD4OMcHVOZ8NVvbT5RPPBVqaZFcMoLsdIFxyNz4bjljdmdH93ZhWlGo0eoY63jGrsR+qoNuu218dPqqsuZoKfZYrBiOrHcAenP44SK3Ic4lK1HsjTXax0BSykE6QwG/M3vvzxdpNdLVJ7o1RVqdLHDjdu/ACaKqhy+PMc0jqZYJnOl1JjZN7K4Pj5eGB8WZRrT9qk8oqOWhmJPnv4YZaDhzPeIcrmMJiSCGoeFedi68ze/K+1/LCvxBwxnHDUkIzSBY1n3jkSQMp8vEH1x0Yx3KmZMuKKinEr1FXJHULKaeEEcl7PZv5vjdDmk3a9rqjWW+6MdIsNxe23MDGuno66dCI4mnDIbAKWty3FvUfPHSKDgzLUoYlloFqZFtJJL2jIb2N02+O+24Xw3dxjXQohFt8ACLijPZ4C7U9EoPdbTHcDff8AFg4K5J6CpqstaOpNOFsgka8hAJKg2226+PocXc2yDL8pyeOSuoqmljpdUklRTldbqT7rdoCCeYFh0GOaVWcLEK6kyt6r2GWTXEsxGtV02bVpsN9unIb74ieOE0nFGvFknCTU3wdFyfN6OsyWuq6aS8iUfaNGTcxkkFQ3xGET7qpvGD/Qca8tzsU+WUtHRNmcmZRzHs4Dplp5VY7qY7XPI257nDR97cUf/DMv/wCWH/diVjUVSFll3O2c6WHWxG508wBe/wAsGI0ijo1logQ6sb6rajt0PhihRQSyKsyssMaOqvNIwVRf15mwOw32xdCGKNjFLaIEkSIpKsAbAj4EfvxGTkyyi2NXB0SmlFU6nUvagKSdiSADbzviee6XJEagL22kfAb4zJWMXC9JomDPNUM5KLs1mItt5/PFbMpzaIdQzsfTl+eLFSjR7P0+NaeH6MyinC1BS27Rdra17gNb9+JZVHSVrVENTqVg7OirsjAgCx8bW+F8bKKRIsxm7dwBFSmO9vAC/wBQcLlRM8VSsMbPC0ttL7gENcKeXIna4xmzY98HFOinX5Vhx39oduDIaNcnzahljMpknS8BFySQRt5bH5YMVKZtkaPPT1BiTmwvyubcvU4Pw5acs7CKM6ljXSG5FtrXPnucaOK+yqcolhhu2rfVfnp3HwB+t8cHJkc8l2c/iuCvwznhGZyy5pNTwuYSvavMqi5sbX36fsxYzXs6x4phUJUQxSKwqFcFQeRvb1xxvjiF4OIa5NyksUcqb3FrAftDYF8OG2eUSF+zSSeNXbXoAGoElj4C2/hbHbwYFHFwzDky/M6B9pREPE9C0cKOs9OFLNzYKbWF9vxY94WyZKWrerU0RdKViwhDlyzNpuSRYDflfxtbFb7RdOb59DFFU07xU0JAeI3HMFtxz2ZOuGPg3KhBS1vZ6SZZYqcOBbVa7HoPEYp1k9uB+aDBD8ybGqulmqIKpdW6qgFz4c8B8lVzmZaUfhBG25A1b4OJH2rVKILlyLf6sTNMEzBDHay07A+N7481jbn8jqNqKpCvk0cdO2YiGM6lqCmoG97sWt9f2YL5ysi0jIhY7gbHEUEcVakCqLszTyC/W3/jFuapikZyATpO/kbcsZ9Rkc5+4/8AqLMMfbSiC8lhEcTSzKb9uCdtyNr/AEvjZxDmTVk60uXhkmlVwSQNzpJFvlgjR9nLPTRyAFGdiwHWwI/bipPQx/e6VUYI7BnYLf8AuN+eO96PcsU5eWZdXzNJmcP5uMj4My4vCqPLTKwgC6SJWN3J32AJG1sIXEy1OfZdqnmJqPbQBI7Gyi9gBzJ2b9vrjpkuTxSJTUlRKJY41GmPa9zyG2+lQCfM4Uc+oBRjMVoow8MMglRdzbYeHS63x2dzuzO4x2OKAOX5YcizaE5bTyT9tExqGeSwK933R43tztzwdr+KhkNdFSy5ZUV0MsTSOaW5ZAvUjkRZr8xa+A2W5rHUwpNMXEyx2LG42JF/xeK/TGvOayleBhUtIzObIxZxv6q42w8mq5MWNeCpx7nycUyUK0vZU1G1i0kjatBublmOw5iwvvtvvhbrcyqaDLvuSOqo6yAByzpDdEZiN0c7k7Dewta2+H6qkjy7Kat6QvDH7IIZASWBiQHSguxsMcpy+nklljvEzRj3iTpFuu5/84bHJNcdETNNP7On/YpE0dHm1aYo+zd1RHXd9SqSy+lmXDP96f4fn/HCd9n+dLTTZlSzyaVtG6hVvdiulhsd9lHpvg57TQ/2T/T88LklTCMeCHBeV/d9DJT0VRFVdo3N0DkNYeNwB8vjgtmNKKChqK+so6KeKBC5UUkd2A3IFxz2xxqlmrqYH2ZniJ6rsfnglQVea1VXS0stVOySVESEatiGYDf4E4rcbl1CGoj0ofM7lSlShghplhjLhyiqAEHvEADbcnphcy6D26ppe1YCJV1ysfAHBjjKuIzRIKeRVeJTqPOxO4A+n0xRySm0u7SNeOJL2PI23xprmj2OJbMSRSYrM2bTiQKwBCp/iP5D64rZvTxyy8JsHABiRH1nr2pJ+V7eVxi7M75jlaUrtBTQiXW0gjXUwJ5k7Ha/0wMzqtp1qssgpjJ7Llzqqyuw/Sd9WJ8+XLbxxjTe9nE9UyK6l5O4VhNRSRRR7TTBVVvDxPywGzJFgBiAsqroAPhg9lIDgSye7Ch58r/+MK/EVUe1rZF5woSfJrY4CjbT8iX2RzHi6KStzGKogRniFAFZzsoYMxtflfywB4egFXntBTkOyTTrG3ZrdtLbGw6mxNhgpEummcSdwILG4tuR+d8BctqGo66GcFo3ja4ZeancXx6XE7g14OfmSjJNHQswyTKvaYaehnrBFK0cJR1KyRyyLJp1qQCBrjQf5jhsyyCgyLO6HIqfNZUjQmVoZdPfaw0jVbe9uV+mOYnPK2apgmWtleRWUEX2bS2pfrg9k9fPmvHGUTzPrcsFJvcgAMd8Zc6vHyi3TZYzm0/s6zl8CzSyM9+7uPXC9xFm7UFeTEzokCMWWOxLKBbTv52w00xFPl01Qwtvf8vrhNlp2nrpGlA1tGTzvucee0zjjUXJdrOguZN+CvwjMKuKoziZmkqDH2ZTUT2dzfTa3PZfPbBSlmSaZ6OkmWplR2ksEKFlv3bqeW9x56b4H8PymPhY1OlO/NYd2wCCy3Nt7CxPwxapag5bRJLDVpWqsmiKVRayfq33vYiw8Nh44syxx5HklJVTSRGKcpbXHvZCkr1Tif2Np3LUyESx32Vjvv488e53XzUlNNNG5GtyhcKDpU8zv6gYyijWbOEleJBJKpeRwti1gFFz18MEc9okHDWaSsv9XTNp2BOtvC/XljsaLY8X41SKtQ3HJ8gpIxhzJ6h5hEkiCPvgAORfSoPjcn4Y5ZxNX1RzCb2erqYo3WzJGbaxc2J8/Lzx1Of7wFBHJPDAIjGzSpq1GNjaxU25DfpuT0tvzXMKUvWsUIvpWwv0sDi+c9qsz5puGPchNiypO0sPvDSUABJUD093b+OLdPSGnCpF7XIoJJRnUqOv6uD8kMlyHcDltuT8cS9lCgXlGrwOEeqfg5nuyF7Nmd6GVnhkjHZEABtvjsPPAT7ymGVRUscoVYWMgCRWN22tcbHle5F97XOG/OY4I8orbPciEm2+5ttjnmtrMoOzEah4416eW+L/AGTCUnbYfyS+YVF1gZZlX9PKshvKxJIY32WwBG2DHskH+1f/ALnGnhSi05WZhfVOzarG1lGw2+H1wb0ec30xmz5fm0hXNpi6yg27IJuLFWbf0wY4YgB4hpe/Hphu8gUe5YEj6431fC1Q0hEbRsuq4VyNQ8NhfBnK8pqcvpp44Vp0qJhpEu9wvh7thvv8BiYVuVmnTaZvNHdwrFjNZjPmNVNoYlpWPoBtghlBC0M4fUzSDSEXm19rDA6egnpZWNXqQhrkk3+ODOSTLDE9St9DKQjAcz5Y2RnHl2ezeSG27KE6NDl9UTp7RR7o5A35DywlVhmqTKTZ2O9wLX26HHR6fKmzKmlgjcoW3va59MDZOCa4M0SrIiFdLSSsADv7t1BJ525dOeMsJpNs816j+WSlH7OtUdYtPkT1OgMWQMAeRYgW+pGFDMYz7MaQMXnla8rnxO5/fg5UPJDkOW0oF5DEjP5WFh9cLNXU9nVwKJGGqQ949QBY44Tfzpdi6C4s5bmsk9RnNd2YchJmuoJIUKbXt8MUqyFk0MyizrcFSNx44b6zJFl45r6WKFJFmhM8YJsN9NyDcddQxYqOEsx+6J4jTQvIELKTVLtY3AG2526n88eihljUa8I5csU3JsXIUaehhliYPIWsyKACLYZfs/YU/FuWrMixqO0CsxAH9W9tz52t64EcG5Ic5hqmWfsuyKG5Nr3vtsfLf1GGml4GulqrMplJ59nICD8yf2YrzbWnBk4cL3KR1PM5oocujhDITz06hz88KlRmFJQzdpVTour3WZhuRgu9LFlXBdONRkmjjESy7FmtsCfHlhWqMmynMOz+845jNEgWMJMQG1G9rDrvzv0xy36fHdzLijpQy0qNuS1Ec+Sw0cZV4Y5XAYSAhu8SOXrgpXpeCmiF9yWI+OI02TUuWUghpAsUKsW0li1yee7G/hjdUCRBLUNEyx0qBe8LXY8vrjl6jT5feqKdNmzFPHGC56Ausz6l4cnFXWQvKrMsAVCLqSC199ug69cQ4w4tNdwlNDQUUscdVFG+tjd1DEH3R5eeLvD1fBLHURSSRxSJUlWeawvdQbjflY3xL7yy+TOqqaCpijiXSsZkt+kAAFx8vqMd/Tr2caj4MOZrJNl3hqKvzrhqmmqq6ovJTx6oxYKp0rfa3ib/AAxzfMsyrIs3qA1LPOisNLCO9xYWsf55Y7RSypFwxUVupWAidwV5E8h+zC1lksMVFFG1RFI1rtcjYne3wvi6dVyjM4b1tb6CNR+1V8ygCop2N7iYMoI9dJGD0HDtVKm89NfbdTe/rthoWWO+2k38CDjBI4HeVb/3RbFDjHsgWlhXIlcWZNLl3DGY1NVPAVERVdIbmxsBy8Tjk8UaNBNI8gV006F/WJJvv5AXx9CZlBFmNDPR1MSmOZCrB/4b455U/ZjWPGyw19MAW1W7JvCwA3J8evXyxq084QjTK56ev6Br4U4Xhl4ayuU1kkYlpI5CscYvdgCdz64Nf0Vo/wDbar/V/DEqebMI0RNFOoUAe+fyxa9rqv7KD/iH8sZ5RTk2WrBCuUKEeR51IrieugWO42EjEi3+X+bYJ0+T1UTFkzIqT+oL/Hc4OlgPd+Pexg7x5t9SPrhOg8cUYoTuLMrmjo42EjzyKArSadJbzt6nGg0ZSngpVFwigE252w41lJ28TJFGXcb202wMnpvY47yAGRufli+KtDN1wVslhWOYRb2Yb26/zbDBBQxM4AplYHmdAJt5YC5WCaqM+B3w0UqMUlZOYXTsOV/4DEONyQbuGxZzj2mSV5+0aOGMWCKfgB6YUswRjCJAWLRkMb+BO+HziBBHl0cend3uT4gDlhaMS9kpdRZgUYYlY4R6IXc2X+H54alFhqIUe3uFkBIPl/DBpYKcbCBPggwmZdO+TVyLUwvLEO9dCB9ThyWojqFWemVjG+41EDT623wuSLSTGg0bPZqe3diT/SMRMMKC/ZoB12G+MDtyaxPS19vjiL6x3kcKw3BG9vniosolxG2uny6g0heTuB0FzbC5nlLB/SDKpQT2jEARXuH7wsbdSBf4YvZnlv3lVw1dZVyrPCbxumhbfJd/QnGl8ihmcSPU1Lsu99Q29LcsWOaEUWhgp1j7aOOwszBdrY1/aHURpRUdBTMoepmBI3JYk6QfmbnwAwHhy6WklSekmkaWMhkWR+6SPGwvbbFTNF4rzHOo66Sqy2KKOPQlPCz6b797db338cNjlFRfIs4ttBuhpYqKljp3ZZWW/fYAFt/jiz2UZFhGvwuMBolz0/1k0JPipP7xiQGaKd5QT4FhisdF+qo6erVUqo2kjX3VeQ6V9Bfb5Y1JlOW27kKi23dYkfPGtZcxtdir/wCEYmGrL3aJjtyUkYLYUiTZbTJ7sbHyVj+9seDL6ZTfvxn/ABY9FTKgs8LKPXE46pXO0cnqq/vwckm2OBV2DsR5OcSESg6gZAT1uP34wNfcCYjwvYYmpL3Egj1eBa5/ZiAPe0K7hwQOZ5n6Yn2rf2q/LEFjkU7Pt+rYY2Wf9T+fniSCsk5P4QfM7XxvDWF9K/PA1kI7xiDHl4nEbOQe7b5YUehgolgmhlLHVKgDabkC3m3K1/2YU84qmarMIYyuWuQgOkctgcbWWojk7SnleGUDZwitbbnZgR9MU8zyls2ULmVbUSi+oAuF367KAMWRyJKitwdhOgMNNDeSeLtDzGsbfxw2U9M8FLodtMs++493y+WOdwcM0sIASaVrcrn+OG2jzbs6N6WtFXJMBpE0QGyACwJJ3J332/N4zi5ciTi0uCvndHMCjyoVgQ7SMQF8h64X65ox2kSEaVBIJ5WxSzNOIq6cpHTpDThiVaWa7kdLgXAPxOB7cMZlUk9tVhvFdZO2JlJX1CMXQTyaWLOZOzqFVoYe8sxOx8APH8sMidlCgRZIFRdgNrfDCfTcJ1FNpEbALe/dO2CEeSVa391vMnFcnfceKpDEJoxuJHcX5LyOJK8YN++LnqL4A/dlYu/cUdbNjbHBUr0lFuu5HzwlDBq6turIR4kYxRvcEnzHLAwCrXkWJ8L3xItWFh+jHLnp3xFEhPQ/njCjdNh4kXxQjqZ4yF7Nz4HVf6Wxbjq5NVjG48b4AJoSD+I/TG7cjr8bYi0j22Ee/jviJLagzv5WFrYCD1lINwyj1X9+IiWzbOT6G+Ni2YbX+IOPTexUhdtxe+ADA5bn9ceGRujqMRVHIu7A/wCEWt88SDQgAF7dN8AHgezXacMf1RY7eWN0aK127Eb/AItNjiIRDdlkUfDElSbV3WGnza/0xIErMfdCgeNzfHuh/wC0/wCn+ONkZkRbSPc+NhjO0/vf9OAgENjDjMZhWWGs++Maqj+sXGYzEAbh749P3Yk/vDGYzABrq/w4vxcv8uMxmJfQUlJ7g9MaIvdbGYzAgPT7p9MTf8Hx/djMZiUBN/eOB03uDGYzC9yUW8v93FpuTYzGYlClaXm38+OKdN/7r/7T+zGYzEk9gu39WceHk2MxmBEGtfdOK9J/Xv64zGYEBa6Nj2P3TjMZgA3fgPpipjMZiRT/2Q=="/>
          <p:cNvSpPr>
            <a:spLocks noChangeAspect="1" noChangeArrowheads="1"/>
          </p:cNvSpPr>
          <p:nvPr/>
        </p:nvSpPr>
        <p:spPr bwMode="auto">
          <a:xfrm>
            <a:off x="520700" y="-141288"/>
            <a:ext cx="1914525" cy="1228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data:image/jpeg;base64,/9j/4AAQSkZJRgABAQAAAQABAAD/2wBDAAkGBwgHBgkIBwgKCgkLDRYPDQwMDRsUFRAWIB0iIiAdHx8kKDQsJCYxJx8fLT0tMTU3Ojo6Iys/RD84QzQ5Ojf/2wBDAQoKCg0MDRoPDxo3JR8lNzc3Nzc3Nzc3Nzc3Nzc3Nzc3Nzc3Nzc3Nzc3Nzc3Nzc3Nzc3Nzc3Nzc3Nzc3Nzc3Nzf/wAARCACBAMkDASIAAhEBAxEB/8QAHAAAAgIDAQEAAAAAAAAAAAAABQYCBAADBwEI/8QARhAAAgECBAMFBQQGBwcFAAAAAQIDBBEABRIhBjFBEyJRYXEUMoGRoQcVQtEjUrHB4fAWM1NicoKSVFWTlKLS8SQ0VoOj/8QAGgEAAgMBAQAAAAAAAAAAAAAAAAIBAwQFBv/EACoRAAICAQMDBAIBBQAAAAAAAAABAhEDBBIhMUFRBRMiYSNxFDKRoeHw/9oADAMBAAIRAxEAPwDm2X1WVBpDmMdR+jAeMRaRqIvsfn6HfyxUWsZoVicagF0uY7AN6+HLpgapudJuF6heuL8MahgKaVVcndpdlX49MVuKEcUuA8lHDBSmSeWaeOVLIFAuh26+G3XA7OUWSCnnjLSNFEkTMSDq0i3L5WPM+G+L65OsVLUVVTxDlTIIWZIqeQs8rBfdUkDfpjXU8NUCZXTT/ewavkUFo3NluOag26csLbi+WXY8U59Ab9x5jT5fRZk8aQwVMgjgeSRdyRcEj8I25nE86yXM8lrdOZU0UZC3DwsGRr2HMH+d8RyqSWqr48trHcwSOVZGNiLA7X+GJ5vE1qQM7EGmQgE3YC5/IfLFt8hQGI71hiNieWCGWmlhm7aacrIhuiPBqRtuTWN+vQYjO5rWqJjDCkiRhiIwQLAjURc8+pO/XDWQ1RRtjBbUOfwxh5kY9jQu6qtyzMFAHUk8sBBOm7Q1UfYqzPq7oXmTjyRLG4BC9AeeDdfwtWZdlAzDMZYabUzqkEm7SFSB3SLg8z8uuBdJRGapeGRuyEV+12BIC7G3TntiLQGqmEbTRibUIS3fIPLzH89MXIII2EOlpBGCEneRgEZizW5m4W1r87EE7bYjNQSUwSZVMkL7JIV02JHJrGw3PieRxgWRQVvNNTKxW0ZIUOb3tufn1GC7Aq7FQzIbuLo2rztyHp5YyPSWsTv03ti57HVyUdwYmCsEEZcGQdRYDcjf0vzxVhjaZ1jRdTOwVQu9ycFkMZcv4pzpXp1fNe1gp76KeYNYA89lAvtvYtuLjrju/wBmvElNn2QxxxyXqKZQsqNIWdVN9Ba5JuQOpPj1xwvKeFarMUWGOnnlrpCU9n0e6ASt2IJ0gW/Z0GO78L5ZS8G8LQR1NNFHOkaCqeljJ7RwANRtufH54SdUNGxswgfbgT/QKZV5vVwD/q/hhlHE2WaQ7PUKp5FqaQfuxzz7YeKclzjg2SmyrMYKqVauIuke5Ub87jb44SK5GfQefs3RE4DyIIoW9FGxsLXJXnhjvhK4M4jyah4RyWjmzSlSojoo10O+kkhRfnjdmGc1ErxBswiy06GZkWRHDC4AN7euB9SYxY4C2PNQvzxyGPiXiWqzWCKKgzR6V6sRCpMmlSnaaS9gL2tv88XeMc7bJ1mZK6q0CtWjUxsCY2Meu7XO42v1wU7omq6jnxM2YpUUM+V0wqGi1lh4XsB1Hnih2+ef7sP8/wCbHI6XiuvzWq9mpswzgkXJKvDpAAJLe6dgAT6DBb75X/fmZf8AMJ/24lwa6gmjkVgxA1CxNibcsXqSF1pJ5CndFl6gg3H/AHA4ppE7WsDubDbDllvDlVJRRTSUdW0cw7wEZK2vcHrf1+mHcqKWLkbvAvaOzMIdLLG7kg73Fvl6Yas44mkqD2sKwNBPENF40/RHraw2N/Hffn4CuL6MZe0cPYPEXFyGFreQ2HTE8g4YrK7Jp6whUQsDHqNi43vYeGKstNWb9GpKTildgWgrFjz6nqpblPaAXNgdibHn5YYeParKC2XpklQ8giiZZS4Xu2933fVvkMVYuCq2oZtEyLF1kKkgH9v0xDPaySesppc7/wDUyw06QxvHp0Mq335b7nrbnhuHTQk8GXGnKao2cQ5aGtLohhOkXWOXWQegOFa1+6fHBqnlq81aSKCKWWRELaUGwQG3LyuBihS5ZW1srRUlLLM4YqVjFzfBB7bUmRn2z2uJoZC2pwUN9yEvsBjZBC6tHJIkkcdwe1KGwB/F+z1x0rhn7O8qho4My4ozpqOQkP7HqWExWP4mfcm3gBbocBeL4xUzyNlE8lbl9izVT2V2RdOxHUAgcrc7kdTPuK6RncJJXQuVuYVmYUiwTTSVCUt+zdwAOzAFhy8r2vtjRllLLPHMY2VI4Rre7KWJtsFXmxNvTxxdmSWakMAcpTx/gbkNup/fi5DlDwUilmIMzxjUFNiX2Auf8QBAPj4HEuSqhX0PGp6GtdRFaKVJNMqGSyyDxvew5A/DAmuanpKqVKQTdw6dUhF7g87AcrWtgpmWR5tTIe0plKIdOqJDpbnckgb7g+mArMXililW04bVrc3Zumn+f3YIfslwlFJtGoEOdNRJJYkk2Go38gSMbYZpIZA0BUFTfWRc7HYjwOPI6Qt2mtwjpzQixJ8N/iMGs3yj7roKeeOeOpdxaRREQsd9xa/vevLDOSTSGjjlNNrsNvAGf12XvT19XDSTPKHRZ6gEMiglu7pFu8TY+Nh4DDTmf2iQ53lE8S0jRiOTvyLICGVedh8vnz5455kFDWcQ0giy2MxvFExcB9K6RvZQN8aZYqxoWMEeiBoyvfUoFKjcm+/8cZZKcrtiXJDtw7xQJ2D1rArpsoLKqBQTbu22NrA74V+O6fKqXK2ly2SRpamq1OrlQPxtewHK/LfADKZKillZ4ZI45jbSLks+99rYJZ5VT5rRw08scQWKQkPKpR5GJ5Hw8OWJh8H14GWVbaaHfh/PeGqPKaALXCWoFOiSxyx33/FYEcgRi5mnEsFUxnopYiGjOmYoW0tZrBh16HfFTLOM6iihpaBZqcqsSrZlUmIAD+767m+GCLiiSdezgqSB7wZeyBPlYx2we5Fkw3S6MW8kz3M8yNVR1RhipSU7SXsdHvXGoNa9xpvtbnihntdHmtK9KYcwnIr/AGlXaFyQBHoW4tt42w7S55mFlK1lQmlO9paHvW8f0XM41QZ5mZqjOK+dVY6jERDpII2FxCDYdN/jh/einaH/AI2WSoQuFshkpRmjyUVREfuyoGpkdRchQAGI5nBP2HMf930//GX88MdXmNZmmXVtJWVD1Ebw6TrMe15EHNVHQ4Q/vKi/WX5n88N7jnyhVjlj4Yo5YbtGQQnZt2mtnK2IPiMMtfXzyGGGmzNzLJq7yVsy7Fr8rjYbj5YTo5xCmlC2rrttbHoaKaxkD6gbWVefx6H1wNWym3VHTaLK8vz2enkl1TpFFqleSZ3ZmGkAXYnbn13wzsqwU9ktGiCwHIAYRMkSVaCjZGKLMuoKgK6rEg37xvax3FufLEs6llWnAMktztsxw8PjDk9bocV4YS+izX5nLIKyOBlQhidcai2nYEefLn64WKmlp6hXNTIRBADIxi5tZSNIv/eFsXsmk0tOXXUFA1Anns2NVdVLUiWTMou1Eje6jlNYB2a9yb9PgPDGdzbdi63nG4rv/oZfs4yGNuA83rqpdLVodVkU2IiQWuD074b/AE4tcHZJPw/k9NU5gRHJmJVggABjuRYePL5YpZbxlQxcOLkU1HLBQW7MyK2s6eZUmwuTy8bYaeIUqqko0wCoJU7OVRdE323Hhjl6rNNNpriT/wAHLx4dqV9gL9oMbZjkyVM13aml7Rbf2e4Pw5H4YB0nAfEE+SU2ZUiSGOQM/YIVLKt+q3B3A8+djjq1BlUdTmDRVkeqKWBgtuQXbYfDG6vmiylTRU8KxIz6YihtqYi5J8/441aJt4lZVnqXxOCvUCmlegrY9dQGPbc7Cw2APM3Nvri+61uXwdskbmA6pS0rlmVgdQ2vy2A/bi5xVQRUPGNZWdoO2nftokILX1AG/Lbe4AJ3scaaanq87m9mLSFKhXAMj7rpVm5cuYt1xqnJdexiUbaiVsjbNs7oatoop5/Z5tbOp59pe6n43PPrgVSZfUUnFdNS5pTsGkfZW/ECDYj0NsfQHBvC9JwxkUdApWSYntKiU7a3OxPoOQxQz1MszFmy9oI5rWOsp3ozfYqeYI2sRjDPXxxZbr4v+5u2Sy41HwcxzjJKaljPsihZo+crxama/I8ufLA2t+8c3p+0iapqgxYI0rEjUNmsTYc8N3AVNJ7YPaT2rRB76yWuwbTf8vTDw+X04hVAiqkZNgBYC/PFHqHqi081BRt9SzSYnTbfD4OMcHVOZ8NVvbT5RPPBVqaZFcMoLsdIFxyNz4bjljdmdH93ZhWlGo0eoY63jGrsR+qoNuu218dPqqsuZoKfZYrBiOrHcAenP44SK3Ic4lK1HsjTXax0BSykE6QwG/M3vvzxdpNdLVJ7o1RVqdLHDjdu/ACaKqhy+PMc0jqZYJnOl1JjZN7K4Pj5eGB8WZRrT9qk8oqOWhmJPnv4YZaDhzPeIcrmMJiSCGoeFedi68ze/K+1/LCvxBwxnHDUkIzSBY1n3jkSQMp8vEH1x0Yx3KmZMuKKinEr1FXJHULKaeEEcl7PZv5vjdDmk3a9rqjWW+6MdIsNxe23MDGuno66dCI4mnDIbAKWty3FvUfPHSKDgzLUoYlloFqZFtJJL2jIb2N02+O+24Xw3dxjXQohFt8ACLijPZ4C7U9EoPdbTHcDff8AFg4K5J6CpqstaOpNOFsgka8hAJKg2226+PocXc2yDL8pyeOSuoqmljpdUklRTldbqT7rdoCCeYFh0GOaVWcLEK6kyt6r2GWTXEsxGtV02bVpsN9unIb74ieOE0nFGvFknCTU3wdFyfN6OsyWuq6aS8iUfaNGTcxkkFQ3xGET7qpvGD/Qca8tzsU+WUtHRNmcmZRzHs4Dplp5VY7qY7XPI257nDR97cUf/DMv/wCWH/diVjUVSFll3O2c6WHWxG508wBe/wAsGI0ijo1logQ6sb6rajt0PhihRQSyKsyssMaOqvNIwVRf15mwOw32xdCGKNjFLaIEkSIpKsAbAj4EfvxGTkyyi2NXB0SmlFU6nUvagKSdiSADbzviee6XJEagL22kfAb4zJWMXC9JomDPNUM5KLs1mItt5/PFbMpzaIdQzsfTl+eLFSjR7P0+NaeH6MyinC1BS27Rdra17gNb9+JZVHSVrVENTqVg7OirsjAgCx8bW+F8bKKRIsxm7dwBFSmO9vAC/wBQcLlRM8VSsMbPC0ttL7gENcKeXIna4xmzY98HFOinX5Vhx39oduDIaNcnzahljMpknS8BFySQRt5bH5YMVKZtkaPPT1BiTmwvyubcvU4Pw5acs7CKM6ljXSG5FtrXPnucaOK+yqcolhhu2rfVfnp3HwB+t8cHJkc8l2c/iuCvwznhGZyy5pNTwuYSvavMqi5sbX36fsxYzXs6x4phUJUQxSKwqFcFQeRvb1xxvjiF4OIa5NyksUcqb3FrAftDYF8OG2eUSF+zSSeNXbXoAGoElj4C2/hbHbwYFHFwzDky/M6B9pREPE9C0cKOs9OFLNzYKbWF9vxY94WyZKWrerU0RdKViwhDlyzNpuSRYDflfxtbFb7RdOb59DFFU07xU0JAeI3HMFtxz2ZOuGPg3KhBS1vZ6SZZYqcOBbVa7HoPEYp1k9uB+aDBD8ybGqulmqIKpdW6qgFz4c8B8lVzmZaUfhBG25A1b4OJH2rVKILlyLf6sTNMEzBDHay07A+N7481jbn8jqNqKpCvk0cdO2YiGM6lqCmoG97sWt9f2YL5ysi0jIhY7gbHEUEcVakCqLszTyC/W3/jFuapikZyATpO/kbcsZ9Rkc5+4/8AqLMMfbSiC8lhEcTSzKb9uCdtyNr/AEvjZxDmTVk60uXhkmlVwSQNzpJFvlgjR9nLPTRyAFGdiwHWwI/bipPQx/e6VUYI7BnYLf8AuN+eO96PcsU5eWZdXzNJmcP5uMj4My4vCqPLTKwgC6SJWN3J32AJG1sIXEy1OfZdqnmJqPbQBI7Gyi9gBzJ2b9vrjpkuTxSJTUlRKJY41GmPa9zyG2+lQCfM4Uc+oBRjMVoow8MMglRdzbYeHS63x2dzuzO4x2OKAOX5YcizaE5bTyT9tExqGeSwK933R43tztzwdr+KhkNdFSy5ZUV0MsTSOaW5ZAvUjkRZr8xa+A2W5rHUwpNMXEyx2LG42JF/xeK/TGvOayleBhUtIzObIxZxv6q42w8mq5MWNeCpx7nycUyUK0vZU1G1i0kjatBublmOw5iwvvtvvhbrcyqaDLvuSOqo6yAByzpDdEZiN0c7k7Dewta2+H6qkjy7Kat6QvDH7IIZASWBiQHSguxsMcpy+nklljvEzRj3iTpFuu5/84bHJNcdETNNP7On/YpE0dHm1aYo+zd1RHXd9SqSy+lmXDP96f4fn/HCd9n+dLTTZlSzyaVtG6hVvdiulhsd9lHpvg57TQ/2T/T88LklTCMeCHBeV/d9DJT0VRFVdo3N0DkNYeNwB8vjgtmNKKChqK+so6KeKBC5UUkd2A3IFxz2xxqlmrqYH2ZniJ6rsfnglQVea1VXS0stVOySVESEatiGYDf4E4rcbl1CGoj0ofM7lSlShghplhjLhyiqAEHvEADbcnphcy6D26ppe1YCJV1ysfAHBjjKuIzRIKeRVeJTqPOxO4A+n0xRySm0u7SNeOJL2PI23xprmj2OJbMSRSYrM2bTiQKwBCp/iP5D64rZvTxyy8JsHABiRH1nr2pJ+V7eVxi7M75jlaUrtBTQiXW0gjXUwJ5k7Ha/0wMzqtp1qssgpjJ7Llzqqyuw/Sd9WJ8+XLbxxjTe9nE9UyK6l5O4VhNRSRRR7TTBVVvDxPywGzJFgBiAsqroAPhg9lIDgSye7Ch58r/+MK/EVUe1rZF5woSfJrY4CjbT8iX2RzHi6KStzGKogRniFAFZzsoYMxtflfywB4egFXntBTkOyTTrG3ZrdtLbGw6mxNhgpEummcSdwILG4tuR+d8BctqGo66GcFo3ja4ZeancXx6XE7g14OfmSjJNHQswyTKvaYaehnrBFK0cJR1KyRyyLJp1qQCBrjQf5jhsyyCgyLO6HIqfNZUjQmVoZdPfaw0jVbe9uV+mOYnPK2apgmWtleRWUEX2bS2pfrg9k9fPmvHGUTzPrcsFJvcgAMd8Zc6vHyi3TZYzm0/s6zl8CzSyM9+7uPXC9xFm7UFeTEzokCMWWOxLKBbTv52w00xFPl01Qwtvf8vrhNlp2nrpGlA1tGTzvucee0zjjUXJdrOguZN+CvwjMKuKoziZmkqDH2ZTUT2dzfTa3PZfPbBSlmSaZ6OkmWplR2ksEKFlv3bqeW9x56b4H8PymPhY1OlO/NYd2wCCy3Nt7CxPwxapag5bRJLDVpWqsmiKVRayfq33vYiw8Nh44syxx5HklJVTSRGKcpbXHvZCkr1Tif2Np3LUyESx32Vjvv488e53XzUlNNNG5GtyhcKDpU8zv6gYyijWbOEleJBJKpeRwti1gFFz18MEc9okHDWaSsv9XTNp2BOtvC/XljsaLY8X41SKtQ3HJ8gpIxhzJ6h5hEkiCPvgAORfSoPjcn4Y5ZxNX1RzCb2erqYo3WzJGbaxc2J8/Lzx1Of7wFBHJPDAIjGzSpq1GNjaxU25DfpuT0tvzXMKUvWsUIvpWwv0sDi+c9qsz5puGPchNiypO0sPvDSUABJUD093b+OLdPSGnCpF7XIoJJRnUqOv6uD8kMlyHcDltuT8cS9lCgXlGrwOEeqfg5nuyF7Nmd6GVnhkjHZEABtvjsPPAT7ymGVRUscoVYWMgCRWN22tcbHle5F97XOG/OY4I8orbPciEm2+5ttjnmtrMoOzEah4416eW+L/AGTCUnbYfyS+YVF1gZZlX9PKshvKxJIY32WwBG2DHskH+1f/ALnGnhSi05WZhfVOzarG1lGw2+H1wb0ec30xmz5fm0hXNpi6yg27IJuLFWbf0wY4YgB4hpe/Hphu8gUe5YEj6431fC1Q0hEbRsuq4VyNQ8NhfBnK8pqcvpp44Vp0qJhpEu9wvh7thvv8BiYVuVmnTaZvNHdwrFjNZjPmNVNoYlpWPoBtghlBC0M4fUzSDSEXm19rDA6egnpZWNXqQhrkk3+ODOSTLDE9St9DKQjAcz5Y2RnHl2ezeSG27KE6NDl9UTp7RR7o5A35DywlVhmqTKTZ2O9wLX26HHR6fKmzKmlgjcoW3va59MDZOCa4M0SrIiFdLSSsADv7t1BJ525dOeMsJpNs816j+WSlH7OtUdYtPkT1OgMWQMAeRYgW+pGFDMYz7MaQMXnla8rnxO5/fg5UPJDkOW0oF5DEjP5WFh9cLNXU9nVwKJGGqQ949QBY44Tfzpdi6C4s5bmsk9RnNd2YchJmuoJIUKbXt8MUqyFk0MyizrcFSNx44b6zJFl45r6WKFJFmhM8YJsN9NyDcddQxYqOEsx+6J4jTQvIELKTVLtY3AG2526n88eihljUa8I5csU3JsXIUaehhliYPIWsyKACLYZfs/YU/FuWrMixqO0CsxAH9W9tz52t64EcG5Ic5hqmWfsuyKG5Nr3vtsfLf1GGml4GulqrMplJ59nICD8yf2YrzbWnBk4cL3KR1PM5oocujhDITz06hz88KlRmFJQzdpVTour3WZhuRgu9LFlXBdONRkmjjESy7FmtsCfHlhWqMmynMOz+845jNEgWMJMQG1G9rDrvzv0xy36fHdzLijpQy0qNuS1Ec+Sw0cZV4Y5XAYSAhu8SOXrgpXpeCmiF9yWI+OI02TUuWUghpAsUKsW0li1yee7G/hjdUCRBLUNEyx0qBe8LXY8vrjl6jT5feqKdNmzFPHGC56Ausz6l4cnFXWQvKrMsAVCLqSC199ug69cQ4w4tNdwlNDQUUscdVFG+tjd1DEH3R5eeLvD1fBLHURSSRxSJUlWeawvdQbjflY3xL7yy+TOqqaCpijiXSsZkt+kAAFx8vqMd/Tr2caj4MOZrJNl3hqKvzrhqmmqq6ovJTx6oxYKp0rfa3ib/AAxzfMsyrIs3qA1LPOisNLCO9xYWsf55Y7RSypFwxUVupWAidwV5E8h+zC1lksMVFFG1RFI1rtcjYne3wvi6dVyjM4b1tb6CNR+1V8ygCop2N7iYMoI9dJGD0HDtVKm89NfbdTe/rthoWWO+2k38CDjBI4HeVb/3RbFDjHsgWlhXIlcWZNLl3DGY1NVPAVERVdIbmxsBy8Tjk8UaNBNI8gV006F/WJJvv5AXx9CZlBFmNDPR1MSmOZCrB/4b455U/ZjWPGyw19MAW1W7JvCwA3J8evXyxq084QjTK56ev6Br4U4Xhl4ayuU1kkYlpI5CscYvdgCdz64Nf0Vo/wDbar/V/DEqebMI0RNFOoUAe+fyxa9rqv7KD/iH8sZ5RTk2WrBCuUKEeR51IrieugWO42EjEi3+X+bYJ0+T1UTFkzIqT+oL/Hc4OlgPd+Pexg7x5t9SPrhOg8cUYoTuLMrmjo42EjzyKArSadJbzt6nGg0ZSngpVFwigE252w41lJ28TJFGXcb202wMnpvY47yAGRufli+KtDN1wVslhWOYRb2Yb26/zbDBBQxM4AplYHmdAJt5YC5WCaqM+B3w0UqMUlZOYXTsOV/4DEONyQbuGxZzj2mSV5+0aOGMWCKfgB6YUswRjCJAWLRkMb+BO+HziBBHl0cend3uT4gDlhaMS9kpdRZgUYYlY4R6IXc2X+H54alFhqIUe3uFkBIPl/DBpYKcbCBPggwmZdO+TVyLUwvLEO9dCB9ThyWojqFWemVjG+41EDT623wuSLSTGg0bPZqe3diT/SMRMMKC/ZoB12G+MDtyaxPS19vjiL6x3kcKw3BG9vniosolxG2uny6g0heTuB0FzbC5nlLB/SDKpQT2jEARXuH7wsbdSBf4YvZnlv3lVw1dZVyrPCbxumhbfJd/QnGl8ihmcSPU1Lsu99Q29LcsWOaEUWhgp1j7aOOwszBdrY1/aHURpRUdBTMoepmBI3JYk6QfmbnwAwHhy6WklSekmkaWMhkWR+6SPGwvbbFTNF4rzHOo66Sqy2KKOPQlPCz6b797db338cNjlFRfIs4ttBuhpYqKljp3ZZWW/fYAFt/jiz2UZFhGvwuMBolz0/1k0JPipP7xiQGaKd5QT4FhisdF+qo6erVUqo2kjX3VeQ6V9Bfb5Y1JlOW27kKi23dYkfPGtZcxtdir/wCEYmGrL3aJjtyUkYLYUiTZbTJ7sbHyVj+9seDL6ZTfvxn/ABY9FTKgs8LKPXE46pXO0cnqq/vwckm2OBV2DsR5OcSESg6gZAT1uP34wNfcCYjwvYYmpL3Egj1eBa5/ZiAPe0K7hwQOZ5n6Yn2rf2q/LEFjkU7Pt+rYY2Wf9T+fniSCsk5P4QfM7XxvDWF9K/PA1kI7xiDHl4nEbOQe7b5YUehgolgmhlLHVKgDabkC3m3K1/2YU84qmarMIYyuWuQgOkctgcbWWojk7SnleGUDZwitbbnZgR9MU8zyls2ULmVbUSi+oAuF367KAMWRyJKitwdhOgMNNDeSeLtDzGsbfxw2U9M8FLodtMs++493y+WOdwcM0sIASaVrcrn+OG2jzbs6N6WtFXJMBpE0QGyACwJJ3J332/N4zi5ciTi0uCvndHMCjyoVgQ7SMQF8h64X65ox2kSEaVBIJ5WxSzNOIq6cpHTpDThiVaWa7kdLgXAPxOB7cMZlUk9tVhvFdZO2JlJX1CMXQTyaWLOZOzqFVoYe8sxOx8APH8sMidlCgRZIFRdgNrfDCfTcJ1FNpEbALe/dO2CEeSVa391vMnFcnfceKpDEJoxuJHcX5LyOJK8YN++LnqL4A/dlYu/cUdbNjbHBUr0lFuu5HzwlDBq6turIR4kYxRvcEnzHLAwCrXkWJ8L3xItWFh+jHLnp3xFEhPQ/njCjdNh4kXxQjqZ4yF7Nz4HVf6Wxbjq5NVjG48b4AJoSD+I/TG7cjr8bYi0j22Ee/jviJLagzv5WFrYCD1lINwyj1X9+IiWzbOT6G+Ni2YbX+IOPTexUhdtxe+ADA5bn9ceGRujqMRVHIu7A/wCEWt88SDQgAF7dN8AHgezXacMf1RY7eWN0aK127Eb/AItNjiIRDdlkUfDElSbV3WGnza/0xIErMfdCgeNzfHuh/wC0/wCn+ONkZkRbSPc+NhjO0/vf9OAgENjDjMZhWWGs++Maqj+sXGYzEAbh749P3Yk/vDGYzABrq/w4vxcv8uMxmJfQUlJ7g9MaIvdbGYzAgPT7p9MTf8Hx/djMZiUBN/eOB03uDGYzC9yUW8v93FpuTYzGYlClaXm38+OKdN/7r/7T+zGYzEk9gu39WceHk2MxmBEGtfdOK9J/Xv64zGYEBa6Nj2P3TjMZgA3fgPpipjMZiRT/2Q=="/>
          <p:cNvSpPr>
            <a:spLocks noChangeAspect="1" noChangeArrowheads="1"/>
          </p:cNvSpPr>
          <p:nvPr/>
        </p:nvSpPr>
        <p:spPr bwMode="auto">
          <a:xfrm>
            <a:off x="673100" y="11112"/>
            <a:ext cx="1914525" cy="1228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data:image/jpeg;base64,/9j/4AAQSkZJRgABAQAAAQABAAD/2wBDAAkGBwgHBgkIBwgKCgkLDRYPDQwMDRsUFRAWIB0iIiAdHx8kKDQsJCYxJx8fLT0tMTU3Ojo6Iys/RD84QzQ5Ojf/2wBDAQoKCg0MDRoPDxo3JR8lNzc3Nzc3Nzc3Nzc3Nzc3Nzc3Nzc3Nzc3Nzc3Nzc3Nzc3Nzc3Nzc3Nzc3Nzc3Nzc3Nzf/wAARCACBAMkDASIAAhEBAxEB/8QAHAAAAgIDAQEAAAAAAAAAAAAABQYCBAADBwEI/8QARhAAAgECBAMFBQQGBwcFAAAAAQIDBBEABRIhBjFBEyJRYXEUMoGRoQcVQtEjUrHB4fAWM1NicoKSVFWTlKLS8SQ0VoOj/8QAGgEAAgMBAQAAAAAAAAAAAAAAAAIBAwQFBv/EACoRAAICAQMDBAIBBQAAAAAAAAABAhEDBBIhMUFRBRMiYSNxFDKRoeHw/9oADAMBAAIRAxEAPwDm2X1WVBpDmMdR+jAeMRaRqIvsfn6HfyxUWsZoVicagF0uY7AN6+HLpgapudJuF6heuL8MahgKaVVcndpdlX49MVuKEcUuA8lHDBSmSeWaeOVLIFAuh26+G3XA7OUWSCnnjLSNFEkTMSDq0i3L5WPM+G+L65OsVLUVVTxDlTIIWZIqeQs8rBfdUkDfpjXU8NUCZXTT/ewavkUFo3NluOag26csLbi+WXY8U59Ab9x5jT5fRZk8aQwVMgjgeSRdyRcEj8I25nE86yXM8lrdOZU0UZC3DwsGRr2HMH+d8RyqSWqr48trHcwSOVZGNiLA7X+GJ5vE1qQM7EGmQgE3YC5/IfLFt8hQGI71hiNieWCGWmlhm7aacrIhuiPBqRtuTWN+vQYjO5rWqJjDCkiRhiIwQLAjURc8+pO/XDWQ1RRtjBbUOfwxh5kY9jQu6qtyzMFAHUk8sBBOm7Q1UfYqzPq7oXmTjyRLG4BC9AeeDdfwtWZdlAzDMZYabUzqkEm7SFSB3SLg8z8uuBdJRGapeGRuyEV+12BIC7G3TntiLQGqmEbTRibUIS3fIPLzH89MXIII2EOlpBGCEneRgEZizW5m4W1r87EE7bYjNQSUwSZVMkL7JIV02JHJrGw3PieRxgWRQVvNNTKxW0ZIUOb3tufn1GC7Aq7FQzIbuLo2rztyHp5YyPSWsTv03ti57HVyUdwYmCsEEZcGQdRYDcjf0vzxVhjaZ1jRdTOwVQu9ycFkMZcv4pzpXp1fNe1gp76KeYNYA89lAvtvYtuLjrju/wBmvElNn2QxxxyXqKZQsqNIWdVN9Ba5JuQOpPj1xwvKeFarMUWGOnnlrpCU9n0e6ASt2IJ0gW/Z0GO78L5ZS8G8LQR1NNFHOkaCqeljJ7RwANRtufH54SdUNGxswgfbgT/QKZV5vVwD/q/hhlHE2WaQ7PUKp5FqaQfuxzz7YeKclzjg2SmyrMYKqVauIuke5Ub87jb44SK5GfQefs3RE4DyIIoW9FGxsLXJXnhjvhK4M4jyah4RyWjmzSlSojoo10O+kkhRfnjdmGc1ErxBswiy06GZkWRHDC4AN7euB9SYxY4C2PNQvzxyGPiXiWqzWCKKgzR6V6sRCpMmlSnaaS9gL2tv88XeMc7bJ1mZK6q0CtWjUxsCY2Meu7XO42v1wU7omq6jnxM2YpUUM+V0wqGi1lh4XsB1Hnih2+ef7sP8/wCbHI6XiuvzWq9mpswzgkXJKvDpAAJLe6dgAT6DBb75X/fmZf8AMJ/24lwa6gmjkVgxA1CxNibcsXqSF1pJ5CndFl6gg3H/AHA4ppE7WsDubDbDllvDlVJRRTSUdW0cw7wEZK2vcHrf1+mHcqKWLkbvAvaOzMIdLLG7kg73Fvl6Yas44mkqD2sKwNBPENF40/RHraw2N/Hffn4CuL6MZe0cPYPEXFyGFreQ2HTE8g4YrK7Jp6whUQsDHqNi43vYeGKstNWb9GpKTildgWgrFjz6nqpblPaAXNgdibHn5YYeParKC2XpklQ8giiZZS4Xu2933fVvkMVYuCq2oZtEyLF1kKkgH9v0xDPaySesppc7/wDUyw06QxvHp0Mq335b7nrbnhuHTQk8GXGnKao2cQ5aGtLohhOkXWOXWQegOFa1+6fHBqnlq81aSKCKWWRELaUGwQG3LyuBihS5ZW1srRUlLLM4YqVjFzfBB7bUmRn2z2uJoZC2pwUN9yEvsBjZBC6tHJIkkcdwe1KGwB/F+z1x0rhn7O8qho4My4ozpqOQkP7HqWExWP4mfcm3gBbocBeL4xUzyNlE8lbl9izVT2V2RdOxHUAgcrc7kdTPuK6RncJJXQuVuYVmYUiwTTSVCUt+zdwAOzAFhy8r2vtjRllLLPHMY2VI4Rre7KWJtsFXmxNvTxxdmSWakMAcpTx/gbkNup/fi5DlDwUilmIMzxjUFNiX2Auf8QBAPj4HEuSqhX0PGp6GtdRFaKVJNMqGSyyDxvew5A/DAmuanpKqVKQTdw6dUhF7g87AcrWtgpmWR5tTIe0plKIdOqJDpbnckgb7g+mArMXililW04bVrc3Zumn+f3YIfslwlFJtGoEOdNRJJYkk2Go38gSMbYZpIZA0BUFTfWRc7HYjwOPI6Qt2mtwjpzQixJ8N/iMGs3yj7roKeeOeOpdxaRREQsd9xa/vevLDOSTSGjjlNNrsNvAGf12XvT19XDSTPKHRZ6gEMiglu7pFu8TY+Nh4DDTmf2iQ53lE8S0jRiOTvyLICGVedh8vnz5455kFDWcQ0giy2MxvFExcB9K6RvZQN8aZYqxoWMEeiBoyvfUoFKjcm+/8cZZKcrtiXJDtw7xQJ2D1rArpsoLKqBQTbu22NrA74V+O6fKqXK2ly2SRpamq1OrlQPxtewHK/LfADKZKillZ4ZI45jbSLks+99rYJZ5VT5rRw08scQWKQkPKpR5GJ5Hw8OWJh8H14GWVbaaHfh/PeGqPKaALXCWoFOiSxyx33/FYEcgRi5mnEsFUxnopYiGjOmYoW0tZrBh16HfFTLOM6iihpaBZqcqsSrZlUmIAD+767m+GCLiiSdezgqSB7wZeyBPlYx2we5Fkw3S6MW8kz3M8yNVR1RhipSU7SXsdHvXGoNa9xpvtbnihntdHmtK9KYcwnIr/AGlXaFyQBHoW4tt42w7S55mFlK1lQmlO9paHvW8f0XM41QZ5mZqjOK+dVY6jERDpII2FxCDYdN/jh/einaH/AI2WSoQuFshkpRmjyUVREfuyoGpkdRchQAGI5nBP2HMf930//GX88MdXmNZmmXVtJWVD1Ebw6TrMe15EHNVHQ4Q/vKi/WX5n88N7jnyhVjlj4Yo5YbtGQQnZt2mtnK2IPiMMtfXzyGGGmzNzLJq7yVsy7Fr8rjYbj5YTo5xCmlC2rrttbHoaKaxkD6gbWVefx6H1wNWym3VHTaLK8vz2enkl1TpFFqleSZ3ZmGkAXYnbn13wzsqwU9ktGiCwHIAYRMkSVaCjZGKLMuoKgK6rEg37xvax3FufLEs6llWnAMktztsxw8PjDk9bocV4YS+izX5nLIKyOBlQhidcai2nYEefLn64WKmlp6hXNTIRBADIxi5tZSNIv/eFsXsmk0tOXXUFA1Anns2NVdVLUiWTMou1Eje6jlNYB2a9yb9PgPDGdzbdi63nG4rv/oZfs4yGNuA83rqpdLVodVkU2IiQWuD074b/AE4tcHZJPw/k9NU5gRHJmJVggABjuRYePL5YpZbxlQxcOLkU1HLBQW7MyK2s6eZUmwuTy8bYaeIUqqko0wCoJU7OVRdE323Hhjl6rNNNpriT/wAHLx4dqV9gL9oMbZjkyVM13aml7Rbf2e4Pw5H4YB0nAfEE+SU2ZUiSGOQM/YIVLKt+q3B3A8+djjq1BlUdTmDRVkeqKWBgtuQXbYfDG6vmiylTRU8KxIz6YihtqYi5J8/441aJt4lZVnqXxOCvUCmlegrY9dQGPbc7Cw2APM3Nvri+61uXwdskbmA6pS0rlmVgdQ2vy2A/bi5xVQRUPGNZWdoO2nftokILX1AG/Lbe4AJ3scaaanq87m9mLSFKhXAMj7rpVm5cuYt1xqnJdexiUbaiVsjbNs7oatoop5/Z5tbOp59pe6n43PPrgVSZfUUnFdNS5pTsGkfZW/ECDYj0NsfQHBvC9JwxkUdApWSYntKiU7a3OxPoOQxQz1MszFmy9oI5rWOsp3ozfYqeYI2sRjDPXxxZbr4v+5u2Sy41HwcxzjJKaljPsihZo+crxama/I8ufLA2t+8c3p+0iapqgxYI0rEjUNmsTYc8N3AVNJ7YPaT2rRB76yWuwbTf8vTDw+X04hVAiqkZNgBYC/PFHqHqi081BRt9SzSYnTbfD4OMcHVOZ8NVvbT5RPPBVqaZFcMoLsdIFxyNz4bjljdmdH93ZhWlGo0eoY63jGrsR+qoNuu218dPqqsuZoKfZYrBiOrHcAenP44SK3Ic4lK1HsjTXax0BSykE6QwG/M3vvzxdpNdLVJ7o1RVqdLHDjdu/ACaKqhy+PMc0jqZYJnOl1JjZN7K4Pj5eGB8WZRrT9qk8oqOWhmJPnv4YZaDhzPeIcrmMJiSCGoeFedi68ze/K+1/LCvxBwxnHDUkIzSBY1n3jkSQMp8vEH1x0Yx3KmZMuKKinEr1FXJHULKaeEEcl7PZv5vjdDmk3a9rqjWW+6MdIsNxe23MDGuno66dCI4mnDIbAKWty3FvUfPHSKDgzLUoYlloFqZFtJJL2jIb2N02+O+24Xw3dxjXQohFt8ACLijPZ4C7U9EoPdbTHcDff8AFg4K5J6CpqstaOpNOFsgka8hAJKg2226+PocXc2yDL8pyeOSuoqmljpdUklRTldbqT7rdoCCeYFh0GOaVWcLEK6kyt6r2GWTXEsxGtV02bVpsN9unIb74ieOE0nFGvFknCTU3wdFyfN6OsyWuq6aS8iUfaNGTcxkkFQ3xGET7qpvGD/Qca8tzsU+WUtHRNmcmZRzHs4Dplp5VY7qY7XPI257nDR97cUf/DMv/wCWH/diVjUVSFll3O2c6WHWxG508wBe/wAsGI0ijo1logQ6sb6rajt0PhihRQSyKsyssMaOqvNIwVRf15mwOw32xdCGKNjFLaIEkSIpKsAbAj4EfvxGTkyyi2NXB0SmlFU6nUvagKSdiSADbzviee6XJEagL22kfAb4zJWMXC9JomDPNUM5KLs1mItt5/PFbMpzaIdQzsfTl+eLFSjR7P0+NaeH6MyinC1BS27Rdra17gNb9+JZVHSVrVENTqVg7OirsjAgCx8bW+F8bKKRIsxm7dwBFSmO9vAC/wBQcLlRM8VSsMbPC0ttL7gENcKeXIna4xmzY98HFOinX5Vhx39oduDIaNcnzahljMpknS8BFySQRt5bH5YMVKZtkaPPT1BiTmwvyubcvU4Pw5acs7CKM6ljXSG5FtrXPnucaOK+yqcolhhu2rfVfnp3HwB+t8cHJkc8l2c/iuCvwznhGZyy5pNTwuYSvavMqi5sbX36fsxYzXs6x4phUJUQxSKwqFcFQeRvb1xxvjiF4OIa5NyksUcqb3FrAftDYF8OG2eUSF+zSSeNXbXoAGoElj4C2/hbHbwYFHFwzDky/M6B9pREPE9C0cKOs9OFLNzYKbWF9vxY94WyZKWrerU0RdKViwhDlyzNpuSRYDflfxtbFb7RdOb59DFFU07xU0JAeI3HMFtxz2ZOuGPg3KhBS1vZ6SZZYqcOBbVa7HoPEYp1k9uB+aDBD8ybGqulmqIKpdW6qgFz4c8B8lVzmZaUfhBG25A1b4OJH2rVKILlyLf6sTNMEzBDHay07A+N7481jbn8jqNqKpCvk0cdO2YiGM6lqCmoG97sWt9f2YL5ysi0jIhY7gbHEUEcVakCqLszTyC/W3/jFuapikZyATpO/kbcsZ9Rkc5+4/8AqLMMfbSiC8lhEcTSzKb9uCdtyNr/AEvjZxDmTVk60uXhkmlVwSQNzpJFvlgjR9nLPTRyAFGdiwHWwI/bipPQx/e6VUYI7BnYLf8AuN+eO96PcsU5eWZdXzNJmcP5uMj4My4vCqPLTKwgC6SJWN3J32AJG1sIXEy1OfZdqnmJqPbQBI7Gyi9gBzJ2b9vrjpkuTxSJTUlRKJY41GmPa9zyG2+lQCfM4Uc+oBRjMVoow8MMglRdzbYeHS63x2dzuzO4x2OKAOX5YcizaE5bTyT9tExqGeSwK933R43tztzwdr+KhkNdFSy5ZUV0MsTSOaW5ZAvUjkRZr8xa+A2W5rHUwpNMXEyx2LG42JF/xeK/TGvOayleBhUtIzObIxZxv6q42w8mq5MWNeCpx7nycUyUK0vZU1G1i0kjatBublmOw5iwvvtvvhbrcyqaDLvuSOqo6yAByzpDdEZiN0c7k7Dewta2+H6qkjy7Kat6QvDH7IIZASWBiQHSguxsMcpy+nklljvEzRj3iTpFuu5/84bHJNcdETNNP7On/YpE0dHm1aYo+zd1RHXd9SqSy+lmXDP96f4fn/HCd9n+dLTTZlSzyaVtG6hVvdiulhsd9lHpvg57TQ/2T/T88LklTCMeCHBeV/d9DJT0VRFVdo3N0DkNYeNwB8vjgtmNKKChqK+so6KeKBC5UUkd2A3IFxz2xxqlmrqYH2ZniJ6rsfnglQVea1VXS0stVOySVESEatiGYDf4E4rcbl1CGoj0ofM7lSlShghplhjLhyiqAEHvEADbcnphcy6D26ppe1YCJV1ysfAHBjjKuIzRIKeRVeJTqPOxO4A+n0xRySm0u7SNeOJL2PI23xprmj2OJbMSRSYrM2bTiQKwBCp/iP5D64rZvTxyy8JsHABiRH1nr2pJ+V7eVxi7M75jlaUrtBTQiXW0gjXUwJ5k7Ha/0wMzqtp1qssgpjJ7Llzqqyuw/Sd9WJ8+XLbxxjTe9nE9UyK6l5O4VhNRSRRR7TTBVVvDxPywGzJFgBiAsqroAPhg9lIDgSye7Ch58r/+MK/EVUe1rZF5woSfJrY4CjbT8iX2RzHi6KStzGKogRniFAFZzsoYMxtflfywB4egFXntBTkOyTTrG3ZrdtLbGw6mxNhgpEummcSdwILG4tuR+d8BctqGo66GcFo3ja4ZeancXx6XE7g14OfmSjJNHQswyTKvaYaehnrBFK0cJR1KyRyyLJp1qQCBrjQf5jhsyyCgyLO6HIqfNZUjQmVoZdPfaw0jVbe9uV+mOYnPK2apgmWtleRWUEX2bS2pfrg9k9fPmvHGUTzPrcsFJvcgAMd8Zc6vHyi3TZYzm0/s6zl8CzSyM9+7uPXC9xFm7UFeTEzokCMWWOxLKBbTv52w00xFPl01Qwtvf8vrhNlp2nrpGlA1tGTzvucee0zjjUXJdrOguZN+CvwjMKuKoziZmkqDH2ZTUT2dzfTa3PZfPbBSlmSaZ6OkmWplR2ksEKFlv3bqeW9x56b4H8PymPhY1OlO/NYd2wCCy3Nt7CxPwxapag5bRJLDVpWqsmiKVRayfq33vYiw8Nh44syxx5HklJVTSRGKcpbXHvZCkr1Tif2Np3LUyESx32Vjvv488e53XzUlNNNG5GtyhcKDpU8zv6gYyijWbOEleJBJKpeRwti1gFFz18MEc9okHDWaSsv9XTNp2BOtvC/XljsaLY8X41SKtQ3HJ8gpIxhzJ6h5hEkiCPvgAORfSoPjcn4Y5ZxNX1RzCb2erqYo3WzJGbaxc2J8/Lzx1Of7wFBHJPDAIjGzSpq1GNjaxU25DfpuT0tvzXMKUvWsUIvpWwv0sDi+c9qsz5puGPchNiypO0sPvDSUABJUD093b+OLdPSGnCpF7XIoJJRnUqOv6uD8kMlyHcDltuT8cS9lCgXlGrwOEeqfg5nuyF7Nmd6GVnhkjHZEABtvjsPPAT7ymGVRUscoVYWMgCRWN22tcbHle5F97XOG/OY4I8orbPciEm2+5ttjnmtrMoOzEah4416eW+L/AGTCUnbYfyS+YVF1gZZlX9PKshvKxJIY32WwBG2DHskH+1f/ALnGnhSi05WZhfVOzarG1lGw2+H1wb0ec30xmz5fm0hXNpi6yg27IJuLFWbf0wY4YgB4hpe/Hphu8gUe5YEj6431fC1Q0hEbRsuq4VyNQ8NhfBnK8pqcvpp44Vp0qJhpEu9wvh7thvv8BiYVuVmnTaZvNHdwrFjNZjPmNVNoYlpWPoBtghlBC0M4fUzSDSEXm19rDA6egnpZWNXqQhrkk3+ODOSTLDE9St9DKQjAcz5Y2RnHl2ezeSG27KE6NDl9UTp7RR7o5A35DywlVhmqTKTZ2O9wLX26HHR6fKmzKmlgjcoW3va59MDZOCa4M0SrIiFdLSSsADv7t1BJ525dOeMsJpNs816j+WSlH7OtUdYtPkT1OgMWQMAeRYgW+pGFDMYz7MaQMXnla8rnxO5/fg5UPJDkOW0oF5DEjP5WFh9cLNXU9nVwKJGGqQ949QBY44Tfzpdi6C4s5bmsk9RnNd2YchJmuoJIUKbXt8MUqyFk0MyizrcFSNx44b6zJFl45r6WKFJFmhM8YJsN9NyDcddQxYqOEsx+6J4jTQvIELKTVLtY3AG2526n88eihljUa8I5csU3JsXIUaehhliYPIWsyKACLYZfs/YU/FuWrMixqO0CsxAH9W9tz52t64EcG5Ic5hqmWfsuyKG5Nr3vtsfLf1GGml4GulqrMplJ59nICD8yf2YrzbWnBk4cL3KR1PM5oocujhDITz06hz88KlRmFJQzdpVTour3WZhuRgu9LFlXBdONRkmjjESy7FmtsCfHlhWqMmynMOz+845jNEgWMJMQG1G9rDrvzv0xy36fHdzLijpQy0qNuS1Ec+Sw0cZV4Y5XAYSAhu8SOXrgpXpeCmiF9yWI+OI02TUuWUghpAsUKsW0li1yee7G/hjdUCRBLUNEyx0qBe8LXY8vrjl6jT5feqKdNmzFPHGC56Ausz6l4cnFXWQvKrMsAVCLqSC199ug69cQ4w4tNdwlNDQUUscdVFG+tjd1DEH3R5eeLvD1fBLHURSSRxSJUlWeawvdQbjflY3xL7yy+TOqqaCpijiXSsZkt+kAAFx8vqMd/Tr2caj4MOZrJNl3hqKvzrhqmmqq6ovJTx6oxYKp0rfa3ib/AAxzfMsyrIs3qA1LPOisNLCO9xYWsf55Y7RSypFwxUVupWAidwV5E8h+zC1lksMVFFG1RFI1rtcjYne3wvi6dVyjM4b1tb6CNR+1V8ygCop2N7iYMoI9dJGD0HDtVKm89NfbdTe/rthoWWO+2k38CDjBI4HeVb/3RbFDjHsgWlhXIlcWZNLl3DGY1NVPAVERVdIbmxsBy8Tjk8UaNBNI8gV006F/WJJvv5AXx9CZlBFmNDPR1MSmOZCrB/4b455U/ZjWPGyw19MAW1W7JvCwA3J8evXyxq084QjTK56ev6Br4U4Xhl4ayuU1kkYlpI5CscYvdgCdz64Nf0Vo/wDbar/V/DEqebMI0RNFOoUAe+fyxa9rqv7KD/iH8sZ5RTk2WrBCuUKEeR51IrieugWO42EjEi3+X+bYJ0+T1UTFkzIqT+oL/Hc4OlgPd+Pexg7x5t9SPrhOg8cUYoTuLMrmjo42EjzyKArSadJbzt6nGg0ZSngpVFwigE252w41lJ28TJFGXcb202wMnpvY47yAGRufli+KtDN1wVslhWOYRb2Yb26/zbDBBQxM4AplYHmdAJt5YC5WCaqM+B3w0UqMUlZOYXTsOV/4DEONyQbuGxZzj2mSV5+0aOGMWCKfgB6YUswRjCJAWLRkMb+BO+HziBBHl0cend3uT4gDlhaMS9kpdRZgUYYlY4R6IXc2X+H54alFhqIUe3uFkBIPl/DBpYKcbCBPggwmZdO+TVyLUwvLEO9dCB9ThyWojqFWemVjG+41EDT623wuSLSTGg0bPZqe3diT/SMRMMKC/ZoB12G+MDtyaxPS19vjiL6x3kcKw3BG9vniosolxG2uny6g0heTuB0FzbC5nlLB/SDKpQT2jEARXuH7wsbdSBf4YvZnlv3lVw1dZVyrPCbxumhbfJd/QnGl8ihmcSPU1Lsu99Q29LcsWOaEUWhgp1j7aOOwszBdrY1/aHURpRUdBTMoepmBI3JYk6QfmbnwAwHhy6WklSekmkaWMhkWR+6SPGwvbbFTNF4rzHOo66Sqy2KKOPQlPCz6b797db338cNjlFRfIs4ttBuhpYqKljp3ZZWW/fYAFt/jiz2UZFhGvwuMBolz0/1k0JPipP7xiQGaKd5QT4FhisdF+qo6erVUqo2kjX3VeQ6V9Bfb5Y1JlOW27kKi23dYkfPGtZcxtdir/wCEYmGrL3aJjtyUkYLYUiTZbTJ7sbHyVj+9seDL6ZTfvxn/ABY9FTKgs8LKPXE46pXO0cnqq/vwckm2OBV2DsR5OcSESg6gZAT1uP34wNfcCYjwvYYmpL3Egj1eBa5/ZiAPe0K7hwQOZ5n6Yn2rf2q/LEFjkU7Pt+rYY2Wf9T+fniSCsk5P4QfM7XxvDWF9K/PA1kI7xiDHl4nEbOQe7b5YUehgolgmhlLHVKgDabkC3m3K1/2YU84qmarMIYyuWuQgOkctgcbWWojk7SnleGUDZwitbbnZgR9MU8zyls2ULmVbUSi+oAuF367KAMWRyJKitwdhOgMNNDeSeLtDzGsbfxw2U9M8FLodtMs++493y+WOdwcM0sIASaVrcrn+OG2jzbs6N6WtFXJMBpE0QGyACwJJ3J332/N4zi5ciTi0uCvndHMCjyoVgQ7SMQF8h64X65ox2kSEaVBIJ5WxSzNOIq6cpHTpDThiVaWa7kdLgXAPxOB7cMZlUk9tVhvFdZO2JlJX1CMXQTyaWLOZOzqFVoYe8sxOx8APH8sMidlCgRZIFRdgNrfDCfTcJ1FNpEbALe/dO2CEeSVa391vMnFcnfceKpDEJoxuJHcX5LyOJK8YN++LnqL4A/dlYu/cUdbNjbHBUr0lFuu5HzwlDBq6turIR4kYxRvcEnzHLAwCrXkWJ8L3xItWFh+jHLnp3xFEhPQ/njCjdNh4kXxQjqZ4yF7Nz4HVf6Wxbjq5NVjG48b4AJoSD+I/TG7cjr8bYi0j22Ee/jviJLagzv5WFrYCD1lINwyj1X9+IiWzbOT6G+Ni2YbX+IOPTexUhdtxe+ADA5bn9ceGRujqMRVHIu7A/wCEWt88SDQgAF7dN8AHgezXacMf1RY7eWN0aK127Eb/AItNjiIRDdlkUfDElSbV3WGnza/0xIErMfdCgeNzfHuh/wC0/wCn+ONkZkRbSPc+NhjO0/vf9OAgENjDjMZhWWGs++Maqj+sXGYzEAbh749P3Yk/vDGYzABrq/w4vxcv8uMxmJfQUlJ7g9MaIvdbGYzAgPT7p9MTf8Hx/djMZiUBN/eOB03uDGYzC9yUW8v93FpuTYzGYlClaXm38+OKdN/7r/7T+zGYzEk9gu39WceHk2MxmBEGtfdOK9J/Xv64zGYEBa6Nj2P3TjMZgA3fgPpipjMZiRT/2Q=="/>
          <p:cNvSpPr>
            <a:spLocks noChangeAspect="1" noChangeArrowheads="1"/>
          </p:cNvSpPr>
          <p:nvPr/>
        </p:nvSpPr>
        <p:spPr bwMode="auto">
          <a:xfrm>
            <a:off x="825500" y="163512"/>
            <a:ext cx="1914525" cy="1228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2" name="Picture 16" descr="http://www.lib.berkeley.edu/MRC/AoDai.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63"/>
          <a:stretch/>
        </p:blipFill>
        <p:spPr bwMode="auto">
          <a:xfrm>
            <a:off x="6281255" y="1239838"/>
            <a:ext cx="2514600" cy="1521006"/>
          </a:xfrm>
          <a:prstGeom prst="rect">
            <a:avLst/>
          </a:prstGeom>
          <a:noFill/>
          <a:extLst>
            <a:ext uri="{909E8E84-426E-40dd-AFC4-6F175D3DCCD1}">
              <a14:hiddenFill xmlns="" xmlns:a14="http://schemas.microsoft.com/office/drawing/2010/main">
                <a:solidFill>
                  <a:srgbClr val="FFFFFF"/>
                </a:solidFill>
              </a14:hiddenFill>
            </a:ext>
          </a:extLst>
        </p:spPr>
      </p:pic>
      <p:pic>
        <p:nvPicPr>
          <p:cNvPr id="4114" name="Picture 18" descr="http://media-cdn.tripadvisor.com/media/photo-s/01/ec/a8/07/ho-chi-minh-statue-h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338" y="2893698"/>
            <a:ext cx="2514600" cy="1412748"/>
          </a:xfrm>
          <a:prstGeom prst="rect">
            <a:avLst/>
          </a:prstGeom>
          <a:noFill/>
          <a:extLst>
            <a:ext uri="{909E8E84-426E-40dd-AFC4-6F175D3DCCD1}">
              <a14:hiddenFill xmlns="" xmlns:a14="http://schemas.microsoft.com/office/drawing/2010/main">
                <a:solidFill>
                  <a:srgbClr val="FFFFFF"/>
                </a:solidFill>
              </a14:hiddenFill>
            </a:ext>
          </a:extLst>
        </p:spPr>
      </p:pic>
      <p:pic>
        <p:nvPicPr>
          <p:cNvPr id="4116" name="Picture 20" descr="http://t0.gstatic.com/images?q=tbn:ANd9GcRL3FSBIFTWiElN8hcHfwn4R4pVSh1LGzd1ge9TVglDnborfaJ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05"/>
          <a:stretch/>
        </p:blipFill>
        <p:spPr bwMode="auto">
          <a:xfrm>
            <a:off x="6259485" y="4425737"/>
            <a:ext cx="2513609" cy="1623607"/>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p:nvSpPr>
        <p:spPr bwMode="gray">
          <a:xfrm>
            <a:off x="4032365" y="1239838"/>
            <a:ext cx="2126970" cy="1521006"/>
          </a:xfrm>
          <a:prstGeom prst="rect">
            <a:avLst/>
          </a:prstGeom>
          <a:no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a:r>
              <a:rPr lang="en-US" sz="1200" b="1" dirty="0"/>
              <a:t>Above water line (DOING): </a:t>
            </a:r>
            <a:r>
              <a:rPr lang="en-US" sz="1200" dirty="0"/>
              <a:t>Aspects of culture that are explicit, visible, </a:t>
            </a:r>
            <a:r>
              <a:rPr lang="en-US" sz="1200" dirty="0" smtClean="0"/>
              <a:t>and taught</a:t>
            </a:r>
            <a:r>
              <a:rPr lang="en-US" sz="1000" dirty="0"/>
              <a:t>.</a:t>
            </a:r>
          </a:p>
        </p:txBody>
      </p:sp>
      <p:sp>
        <p:nvSpPr>
          <p:cNvPr id="23" name="Rectangle 22"/>
          <p:cNvSpPr/>
          <p:nvPr/>
        </p:nvSpPr>
        <p:spPr bwMode="gray">
          <a:xfrm>
            <a:off x="4032365" y="2893698"/>
            <a:ext cx="2126970" cy="1412748"/>
          </a:xfrm>
          <a:prstGeom prst="rect">
            <a:avLst/>
          </a:prstGeom>
          <a:no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a:r>
              <a:rPr lang="en-US" sz="1200" b="1" dirty="0"/>
              <a:t>At the water line (THINKING): </a:t>
            </a:r>
            <a:r>
              <a:rPr lang="en-US" sz="1200" dirty="0"/>
              <a:t>The area where official explanations and </a:t>
            </a:r>
            <a:r>
              <a:rPr lang="en-US" sz="1200" dirty="0" smtClean="0"/>
              <a:t>theology </a:t>
            </a:r>
            <a:r>
              <a:rPr lang="en-US" sz="1200" dirty="0"/>
              <a:t>becomes faith.</a:t>
            </a:r>
          </a:p>
        </p:txBody>
      </p:sp>
      <p:sp>
        <p:nvSpPr>
          <p:cNvPr id="24" name="Rectangle 23"/>
          <p:cNvSpPr/>
          <p:nvPr/>
        </p:nvSpPr>
        <p:spPr bwMode="gray">
          <a:xfrm>
            <a:off x="4032365" y="4425737"/>
            <a:ext cx="2126969" cy="1623607"/>
          </a:xfrm>
          <a:prstGeom prst="rect">
            <a:avLst/>
          </a:prstGeom>
          <a:no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a:r>
              <a:rPr lang="en-US" sz="1200" b="1" dirty="0"/>
              <a:t>Below the water line (FEELING): </a:t>
            </a:r>
            <a:r>
              <a:rPr lang="en-US" sz="1200" dirty="0"/>
              <a:t>The habits, assumptions, understandings, values</a:t>
            </a:r>
            <a:r>
              <a:rPr lang="en-US" sz="1200" dirty="0" smtClean="0"/>
              <a:t>, and </a:t>
            </a:r>
            <a:r>
              <a:rPr lang="en-US" sz="1200" dirty="0"/>
              <a:t>judgments.</a:t>
            </a:r>
          </a:p>
        </p:txBody>
      </p:sp>
      <p:grpSp>
        <p:nvGrpSpPr>
          <p:cNvPr id="7" name="Group 6"/>
          <p:cNvGrpSpPr/>
          <p:nvPr/>
        </p:nvGrpSpPr>
        <p:grpSpPr>
          <a:xfrm>
            <a:off x="304800" y="1233762"/>
            <a:ext cx="3727565" cy="4815582"/>
            <a:chOff x="304800" y="1233762"/>
            <a:chExt cx="3727565" cy="4815582"/>
          </a:xfrm>
        </p:grpSpPr>
        <p:pic>
          <p:nvPicPr>
            <p:cNvPr id="4" name="Picture 2"/>
            <p:cNvPicPr>
              <a:picLocks noChangeAspect="1" noChangeArrowheads="1"/>
            </p:cNvPicPr>
            <p:nvPr/>
          </p:nvPicPr>
          <p:blipFill>
            <a:blip r:embed="rId6" cstate="print"/>
            <a:srcRect/>
            <a:stretch>
              <a:fillRect/>
            </a:stretch>
          </p:blipFill>
          <p:spPr bwMode="auto">
            <a:xfrm>
              <a:off x="405291" y="1233762"/>
              <a:ext cx="3627074" cy="4815582"/>
            </a:xfrm>
            <a:prstGeom prst="rect">
              <a:avLst/>
            </a:prstGeom>
            <a:noFill/>
            <a:ln w="9525">
              <a:noFill/>
              <a:miter lim="800000"/>
              <a:headEnd/>
              <a:tailEnd/>
            </a:ln>
          </p:spPr>
        </p:pic>
        <p:sp>
          <p:nvSpPr>
            <p:cNvPr id="6" name="Rectangle 5"/>
            <p:cNvSpPr/>
            <p:nvPr/>
          </p:nvSpPr>
          <p:spPr bwMode="gray">
            <a:xfrm>
              <a:off x="3200400" y="1828800"/>
              <a:ext cx="685800" cy="609600"/>
            </a:xfrm>
            <a:prstGeom prst="rect">
              <a:avLst/>
            </a:prstGeom>
            <a:solidFill>
              <a:schemeClr val="bg1"/>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8" name="Rectangle 17"/>
            <p:cNvSpPr/>
            <p:nvPr/>
          </p:nvSpPr>
          <p:spPr bwMode="gray">
            <a:xfrm>
              <a:off x="3505200" y="2438400"/>
              <a:ext cx="477468" cy="455298"/>
            </a:xfrm>
            <a:prstGeom prst="rect">
              <a:avLst/>
            </a:prstGeom>
            <a:solidFill>
              <a:schemeClr val="bg1"/>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19" name="Rectangle 18"/>
            <p:cNvSpPr/>
            <p:nvPr/>
          </p:nvSpPr>
          <p:spPr bwMode="gray">
            <a:xfrm>
              <a:off x="3505200" y="3276600"/>
              <a:ext cx="401268" cy="838200"/>
            </a:xfrm>
            <a:prstGeom prst="rect">
              <a:avLst/>
            </a:prstGeom>
            <a:solidFill>
              <a:schemeClr val="bg1"/>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20" name="Rectangle 19"/>
            <p:cNvSpPr/>
            <p:nvPr/>
          </p:nvSpPr>
          <p:spPr bwMode="gray">
            <a:xfrm>
              <a:off x="3429000" y="4724400"/>
              <a:ext cx="452484" cy="990600"/>
            </a:xfrm>
            <a:prstGeom prst="rect">
              <a:avLst/>
            </a:prstGeom>
            <a:solidFill>
              <a:schemeClr val="bg1"/>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21" name="Rectangle 20"/>
            <p:cNvSpPr/>
            <p:nvPr/>
          </p:nvSpPr>
          <p:spPr bwMode="gray">
            <a:xfrm>
              <a:off x="381000" y="5105400"/>
              <a:ext cx="890109" cy="363160"/>
            </a:xfrm>
            <a:prstGeom prst="rect">
              <a:avLst/>
            </a:prstGeom>
            <a:solidFill>
              <a:schemeClr val="bg1"/>
            </a:solid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00" b="0" i="0" dirty="0" smtClean="0">
                  <a:latin typeface="+mn-lt"/>
                  <a:sym typeface="Wingdings" pitchFamily="2" charset="2"/>
                </a:rPr>
                <a:t>Hidden</a:t>
              </a:r>
            </a:p>
          </p:txBody>
        </p:sp>
        <p:sp>
          <p:nvSpPr>
            <p:cNvPr id="25" name="Rectangle 24"/>
            <p:cNvSpPr/>
            <p:nvPr/>
          </p:nvSpPr>
          <p:spPr bwMode="gray">
            <a:xfrm>
              <a:off x="304800" y="1752600"/>
              <a:ext cx="890109" cy="363160"/>
            </a:xfrm>
            <a:prstGeom prst="rect">
              <a:avLst/>
            </a:prstGeom>
            <a:solidFill>
              <a:schemeClr val="bg1"/>
            </a:solidFill>
            <a:ln w="3175" algn="ctr">
              <a:solidFill>
                <a:schemeClr val="tx1"/>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00" b="0" i="0" dirty="0" smtClean="0">
                  <a:latin typeface="+mn-lt"/>
                  <a:sym typeface="Wingdings" pitchFamily="2" charset="2"/>
                </a:rPr>
                <a:t>Visible</a:t>
              </a:r>
            </a:p>
          </p:txBody>
        </p:sp>
      </p:grpSp>
      <p:sp>
        <p:nvSpPr>
          <p:cNvPr id="26" name="Rectangle 25"/>
          <p:cNvSpPr/>
          <p:nvPr/>
        </p:nvSpPr>
        <p:spPr bwMode="gray">
          <a:xfrm>
            <a:off x="405291" y="5486400"/>
            <a:ext cx="452484" cy="990600"/>
          </a:xfrm>
          <a:prstGeom prst="rect">
            <a:avLst/>
          </a:prstGeom>
          <a:solidFill>
            <a:schemeClr val="bg1"/>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2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9327</TotalTime>
  <Words>2320</Words>
  <Application>Microsoft Office PowerPoint</Application>
  <PresentationFormat>On-screen Show (4:3)</PresentationFormat>
  <Paragraphs>208</Paragraphs>
  <Slides>11</Slides>
  <Notes>10</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Humnst777 BT</vt:lpstr>
      <vt:lpstr>Times New Roman</vt:lpstr>
      <vt:lpstr>Wingdings</vt:lpstr>
      <vt:lpstr>2_12 - Flower in the Desert</vt:lpstr>
      <vt:lpstr>3_12 - Flower in the Desert</vt:lpstr>
      <vt:lpstr>4_12 - Flower in the Desert</vt:lpstr>
      <vt:lpstr>2_Office Theme</vt:lpstr>
      <vt:lpstr>PowerPoint Presentation</vt:lpstr>
      <vt:lpstr>Agenda</vt:lpstr>
      <vt:lpstr>Why Vietnam?  Rationale for Program Location</vt:lpstr>
      <vt:lpstr>Living Conditions for People in Rural Vietnam</vt:lpstr>
      <vt:lpstr>Life for Vietnamese Middle School Youth</vt:lpstr>
      <vt:lpstr>Vietnamese Beliefs and Practices</vt:lpstr>
      <vt:lpstr>Vietnamese Practical Do’s and Don’ts</vt:lpstr>
      <vt:lpstr>Best Practices for Volunteering Cross-Culturally: Perceptions</vt:lpstr>
      <vt:lpstr>Best Practices for Volunteering Cross-Culturally: Iceberg</vt:lpstr>
      <vt:lpstr>Best Practices for Volunteering Cross-Culturally: Tips</vt:lpstr>
      <vt:lpstr>Next Steps</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Kenley, Alex</dc:creator>
  <cp:lastModifiedBy>Seth Napier</cp:lastModifiedBy>
  <cp:revision>139</cp:revision>
  <dcterms:created xsi:type="dcterms:W3CDTF">2011-03-09T12:25:59Z</dcterms:created>
  <dcterms:modified xsi:type="dcterms:W3CDTF">2017-02-03T12:32:06Z</dcterms:modified>
</cp:coreProperties>
</file>