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4" r:id="rId2"/>
  </p:sldMasterIdLst>
  <p:notesMasterIdLst>
    <p:notesMasterId r:id="rId10"/>
  </p:notesMasterIdLst>
  <p:sldIdLst>
    <p:sldId id="303" r:id="rId3"/>
    <p:sldId id="258" r:id="rId4"/>
    <p:sldId id="329" r:id="rId5"/>
    <p:sldId id="316" r:id="rId6"/>
    <p:sldId id="325" r:id="rId7"/>
    <p:sldId id="312" r:id="rId8"/>
    <p:sldId id="31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pos="55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rett Rodrigues" initials="JR"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9" autoAdjust="0"/>
    <p:restoredTop sz="76085" autoAdjust="0"/>
  </p:normalViewPr>
  <p:slideViewPr>
    <p:cSldViewPr showGuides="1">
      <p:cViewPr>
        <p:scale>
          <a:sx n="70" d="100"/>
          <a:sy n="70" d="100"/>
        </p:scale>
        <p:origin x="1638" y="-528"/>
      </p:cViewPr>
      <p:guideLst>
        <p:guide orient="horz" pos="912"/>
        <p:guide pos="55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49631-66FF-4B2A-9F26-F9C53B7A4890}" type="datetimeFigureOut">
              <a:rPr lang="en-US" smtClean="0"/>
              <a:pPr/>
              <a:t>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87CD0-730F-4D26-BB49-31FCDE479900}" type="slidenum">
              <a:rPr lang="en-US" smtClean="0"/>
              <a:pPr/>
              <a:t>‹#›</a:t>
            </a:fld>
            <a:endParaRPr lang="en-US" dirty="0"/>
          </a:p>
        </p:txBody>
      </p:sp>
    </p:spTree>
    <p:extLst>
      <p:ext uri="{BB962C8B-B14F-4D97-AF65-F5344CB8AC3E}">
        <p14:creationId xmlns:p14="http://schemas.microsoft.com/office/powerpoint/2010/main" val="303384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48773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32500" lnSpcReduction="20000"/>
          </a:bodyPr>
          <a:lstStyle/>
          <a:p>
            <a:pPr marL="0" indent="0">
              <a:spcBef>
                <a:spcPts val="600"/>
              </a:spcBef>
              <a:spcAft>
                <a:spcPts val="600"/>
              </a:spcAft>
              <a:buFont typeface="Wingdings" pitchFamily="2" charset="2"/>
              <a:buNone/>
            </a:pPr>
            <a:r>
              <a:rPr lang="en-US" sz="1200" b="1" dirty="0" smtClean="0"/>
              <a:t>Vietnamese</a:t>
            </a:r>
            <a:r>
              <a:rPr lang="en-US" sz="1200" b="1" baseline="0" dirty="0" smtClean="0"/>
              <a:t> Learning Style</a:t>
            </a:r>
          </a:p>
          <a:p>
            <a:pPr marL="0" indent="0">
              <a:spcBef>
                <a:spcPts val="600"/>
              </a:spcBef>
              <a:spcAft>
                <a:spcPts val="600"/>
              </a:spcAft>
              <a:buFont typeface="Wingdings" pitchFamily="2" charset="2"/>
              <a:buNone/>
            </a:pPr>
            <a:r>
              <a:rPr lang="en-US" sz="1200" b="0" baseline="0" dirty="0" smtClean="0"/>
              <a:t>*Be sure to communicate and rely on your Vietnamese college student counterparts</a:t>
            </a:r>
          </a:p>
          <a:p>
            <a:pPr marL="0" indent="0">
              <a:spcBef>
                <a:spcPts val="600"/>
              </a:spcBef>
              <a:spcAft>
                <a:spcPts val="600"/>
              </a:spcAft>
              <a:buFont typeface="Wingdings" pitchFamily="2" charset="2"/>
              <a:buNone/>
            </a:pPr>
            <a:endParaRPr lang="en-US" sz="1200" b="0" baseline="0" dirty="0" smtClean="0"/>
          </a:p>
          <a:p>
            <a:pPr marL="171450" indent="-171450">
              <a:spcBef>
                <a:spcPts val="600"/>
              </a:spcBef>
              <a:spcAft>
                <a:spcPts val="600"/>
              </a:spcAft>
              <a:buFont typeface="Wingdings" pitchFamily="2" charset="2"/>
              <a:buChar char="§"/>
            </a:pPr>
            <a:r>
              <a:rPr lang="en-US" sz="1200" b="0" u="sng" baseline="0" dirty="0" smtClean="0"/>
              <a:t>Meticulous note-taking</a:t>
            </a:r>
            <a:r>
              <a:rPr lang="en-US" sz="1200" b="0" u="none" baseline="0" dirty="0" smtClean="0"/>
              <a:t>: Vietnamese students often scribe information directly from the board. Work with your Vietnamese college counterparts to decide the proper detail of information to note on the board.</a:t>
            </a:r>
          </a:p>
          <a:p>
            <a:pPr marL="171450" indent="-171450">
              <a:spcBef>
                <a:spcPts val="600"/>
              </a:spcBef>
              <a:spcAft>
                <a:spcPts val="600"/>
              </a:spcAft>
              <a:buFont typeface="Wingdings" pitchFamily="2" charset="2"/>
              <a:buChar char="§"/>
            </a:pPr>
            <a:r>
              <a:rPr lang="en-US" sz="1200" b="0" u="sng" baseline="0" dirty="0" smtClean="0"/>
              <a:t>Formalized lesson outline</a:t>
            </a:r>
            <a:r>
              <a:rPr lang="en-US" sz="1200" b="0" u="none" baseline="0" dirty="0" smtClean="0"/>
              <a:t>: While you shouldn’t “teach to the test,” the student versions workbooks are there to provide a structured outline, much like the student typically learn with while in school. Rely on the book to guide your teaching.</a:t>
            </a:r>
          </a:p>
          <a:p>
            <a:pPr marL="171450" indent="-171450">
              <a:spcBef>
                <a:spcPts val="600"/>
              </a:spcBef>
              <a:spcAft>
                <a:spcPts val="600"/>
              </a:spcAft>
              <a:buFont typeface="Wingdings" pitchFamily="2" charset="2"/>
              <a:buChar char="§"/>
            </a:pPr>
            <a:r>
              <a:rPr lang="en-US" sz="1200" b="0" u="sng" dirty="0" smtClean="0"/>
              <a:t>Quiet learning environment</a:t>
            </a:r>
            <a:r>
              <a:rPr lang="en-US" sz="1200" b="0" u="none" dirty="0" smtClean="0"/>
              <a:t>: Most Vietnamese</a:t>
            </a:r>
            <a:r>
              <a:rPr lang="en-US" sz="1200" b="0" u="none" baseline="0" dirty="0" smtClean="0"/>
              <a:t> classrooms are quiet learning environments. Don’t be distracted by the student’s attentiveness or lack of direct response.</a:t>
            </a:r>
          </a:p>
          <a:p>
            <a:pPr marL="171450" indent="-171450">
              <a:spcBef>
                <a:spcPts val="600"/>
              </a:spcBef>
              <a:spcAft>
                <a:spcPts val="600"/>
              </a:spcAft>
              <a:buFont typeface="Wingdings" pitchFamily="2" charset="2"/>
              <a:buChar char="§"/>
            </a:pPr>
            <a:r>
              <a:rPr lang="en-US" sz="1200" b="0" u="sng" baseline="0" dirty="0" smtClean="0"/>
              <a:t>Wait to be called on to answer</a:t>
            </a:r>
            <a:r>
              <a:rPr lang="en-US" sz="1200" b="0" u="none" baseline="0" dirty="0" smtClean="0"/>
              <a:t>: Vietnamese students will often wait to be called on the give an answer. Don’t necessarily interrupt your classes’ lack of raised hands as a lack of understanding. Try calling on a student to see if they understand and then helping them work through the answer if they don’t get it correct initially.</a:t>
            </a:r>
          </a:p>
          <a:p>
            <a:pPr marL="171450" indent="-171450">
              <a:spcBef>
                <a:spcPts val="600"/>
              </a:spcBef>
              <a:spcAft>
                <a:spcPts val="600"/>
              </a:spcAft>
              <a:buFont typeface="Wingdings" pitchFamily="2" charset="2"/>
              <a:buChar char="§"/>
            </a:pPr>
            <a:r>
              <a:rPr lang="en-US" sz="1200" b="0" u="sng" baseline="0" dirty="0" smtClean="0"/>
              <a:t>Immense respect for education</a:t>
            </a:r>
            <a:r>
              <a:rPr lang="en-US" sz="1200" b="0" u="none" baseline="0" dirty="0" smtClean="0"/>
              <a:t>: The Vietnamese, like most Confucian cultures, have an immense respect for education and teachers. Try to convey this reinforce this respect by keeping the classroom a formal setting. Stand up to teach. Don’t sit on the desks. Demand attention from your students while you teach.</a:t>
            </a:r>
          </a:p>
          <a:p>
            <a:pPr marL="171450" indent="-171450">
              <a:spcBef>
                <a:spcPts val="600"/>
              </a:spcBef>
              <a:spcAft>
                <a:spcPts val="600"/>
              </a:spcAft>
              <a:buFont typeface="Wingdings" pitchFamily="2" charset="2"/>
              <a:buChar char="§"/>
            </a:pPr>
            <a:r>
              <a:rPr lang="en-US" sz="1200" b="0" u="sng" baseline="0" dirty="0" smtClean="0"/>
              <a:t>Balance respect for students and discipline</a:t>
            </a:r>
            <a:r>
              <a:rPr lang="en-US" sz="1200" b="0" u="none" baseline="0" dirty="0" smtClean="0"/>
              <a:t>: Despite the need to keep the educational setting formal, we aren’t their teachers. Try to balance discipline by creating fun and engaging activities for the students. Don’t belittle them and always show respect for cultural norms (e.g. not touching student’s heads, not pointing the bottoms of your feet towards any students).</a:t>
            </a:r>
            <a:endParaRPr lang="en-US" sz="1200" b="0" u="sng" baseline="0" dirty="0" smtClean="0"/>
          </a:p>
          <a:p>
            <a:pPr marL="171450" indent="-171450">
              <a:spcBef>
                <a:spcPts val="600"/>
              </a:spcBef>
              <a:spcAft>
                <a:spcPts val="600"/>
              </a:spcAft>
              <a:buFont typeface="Wingdings" pitchFamily="2" charset="2"/>
              <a:buChar char="§"/>
            </a:pPr>
            <a:endParaRPr lang="en-US" sz="1200" b="1" dirty="0" smtClean="0"/>
          </a:p>
          <a:p>
            <a:pPr marL="0" indent="0">
              <a:spcBef>
                <a:spcPts val="600"/>
              </a:spcBef>
              <a:spcAft>
                <a:spcPts val="600"/>
              </a:spcAft>
              <a:buFont typeface="Wingdings" pitchFamily="2" charset="2"/>
              <a:buNone/>
            </a:pPr>
            <a:r>
              <a:rPr lang="en-US" sz="1200" b="1" dirty="0" smtClean="0"/>
              <a:t>Secrets</a:t>
            </a:r>
            <a:r>
              <a:rPr lang="en-US" sz="1200" b="1" baseline="0" dirty="0" smtClean="0"/>
              <a:t> of Successful Teaching:</a:t>
            </a:r>
            <a:endParaRPr lang="en-US" sz="1200" b="1" dirty="0" smtClean="0"/>
          </a:p>
          <a:p>
            <a:pPr marL="182880" indent="-182880">
              <a:spcBef>
                <a:spcPts val="600"/>
              </a:spcBef>
              <a:spcAft>
                <a:spcPts val="600"/>
              </a:spcAft>
              <a:buFont typeface="Wingdings" pitchFamily="2" charset="2"/>
              <a:buChar char="§"/>
            </a:pPr>
            <a:r>
              <a:rPr lang="en-US" sz="1200" b="0" u="sng" dirty="0" smtClean="0"/>
              <a:t>Your leadership as a teacher is critical</a:t>
            </a:r>
            <a:r>
              <a:rPr lang="en-US" sz="1200" b="0" u="none" dirty="0" smtClean="0"/>
              <a:t>.</a:t>
            </a:r>
            <a:r>
              <a:rPr lang="en-US" sz="1200" dirty="0" smtClean="0"/>
              <a:t> But to be successful, you must also have at least one person on your "team" of youth, if not a few, who can effectively lead their fellow teammates.</a:t>
            </a:r>
          </a:p>
          <a:p>
            <a:pPr marL="182880" indent="-182880">
              <a:spcBef>
                <a:spcPts val="600"/>
              </a:spcBef>
              <a:spcAft>
                <a:spcPts val="600"/>
              </a:spcAft>
              <a:buFont typeface="Wingdings" pitchFamily="2" charset="2"/>
              <a:buChar char="§"/>
            </a:pPr>
            <a:r>
              <a:rPr lang="en-US" sz="1200" u="sng" dirty="0" smtClean="0"/>
              <a:t>Model effective leadership</a:t>
            </a:r>
            <a:r>
              <a:rPr lang="en-US" sz="1200" dirty="0" smtClean="0"/>
              <a:t>. Youth will learn infinitely more about leadership by your actions than by what you preach to them. Be sure you are just as demanding of your own leadership skills as you are of the youth.</a:t>
            </a:r>
          </a:p>
          <a:p>
            <a:pPr marL="182880" indent="-182880">
              <a:spcBef>
                <a:spcPts val="600"/>
              </a:spcBef>
              <a:spcAft>
                <a:spcPts val="600"/>
              </a:spcAft>
              <a:buFont typeface="Wingdings" pitchFamily="2" charset="2"/>
              <a:buChar char="§"/>
            </a:pPr>
            <a:r>
              <a:rPr lang="en-US" sz="1200" u="sng" dirty="0" smtClean="0"/>
              <a:t>Pay attention to group dynamics</a:t>
            </a:r>
            <a:r>
              <a:rPr lang="en-US" sz="1200" dirty="0" smtClean="0"/>
              <a:t>. Every team/class has to be coached slightly differently.</a:t>
            </a:r>
          </a:p>
          <a:p>
            <a:pPr marL="182880" indent="-182880">
              <a:spcBef>
                <a:spcPts val="600"/>
              </a:spcBef>
              <a:spcAft>
                <a:spcPts val="600"/>
              </a:spcAft>
              <a:buFont typeface="Wingdings" pitchFamily="2" charset="2"/>
              <a:buChar char="§"/>
            </a:pPr>
            <a:r>
              <a:rPr lang="en-US" sz="1200" u="sng" dirty="0" smtClean="0"/>
              <a:t>Use your own style and expertise</a:t>
            </a:r>
            <a:r>
              <a:rPr lang="en-US" sz="1200" dirty="0" smtClean="0"/>
              <a:t>. Follow the content of the curriculum, but use your own style and expertise to add 'texture“ to the material. This is not a rigid curriculum but meant to be fluid and alive. Use examples and personal stories wherever you can.</a:t>
            </a:r>
          </a:p>
          <a:p>
            <a:pPr marL="182880" indent="-182880">
              <a:spcBef>
                <a:spcPts val="600"/>
              </a:spcBef>
              <a:spcAft>
                <a:spcPts val="600"/>
              </a:spcAft>
              <a:buFont typeface="Wingdings" pitchFamily="2" charset="2"/>
              <a:buChar char="§"/>
            </a:pPr>
            <a:r>
              <a:rPr lang="en-US" sz="1200" u="sng" dirty="0" smtClean="0"/>
              <a:t>Ask</a:t>
            </a:r>
            <a:r>
              <a:rPr lang="en-US" sz="1200" u="sng" baseline="0" dirty="0" smtClean="0"/>
              <a:t> </a:t>
            </a:r>
            <a:r>
              <a:rPr lang="en-US" sz="1200" u="sng" dirty="0" smtClean="0"/>
              <a:t>open-ended questions</a:t>
            </a:r>
            <a:r>
              <a:rPr lang="en-US" sz="1200" dirty="0" smtClean="0"/>
              <a:t>. Get into the habit of asking open-ended questions where appropriate; then make sure you give people enough time to respond. Always acknowledge participants' answers and opinions.</a:t>
            </a:r>
          </a:p>
          <a:p>
            <a:pPr marL="182880" indent="-182880">
              <a:spcBef>
                <a:spcPts val="600"/>
              </a:spcBef>
              <a:spcAft>
                <a:spcPts val="600"/>
              </a:spcAft>
              <a:buFont typeface="Wingdings" pitchFamily="2" charset="2"/>
              <a:buChar char="§"/>
            </a:pPr>
            <a:r>
              <a:rPr lang="en-US" sz="1200" u="sng" dirty="0" smtClean="0"/>
              <a:t>Understand the camp dynamic</a:t>
            </a:r>
            <a:r>
              <a:rPr lang="en-US" sz="1200" dirty="0" smtClean="0"/>
              <a:t>. Realize that the intensity and emotional level of the camp increases as time goes on. Include icebreakers or other quick experiential activities when you sense a decline in momentum, especially as the week moves on and participants are getting tired.</a:t>
            </a:r>
          </a:p>
          <a:p>
            <a:pPr marL="182880" indent="-182880">
              <a:spcBef>
                <a:spcPts val="600"/>
              </a:spcBef>
              <a:spcAft>
                <a:spcPts val="600"/>
              </a:spcAft>
              <a:buFont typeface="Wingdings" pitchFamily="2" charset="2"/>
              <a:buChar char="§"/>
            </a:pPr>
            <a:r>
              <a:rPr lang="en-US" sz="1200" u="sng" dirty="0" smtClean="0"/>
              <a:t>Participate</a:t>
            </a:r>
            <a:r>
              <a:rPr lang="en-US" sz="1200" u="sng" baseline="0" dirty="0" smtClean="0"/>
              <a:t> in the learning process</a:t>
            </a:r>
            <a:r>
              <a:rPr lang="en-US" sz="1200" baseline="0" dirty="0" smtClean="0"/>
              <a:t>. </a:t>
            </a:r>
            <a:r>
              <a:rPr lang="en-US" sz="1200" dirty="0" smtClean="0"/>
              <a:t>Use these three weeks as a time of risk taking and growth for yourself. The more you personally participate in the learning process, the more effective your coaching will be for the participants.</a:t>
            </a:r>
          </a:p>
          <a:p>
            <a:pPr marL="182880" indent="-182880">
              <a:spcBef>
                <a:spcPts val="600"/>
              </a:spcBef>
              <a:spcAft>
                <a:spcPts val="600"/>
              </a:spcAft>
              <a:buFont typeface="Wingdings" pitchFamily="2" charset="2"/>
              <a:buChar char="§"/>
            </a:pPr>
            <a:r>
              <a:rPr lang="en-US" sz="1200" u="sng" dirty="0" smtClean="0"/>
              <a:t>Plan personal time</a:t>
            </a:r>
            <a:r>
              <a:rPr lang="en-US" sz="1200" dirty="0" smtClean="0"/>
              <a:t>. Use</a:t>
            </a:r>
            <a:r>
              <a:rPr lang="en-US" sz="1200" baseline="0" dirty="0" smtClean="0"/>
              <a:t> it</a:t>
            </a:r>
            <a:r>
              <a:rPr lang="en-US" sz="1200" dirty="0" smtClean="0"/>
              <a:t> for reflection, rest, and feedback.</a:t>
            </a: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68566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b="1" dirty="0" smtClean="0"/>
              <a:t>Tips</a:t>
            </a:r>
            <a:r>
              <a:rPr lang="en-US" b="1" baseline="0" dirty="0" smtClean="0"/>
              <a:t> from great coaches</a:t>
            </a:r>
            <a:r>
              <a:rPr lang="en-US" b="1" dirty="0" smtClean="0"/>
              <a:t>:</a:t>
            </a:r>
            <a:endParaRPr lang="en-US" b="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Take your role seriously --- but not too seriously</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Be comfortable with being in charge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Be dependable and stable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Be patient</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Be flexible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Enjoy getting to know your kids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Desire to help kids learn and grow</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Be an encourager</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Be willing to learn</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Have a sense of humor</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t>Secrets</a:t>
            </a:r>
            <a:r>
              <a:rPr lang="en-US" sz="1200" b="1" baseline="0" dirty="0" smtClean="0"/>
              <a:t> of Successful Coaching</a:t>
            </a:r>
            <a:endParaRPr lang="en-US" sz="1200" b="1" dirty="0" smtClean="0"/>
          </a:p>
          <a:p>
            <a:pPr marL="182880" indent="-182880">
              <a:spcBef>
                <a:spcPts val="600"/>
              </a:spcBef>
              <a:buFont typeface="Wingdings" pitchFamily="2" charset="2"/>
              <a:buChar char="§"/>
            </a:pPr>
            <a:r>
              <a:rPr lang="en-US" sz="1200" b="1" dirty="0" smtClean="0"/>
              <a:t>Character-based</a:t>
            </a:r>
            <a:r>
              <a:rPr lang="en-US" sz="1200" dirty="0" smtClean="0"/>
              <a:t> - credible coaches are people of great character</a:t>
            </a:r>
          </a:p>
          <a:p>
            <a:pPr marL="182880" indent="-182880">
              <a:spcBef>
                <a:spcPts val="600"/>
              </a:spcBef>
              <a:buFont typeface="Wingdings" pitchFamily="2" charset="2"/>
              <a:buChar char="§"/>
            </a:pPr>
            <a:r>
              <a:rPr lang="en-US" sz="1200" b="1" dirty="0" smtClean="0"/>
              <a:t>Competent</a:t>
            </a:r>
            <a:r>
              <a:rPr lang="en-US" sz="1200" dirty="0" smtClean="0"/>
              <a:t> - credible coaches know the strategies and skills of their sport</a:t>
            </a:r>
          </a:p>
          <a:p>
            <a:pPr marL="182880" indent="-182880">
              <a:spcBef>
                <a:spcPts val="600"/>
              </a:spcBef>
              <a:buFont typeface="Wingdings" pitchFamily="2" charset="2"/>
              <a:buChar char="§"/>
            </a:pPr>
            <a:r>
              <a:rPr lang="en-US" sz="1200" b="1" dirty="0" smtClean="0"/>
              <a:t>Committed</a:t>
            </a:r>
            <a:r>
              <a:rPr lang="en-US" sz="1200" dirty="0" smtClean="0"/>
              <a:t> - credible coaches have a real passion for coaching</a:t>
            </a:r>
          </a:p>
          <a:p>
            <a:pPr marL="182880" indent="-182880">
              <a:spcBef>
                <a:spcPts val="600"/>
              </a:spcBef>
              <a:buFont typeface="Wingdings" pitchFamily="2" charset="2"/>
              <a:buChar char="§"/>
            </a:pPr>
            <a:r>
              <a:rPr lang="en-US" sz="1200" b="1" dirty="0" smtClean="0"/>
              <a:t>Caring</a:t>
            </a:r>
            <a:r>
              <a:rPr lang="en-US" sz="1200" dirty="0" smtClean="0"/>
              <a:t> - credible coaches care about their kids as people</a:t>
            </a:r>
          </a:p>
          <a:p>
            <a:pPr marL="182880" indent="-182880">
              <a:spcBef>
                <a:spcPts val="600"/>
              </a:spcBef>
              <a:buFont typeface="Wingdings" pitchFamily="2" charset="2"/>
              <a:buChar char="§"/>
            </a:pPr>
            <a:r>
              <a:rPr lang="en-US" sz="1200" b="1" dirty="0" smtClean="0"/>
              <a:t>Confidence builder </a:t>
            </a:r>
            <a:r>
              <a:rPr lang="en-US" sz="1200" dirty="0" smtClean="0"/>
              <a:t>- credible coaches help kids feel good about themselves</a:t>
            </a:r>
          </a:p>
          <a:p>
            <a:pPr marL="182880" indent="-182880">
              <a:spcBef>
                <a:spcPts val="600"/>
              </a:spcBef>
              <a:buFont typeface="Wingdings" pitchFamily="2" charset="2"/>
              <a:buChar char="§"/>
            </a:pPr>
            <a:r>
              <a:rPr lang="en-US" sz="1200" b="1" dirty="0" smtClean="0"/>
              <a:t>Communicator</a:t>
            </a:r>
            <a:r>
              <a:rPr lang="en-US" sz="1200" dirty="0" smtClean="0"/>
              <a:t> - credible coaches communicate and listen well</a:t>
            </a:r>
          </a:p>
          <a:p>
            <a:pPr marL="182880" indent="-182880">
              <a:spcBef>
                <a:spcPts val="600"/>
              </a:spcBef>
              <a:buFont typeface="Wingdings" pitchFamily="2" charset="2"/>
              <a:buChar char="§"/>
            </a:pPr>
            <a:r>
              <a:rPr lang="en-US" sz="1200" b="1" dirty="0" smtClean="0"/>
              <a:t>Consistent</a:t>
            </a:r>
            <a:r>
              <a:rPr lang="en-US" sz="1200" dirty="0" smtClean="0"/>
              <a:t> - credible coaches have consistent philosophies and moods</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eaLnBrk="1" hangingPunct="1">
              <a:spcBef>
                <a:spcPct val="0"/>
              </a:spcBef>
            </a:pPr>
            <a:endParaRPr lang="en-US" b="1"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25511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ts val="600"/>
              </a:spcBef>
              <a:buFont typeface="Wingdings" pitchFamily="2" charset="2"/>
              <a:buNone/>
            </a:pPr>
            <a:r>
              <a:rPr lang="en-US" sz="1200" b="1" u="none" dirty="0" smtClean="0"/>
              <a:t>Keys to Conducting a Great</a:t>
            </a:r>
            <a:r>
              <a:rPr lang="en-US" sz="1200" b="1" u="none" baseline="0" dirty="0" smtClean="0"/>
              <a:t> Practice</a:t>
            </a:r>
            <a:endParaRPr lang="en-US" sz="1200" b="1" u="none" dirty="0" smtClean="0"/>
          </a:p>
          <a:p>
            <a:pPr marL="182880" indent="-182880">
              <a:spcBef>
                <a:spcPts val="600"/>
              </a:spcBef>
              <a:buFont typeface="Wingdings" pitchFamily="2" charset="2"/>
              <a:buChar char="§"/>
            </a:pPr>
            <a:r>
              <a:rPr lang="en-US" sz="1200" b="1" u="sng" dirty="0" smtClean="0"/>
              <a:t>Players' Focus</a:t>
            </a:r>
            <a:r>
              <a:rPr lang="en-US" sz="1200" dirty="0" smtClean="0"/>
              <a:t>: When you explain a skill or drill to your team, first make sure you have everyone's attention.  </a:t>
            </a:r>
          </a:p>
          <a:p>
            <a:pPr marL="182880" indent="-182880">
              <a:spcBef>
                <a:spcPts val="600"/>
              </a:spcBef>
              <a:buFont typeface="Wingdings" pitchFamily="2" charset="2"/>
              <a:buChar char="§"/>
            </a:pPr>
            <a:r>
              <a:rPr lang="en-US" sz="1200" b="1" u="sng" dirty="0" smtClean="0"/>
              <a:t>Name That Skill</a:t>
            </a:r>
            <a:r>
              <a:rPr lang="en-US" sz="1200" dirty="0" smtClean="0"/>
              <a:t>: When you have their attention, identify the skill or tactic you are going to teach.</a:t>
            </a:r>
          </a:p>
          <a:p>
            <a:pPr marL="182880" indent="-182880">
              <a:spcBef>
                <a:spcPts val="600"/>
              </a:spcBef>
              <a:buFont typeface="Wingdings" pitchFamily="2" charset="2"/>
              <a:buChar char="§"/>
            </a:pPr>
            <a:r>
              <a:rPr lang="en-US" sz="1200" b="1" u="sng" dirty="0" smtClean="0"/>
              <a:t>Skill Context</a:t>
            </a:r>
            <a:r>
              <a:rPr lang="en-US" sz="1200" dirty="0" smtClean="0"/>
              <a:t>: Make sure to put the skill or tactic into context for the players. Let your players know how the team benefits when the skill or tactic is correctly executed.</a:t>
            </a:r>
          </a:p>
          <a:p>
            <a:pPr marL="182880" indent="-182880">
              <a:spcBef>
                <a:spcPts val="600"/>
              </a:spcBef>
              <a:buFont typeface="Wingdings" pitchFamily="2" charset="2"/>
              <a:buChar char="§"/>
            </a:pPr>
            <a:r>
              <a:rPr lang="en-US" sz="1200" b="1" u="sng" dirty="0" smtClean="0"/>
              <a:t>Show and Tell</a:t>
            </a:r>
            <a:r>
              <a:rPr lang="en-US" sz="1200" dirty="0" smtClean="0"/>
              <a:t>: A verbal explanation is not enough. Make sure you briefly explain the skill as you demonstrate it.  Show the skill a few times.  Break the skill into parts, showing each part first and then showing the complete skill without a break.</a:t>
            </a:r>
          </a:p>
          <a:p>
            <a:pPr marL="182880" indent="-182880">
              <a:spcBef>
                <a:spcPts val="600"/>
              </a:spcBef>
              <a:buFont typeface="Wingdings" pitchFamily="2" charset="2"/>
              <a:buChar char="§"/>
            </a:pPr>
            <a:r>
              <a:rPr lang="en-US" sz="1200" b="1" u="sng" dirty="0" smtClean="0"/>
              <a:t>Practice the Skill</a:t>
            </a:r>
            <a:r>
              <a:rPr lang="en-US" sz="1200" dirty="0" smtClean="0"/>
              <a:t>: After you've introduced a skill and shown and told your players how to perform it, have them practice the skill in game-like situations. Use drills or games that simulate the experiences they will have in competitions and observe their techniques</a:t>
            </a:r>
          </a:p>
          <a:p>
            <a:pPr marL="182880" indent="-182880">
              <a:spcBef>
                <a:spcPts val="600"/>
              </a:spcBef>
              <a:buFont typeface="Wingdings" pitchFamily="2" charset="2"/>
              <a:buChar char="§"/>
            </a:pPr>
            <a:r>
              <a:rPr lang="en-US" sz="1200" b="1" u="sng" dirty="0" smtClean="0"/>
              <a:t>Provide Feedback</a:t>
            </a:r>
            <a:r>
              <a:rPr lang="en-US" sz="1200" dirty="0" smtClean="0"/>
              <a:t>: As players take part in a drill or a game, practicing the skill or tactic you've just taught them, observe their execution and be ready to provide feedback to help them correct their errors and improve their play.</a:t>
            </a: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80529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marL="0" marR="0" indent="0" algn="l" defTabSz="914400" rtl="0" eaLnBrk="1" fontAlgn="auto" latinLnBrk="0" hangingPunct="1">
              <a:lnSpc>
                <a:spcPct val="100000"/>
              </a:lnSpc>
              <a:spcBef>
                <a:spcPts val="1200"/>
              </a:spcBef>
              <a:spcAft>
                <a:spcPts val="1200"/>
              </a:spcAft>
              <a:buClrTx/>
              <a:buSzTx/>
              <a:buFont typeface="Wingdings" pitchFamily="2" charset="2"/>
              <a:buNone/>
              <a:tabLst/>
              <a:defRPr/>
            </a:pPr>
            <a:r>
              <a:rPr lang="en-US" sz="1200" dirty="0" smtClean="0"/>
              <a:t>A key component of the program is bridging the cultural gap between yourselves and your peer Vietnamese coaches.  Below are some tips for helping to build and maintain that relationship:</a:t>
            </a:r>
          </a:p>
          <a:p>
            <a:pPr marL="182880" indent="-182880">
              <a:spcBef>
                <a:spcPts val="1200"/>
              </a:spcBef>
              <a:spcAft>
                <a:spcPts val="1200"/>
              </a:spcAft>
              <a:buFont typeface="Wingdings" pitchFamily="2" charset="2"/>
              <a:buChar char="§"/>
            </a:pPr>
            <a:endParaRPr lang="en-US" sz="1200" b="1" dirty="0" smtClean="0">
              <a:solidFill>
                <a:srgbClr val="002060"/>
              </a:solidFill>
            </a:endParaRPr>
          </a:p>
          <a:p>
            <a:pPr marL="182880" indent="-182880">
              <a:spcBef>
                <a:spcPts val="1200"/>
              </a:spcBef>
              <a:spcAft>
                <a:spcPts val="1200"/>
              </a:spcAft>
              <a:buFont typeface="Wingdings" pitchFamily="2" charset="2"/>
              <a:buChar char="§"/>
            </a:pPr>
            <a:endParaRPr lang="en-US" sz="1200" b="1" dirty="0" smtClean="0">
              <a:solidFill>
                <a:srgbClr val="002060"/>
              </a:solidFill>
            </a:endParaRPr>
          </a:p>
          <a:p>
            <a:pPr marL="182880" indent="-182880">
              <a:spcBef>
                <a:spcPts val="1200"/>
              </a:spcBef>
              <a:spcAft>
                <a:spcPts val="1200"/>
              </a:spcAft>
              <a:buFont typeface="Wingdings" pitchFamily="2" charset="2"/>
              <a:buChar char="§"/>
            </a:pPr>
            <a:r>
              <a:rPr lang="en-US" sz="1200" b="1" dirty="0" smtClean="0">
                <a:solidFill>
                  <a:srgbClr val="002060"/>
                </a:solidFill>
              </a:rPr>
              <a:t>Be friendly and open-minded</a:t>
            </a:r>
            <a:r>
              <a:rPr lang="en-US" sz="1200" dirty="0" smtClean="0">
                <a:solidFill>
                  <a:srgbClr val="002060"/>
                </a:solidFill>
              </a:rPr>
              <a:t>. Remember that they are coaches as well – not just “your translators”</a:t>
            </a:r>
          </a:p>
          <a:p>
            <a:pPr marL="182880" indent="-182880">
              <a:spcBef>
                <a:spcPts val="1200"/>
              </a:spcBef>
              <a:spcAft>
                <a:spcPts val="1200"/>
              </a:spcAft>
              <a:buFont typeface="Wingdings" pitchFamily="2" charset="2"/>
              <a:buChar char="§"/>
            </a:pPr>
            <a:r>
              <a:rPr lang="en-US" sz="1200" b="1" dirty="0" smtClean="0">
                <a:solidFill>
                  <a:srgbClr val="002060"/>
                </a:solidFill>
              </a:rPr>
              <a:t>Demonstrate patience and speak slowly.</a:t>
            </a:r>
          </a:p>
          <a:p>
            <a:pPr marL="182880" indent="-182880">
              <a:spcBef>
                <a:spcPts val="1200"/>
              </a:spcBef>
              <a:spcAft>
                <a:spcPts val="1200"/>
              </a:spcAft>
              <a:buFont typeface="Wingdings" pitchFamily="2" charset="2"/>
              <a:buChar char="§"/>
            </a:pPr>
            <a:r>
              <a:rPr lang="en-US" sz="1200" b="1" dirty="0" smtClean="0">
                <a:solidFill>
                  <a:srgbClr val="002060"/>
                </a:solidFill>
              </a:rPr>
              <a:t>Discuss the lesson plans thoroughly.</a:t>
            </a:r>
            <a:r>
              <a:rPr lang="en-US" sz="1200" b="1" baseline="0" dirty="0" smtClean="0">
                <a:solidFill>
                  <a:srgbClr val="002060"/>
                </a:solidFill>
              </a:rPr>
              <a:t> </a:t>
            </a:r>
            <a:r>
              <a:rPr lang="en-US" sz="1200" b="0" baseline="0" dirty="0" smtClean="0">
                <a:solidFill>
                  <a:srgbClr val="002060"/>
                </a:solidFill>
              </a:rPr>
              <a:t>Review the </a:t>
            </a:r>
            <a:r>
              <a:rPr lang="en-US" sz="1200" dirty="0" smtClean="0">
                <a:solidFill>
                  <a:srgbClr val="002060"/>
                </a:solidFill>
              </a:rPr>
              <a:t>actual lessons nightly. This will ensure that the Vietnamese coaches understand what you are explaining and can appropriately translate.</a:t>
            </a:r>
          </a:p>
          <a:p>
            <a:pPr marL="182880" indent="-182880">
              <a:spcBef>
                <a:spcPts val="1200"/>
              </a:spcBef>
              <a:spcAft>
                <a:spcPts val="1200"/>
              </a:spcAft>
              <a:buFont typeface="Wingdings" pitchFamily="2" charset="2"/>
              <a:buChar char="§"/>
            </a:pPr>
            <a:r>
              <a:rPr lang="en-US" sz="1200" b="1" dirty="0" smtClean="0">
                <a:solidFill>
                  <a:srgbClr val="002060"/>
                </a:solidFill>
              </a:rPr>
              <a:t>Ask if they have questions</a:t>
            </a:r>
            <a:r>
              <a:rPr lang="en-US" sz="1200" dirty="0" smtClean="0">
                <a:solidFill>
                  <a:srgbClr val="002060"/>
                </a:solidFill>
              </a:rPr>
              <a:t>. Thoroughly answer the ones that they have</a:t>
            </a:r>
            <a:r>
              <a:rPr lang="en-US" sz="1200" baseline="0" dirty="0" smtClean="0">
                <a:solidFill>
                  <a:srgbClr val="002060"/>
                </a:solidFill>
              </a:rPr>
              <a:t> and seek to collaborate on the best ways to deliver the material.</a:t>
            </a:r>
            <a:endParaRPr lang="en-US" sz="1200" dirty="0" smtClean="0">
              <a:solidFill>
                <a:srgbClr val="002060"/>
              </a:solidFill>
            </a:endParaRPr>
          </a:p>
          <a:p>
            <a:pPr marL="182880" indent="-182880">
              <a:spcBef>
                <a:spcPts val="1200"/>
              </a:spcBef>
              <a:spcAft>
                <a:spcPts val="1200"/>
              </a:spcAft>
              <a:buFont typeface="Wingdings" pitchFamily="2" charset="2"/>
              <a:buChar char="§"/>
            </a:pPr>
            <a:r>
              <a:rPr lang="en-US" sz="1200" b="1" dirty="0" smtClean="0">
                <a:solidFill>
                  <a:srgbClr val="002060"/>
                </a:solidFill>
              </a:rPr>
              <a:t>Get to know them on a personal level</a:t>
            </a:r>
            <a:r>
              <a:rPr lang="en-US" sz="1200" dirty="0" smtClean="0">
                <a:solidFill>
                  <a:srgbClr val="002060"/>
                </a:solidFill>
              </a:rPr>
              <a:t>.</a:t>
            </a:r>
            <a:r>
              <a:rPr lang="en-US" sz="1200" baseline="0" dirty="0" smtClean="0">
                <a:solidFill>
                  <a:srgbClr val="002060"/>
                </a:solidFill>
              </a:rPr>
              <a:t> T</a:t>
            </a:r>
            <a:r>
              <a:rPr lang="en-US" sz="1200" dirty="0" smtClean="0">
                <a:solidFill>
                  <a:srgbClr val="002060"/>
                </a:solidFill>
              </a:rPr>
              <a:t>ell them about yourself and ask them about themselves. This is the</a:t>
            </a:r>
            <a:r>
              <a:rPr lang="en-US" sz="1200" baseline="0" dirty="0" smtClean="0">
                <a:solidFill>
                  <a:srgbClr val="002060"/>
                </a:solidFill>
              </a:rPr>
              <a:t> quickest way to cultural interaction.</a:t>
            </a:r>
            <a:endParaRPr lang="en-US" sz="1200" dirty="0" smtClean="0">
              <a:solidFill>
                <a:srgbClr val="002060"/>
              </a:solidFill>
            </a:endParaRPr>
          </a:p>
          <a:p>
            <a:pPr marL="182880" indent="-182880">
              <a:spcBef>
                <a:spcPts val="1200"/>
              </a:spcBef>
              <a:spcAft>
                <a:spcPts val="1200"/>
              </a:spcAft>
              <a:buFont typeface="Wingdings" pitchFamily="2" charset="2"/>
              <a:buChar char="§"/>
            </a:pPr>
            <a:r>
              <a:rPr lang="en-US" sz="1200" b="1" dirty="0" smtClean="0">
                <a:solidFill>
                  <a:srgbClr val="002060"/>
                </a:solidFill>
              </a:rPr>
              <a:t>Include them in evening activities</a:t>
            </a:r>
            <a:r>
              <a:rPr lang="en-US" sz="1200" dirty="0" smtClean="0">
                <a:solidFill>
                  <a:srgbClr val="002060"/>
                </a:solidFill>
              </a:rPr>
              <a:t>.</a:t>
            </a:r>
            <a:r>
              <a:rPr lang="en-US" sz="1200" baseline="0" dirty="0" smtClean="0">
                <a:solidFill>
                  <a:srgbClr val="002060"/>
                </a:solidFill>
              </a:rPr>
              <a:t> Play cards, watch movies, and engage in weekend activities not just with your fellow American coaches but with your Vietnamese counterparts as well.</a:t>
            </a:r>
            <a:endParaRPr lang="en-US" sz="1200" dirty="0" smtClean="0">
              <a:solidFill>
                <a:srgbClr val="002060"/>
              </a:solidFill>
            </a:endParaRPr>
          </a:p>
          <a:p>
            <a:pPr marL="182880" indent="-182880">
              <a:spcBef>
                <a:spcPts val="1200"/>
              </a:spcBef>
              <a:spcAft>
                <a:spcPts val="1200"/>
              </a:spcAft>
              <a:buFont typeface="Wingdings" pitchFamily="2" charset="2"/>
              <a:buChar char="§"/>
            </a:pPr>
            <a:r>
              <a:rPr lang="en-US" sz="1200" b="1" dirty="0" smtClean="0">
                <a:solidFill>
                  <a:srgbClr val="002060"/>
                </a:solidFill>
              </a:rPr>
              <a:t>Ask about cultural differences and norms</a:t>
            </a:r>
            <a:r>
              <a:rPr lang="en-US" sz="1200" dirty="0" smtClean="0">
                <a:solidFill>
                  <a:srgbClr val="002060"/>
                </a:solidFill>
              </a:rPr>
              <a:t>. Understand anything you should be aware of and work</a:t>
            </a:r>
            <a:r>
              <a:rPr lang="en-US" sz="1200" baseline="0" dirty="0" smtClean="0">
                <a:solidFill>
                  <a:srgbClr val="002060"/>
                </a:solidFill>
              </a:rPr>
              <a:t> to find solutions that respect both your comfort and their traditions. A simple conversation may be enough to resolve an issue that may cause a loss of face for both parties later on.</a:t>
            </a:r>
            <a:endParaRPr lang="en-US" sz="1200" dirty="0" smtClean="0">
              <a:solidFill>
                <a:srgbClr val="002060"/>
              </a:solidFill>
            </a:endParaRP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42549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You are by no means required to know these </a:t>
            </a:r>
            <a:r>
              <a:rPr lang="en-US" baseline="0" dirty="0" smtClean="0"/>
              <a:t>words, </a:t>
            </a:r>
            <a:r>
              <a:rPr lang="en-US" baseline="0" dirty="0" smtClean="0"/>
              <a:t>especially since knowing how to pronounce them is difficult until you actually hear the words from the Vietnamese coaches who will be helping you learn. </a:t>
            </a:r>
            <a:r>
              <a:rPr lang="en-US" baseline="0" dirty="0" smtClean="0"/>
              <a:t>While we highly encourage you to throw yourself into the fun of learning and using many words and expressions while you are in Vietnam, you are not expected to know any ahead </a:t>
            </a:r>
            <a:r>
              <a:rPr lang="en-US" baseline="0" smtClean="0"/>
              <a:t>of time. </a:t>
            </a:r>
            <a:r>
              <a:rPr lang="en-US" baseline="0" dirty="0" smtClean="0"/>
              <a:t>This </a:t>
            </a:r>
            <a:r>
              <a:rPr lang="en-US" baseline="0" dirty="0" smtClean="0"/>
              <a:t>is purely an aid that you can use and refer to once in Vietnam.</a:t>
            </a: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913B3B-B6ED-42CF-8694-82AE30278B0D}"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633484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invGray">
          <a:xfrm>
            <a:off x="381000" y="363538"/>
            <a:ext cx="1928813" cy="360362"/>
          </a:xfrm>
          <a:prstGeom prst="rect">
            <a:avLst/>
          </a:prstGeom>
          <a:noFill/>
          <a:ln w="9525" algn="ctr">
            <a:noFill/>
            <a:miter lim="800000"/>
            <a:headEnd/>
            <a:tailEnd/>
          </a:ln>
        </p:spPr>
      </p:pic>
      <p:sp>
        <p:nvSpPr>
          <p:cNvPr id="5" name="Rectangle 4"/>
          <p:cNvSpPr/>
          <p:nvPr userDrawn="1"/>
        </p:nvSpPr>
        <p:spPr bwMode="gray">
          <a:xfrm>
            <a:off x="7391400" y="0"/>
            <a:ext cx="1752600" cy="12954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sp>
        <p:nvSpPr>
          <p:cNvPr id="6" name="Rectangle 5"/>
          <p:cNvSpPr/>
          <p:nvPr userDrawn="1"/>
        </p:nvSpPr>
        <p:spPr bwMode="gray">
          <a:xfrm>
            <a:off x="0" y="6477000"/>
            <a:ext cx="9144000" cy="381000"/>
          </a:xfrm>
          <a:prstGeom prst="rect">
            <a:avLst/>
          </a:prstGeom>
          <a:solidFill>
            <a:schemeClr val="bg1"/>
          </a:solidFill>
          <a:ln w="3175" algn="ctr">
            <a:noFill/>
            <a:miter lim="800000"/>
            <a:headEnd/>
            <a:tailEnd/>
          </a:ln>
          <a:effectLst/>
        </p:spPr>
        <p:txBody>
          <a:bodyPr lIns="45720" rIns="45720" anchor="ctr"/>
          <a:lstStyle/>
          <a:p>
            <a:pPr algn="ctr" eaLnBrk="0" hangingPunct="0">
              <a:spcBef>
                <a:spcPts val="300"/>
              </a:spcBef>
              <a:buClr>
                <a:srgbClr val="000066"/>
              </a:buClr>
              <a:defRPr/>
            </a:pPr>
            <a:endParaRPr lang="en-US" sz="1000" dirty="0">
              <a:solidFill>
                <a:srgbClr val="000066"/>
              </a:solidFill>
              <a:cs typeface="Arial" charset="0"/>
              <a:sym typeface="Wingdings" pitchFamily="2" charset="2"/>
            </a:endParaRPr>
          </a:p>
        </p:txBody>
      </p:sp>
      <p:pic>
        <p:nvPicPr>
          <p:cNvPr id="7" name="Picture 7" descr="Janssen_Pref_RGB.png"/>
          <p:cNvPicPr>
            <a:picLocks noChangeAspect="1"/>
          </p:cNvPicPr>
          <p:nvPr userDrawn="1"/>
        </p:nvPicPr>
        <p:blipFill>
          <a:blip r:embed="rId3" cstate="print"/>
          <a:srcRect/>
          <a:stretch>
            <a:fillRect/>
          </a:stretch>
        </p:blipFill>
        <p:spPr bwMode="auto">
          <a:xfrm>
            <a:off x="6934200" y="-152400"/>
            <a:ext cx="2001838" cy="1160463"/>
          </a:xfrm>
          <a:prstGeom prst="rect">
            <a:avLst/>
          </a:prstGeom>
          <a:noFill/>
          <a:ln w="9525">
            <a:noFill/>
            <a:miter lim="800000"/>
            <a:headEnd/>
            <a:tailEnd/>
          </a:ln>
        </p:spPr>
      </p:pic>
      <p:sp>
        <p:nvSpPr>
          <p:cNvPr id="529410" name="Rectangle 2"/>
          <p:cNvSpPr>
            <a:spLocks noGrp="1" noChangeArrowheads="1"/>
          </p:cNvSpPr>
          <p:nvPr>
            <p:ph type="subTitle" idx="1"/>
          </p:nvPr>
        </p:nvSpPr>
        <p:spPr>
          <a:xfrm>
            <a:off x="306390" y="4572000"/>
            <a:ext cx="8624887" cy="297004"/>
          </a:xfrm>
        </p:spPr>
        <p:txBody>
          <a:bodyPr/>
          <a:lstStyle>
            <a:lvl1pPr>
              <a:spcBef>
                <a:spcPct val="30000"/>
              </a:spcBef>
              <a:spcAft>
                <a:spcPct val="0"/>
              </a:spcAft>
              <a:buClr>
                <a:schemeClr val="bg2"/>
              </a:buClr>
              <a:defRPr sz="1400">
                <a:solidFill>
                  <a:schemeClr val="bg1"/>
                </a:solidFill>
              </a:defRPr>
            </a:lvl1pPr>
          </a:lstStyle>
          <a:p>
            <a:r>
              <a:rPr lang="en-US"/>
              <a:t>Click to edit Master subtitle style</a:t>
            </a:r>
          </a:p>
        </p:txBody>
      </p:sp>
      <p:sp>
        <p:nvSpPr>
          <p:cNvPr id="529411" name="Rectangle 3"/>
          <p:cNvSpPr>
            <a:spLocks noGrp="1" noChangeArrowheads="1"/>
          </p:cNvSpPr>
          <p:nvPr>
            <p:ph type="ctrTitle"/>
          </p:nvPr>
        </p:nvSpPr>
        <p:spPr>
          <a:xfrm>
            <a:off x="306390" y="1390651"/>
            <a:ext cx="8624887" cy="671513"/>
          </a:xfrm>
        </p:spPr>
        <p:txBody>
          <a:bodyPr anchor="t"/>
          <a:lstStyle>
            <a:lvl1pPr>
              <a:defRPr sz="4000">
                <a:solidFill>
                  <a:schemeClr val="bg1"/>
                </a:solidFill>
                <a:latin typeface="Times New Roman" pitchFamily="18"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571099" y="1003300"/>
            <a:ext cx="3283976" cy="19097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4" y="442914"/>
            <a:ext cx="618631" cy="2346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76135" y="442914"/>
            <a:ext cx="2494529" cy="2346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Three Column Content w/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477000" y="1603248"/>
            <a:ext cx="2514600" cy="457200"/>
          </a:xfrm>
        </p:spPr>
        <p:txBody>
          <a:bodyPr anchor="b">
            <a:normAutofit/>
          </a:bodyPr>
          <a:lstStyle>
            <a:lvl1pPr marL="0" indent="0">
              <a:buNone/>
              <a:defRPr sz="2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7000" y="2133600"/>
            <a:ext cx="2514600" cy="4495800"/>
          </a:xfrm>
        </p:spPr>
        <p:txBody>
          <a:bodyPr>
            <a:normAutofit/>
          </a:bodyPr>
          <a:lstStyle>
            <a:lvl1pPr>
              <a:defRPr sz="2000">
                <a:solidFill>
                  <a:schemeClr val="accent5"/>
                </a:solidFill>
              </a:defRPr>
            </a:lvl1pPr>
            <a:lvl2pPr>
              <a:defRPr sz="2000">
                <a:solidFill>
                  <a:schemeClr val="accent5"/>
                </a:solidFill>
              </a:defRPr>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8" name="Text Placeholder 2"/>
          <p:cNvSpPr>
            <a:spLocks noGrp="1"/>
          </p:cNvSpPr>
          <p:nvPr>
            <p:ph type="body" idx="13"/>
          </p:nvPr>
        </p:nvSpPr>
        <p:spPr>
          <a:xfrm>
            <a:off x="3695700" y="1603248"/>
            <a:ext cx="2514600" cy="457200"/>
          </a:xfrm>
        </p:spPr>
        <p:txBody>
          <a:bodyPr anchor="b">
            <a:noAutofit/>
          </a:bodyPr>
          <a:lstStyle>
            <a:lvl1pPr marL="0" indent="0">
              <a:buNone/>
              <a:defRPr lang="en-US" sz="2000" kern="1200" dirty="0" smtClean="0">
                <a:solidFill>
                  <a:schemeClr val="accent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4"/>
          </p:nvPr>
        </p:nvSpPr>
        <p:spPr>
          <a:xfrm>
            <a:off x="3695700" y="2133603"/>
            <a:ext cx="2514600" cy="1246495"/>
          </a:xfrm>
        </p:spPr>
        <p:txBody>
          <a:bodyPr/>
          <a:lstStyle>
            <a:lvl1pPr>
              <a:defRPr lang="en-US" sz="2000" kern="1200" dirty="0" smtClean="0">
                <a:solidFill>
                  <a:schemeClr val="accent5"/>
                </a:solidFill>
                <a:latin typeface="+mn-lt"/>
                <a:ea typeface="+mn-ea"/>
                <a:cs typeface="+mn-cs"/>
              </a:defRPr>
            </a:lvl1pPr>
            <a:lvl2pPr>
              <a:defRPr sz="2000">
                <a:solidFill>
                  <a:schemeClr val="accent5"/>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5"/>
          <p:cNvSpPr>
            <a:spLocks noGrp="1"/>
          </p:cNvSpPr>
          <p:nvPr>
            <p:ph type="sldNum" sz="quarter" idx="15"/>
          </p:nvPr>
        </p:nvSpPr>
        <p:spPr>
          <a:xfrm>
            <a:off x="0" y="6492875"/>
            <a:ext cx="457200" cy="365125"/>
          </a:xfrm>
          <a:prstGeom prst="rect">
            <a:avLst/>
          </a:prstGeom>
        </p:spPr>
        <p:txBody>
          <a:bodyPr/>
          <a:lstStyle>
            <a:lvl1pPr>
              <a:lnSpc>
                <a:spcPct val="95000"/>
              </a:lnSpc>
              <a:spcBef>
                <a:spcPct val="20000"/>
              </a:spcBef>
              <a:defRPr sz="1400" b="1" i="1">
                <a:solidFill>
                  <a:srgbClr val="000066"/>
                </a:solidFill>
                <a:latin typeface="+mn-lt"/>
                <a:cs typeface="+mn-cs"/>
              </a:defRPr>
            </a:lvl1pPr>
          </a:lstStyle>
          <a:p>
            <a:pPr fontAlgn="base">
              <a:spcAft>
                <a:spcPct val="0"/>
              </a:spcAft>
              <a:defRPr/>
            </a:pPr>
            <a:fld id="{83DE1E84-234D-4FCA-B7D3-C7E283CEFC53}" type="slidenum">
              <a:rPr lang="en-US"/>
              <a:pPr fontAlgn="base">
                <a:spcAft>
                  <a:spcPct val="0"/>
                </a:spcAft>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dirty="0"/>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dirty="0"/>
              <a:t>                                       </a:t>
            </a:r>
            <a:fld id="{F2791AC7-B6A1-46EE-A525-404899C8B2AB}" type="slidenum">
              <a:rPr lang="en-US"/>
              <a:pPr fontAlgn="base">
                <a:spcBef>
                  <a:spcPct val="0"/>
                </a:spcBef>
                <a:spcAft>
                  <a:spcPct val="0"/>
                </a:spcAft>
                <a:defRPr/>
              </a:pPr>
              <a:t>‹#›</a:t>
            </a:fld>
            <a:endParaRPr lang="en-US" dirty="0"/>
          </a:p>
          <a:p>
            <a:pPr fontAlgn="base">
              <a:spcBef>
                <a:spcPct val="0"/>
              </a:spcBef>
              <a:spcAft>
                <a:spcPct val="0"/>
              </a:spcAft>
              <a:defRPr/>
            </a:pPr>
            <a:fld id="{192B6260-8A34-494F-9D8A-F04F87BF6E2C}" type="slidenum">
              <a:rPr lang="en-US"/>
              <a:pPr fontAlgn="base">
                <a:spcBef>
                  <a:spcPct val="0"/>
                </a:spcBef>
                <a:spcAft>
                  <a:spcPct val="0"/>
                </a:spcAft>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ftr" sz="quarter" idx="10"/>
          </p:nvPr>
        </p:nvSpPr>
        <p:spPr>
          <a:xfrm>
            <a:off x="3730625" y="6400800"/>
            <a:ext cx="25146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dirty="0"/>
              <a:t>NGF-Project status &amp; Global roll out</a:t>
            </a:r>
          </a:p>
        </p:txBody>
      </p:sp>
      <p:sp>
        <p:nvSpPr>
          <p:cNvPr id="4" name="Rectangle 6"/>
          <p:cNvSpPr>
            <a:spLocks noGrp="1" noChangeArrowheads="1"/>
          </p:cNvSpPr>
          <p:nvPr>
            <p:ph type="sldNum" sz="quarter" idx="11"/>
          </p:nvPr>
        </p:nvSpPr>
        <p:spPr>
          <a:xfrm>
            <a:off x="6477000" y="6400800"/>
            <a:ext cx="1905000" cy="457200"/>
          </a:xfrm>
          <a:prstGeom prst="rect">
            <a:avLst/>
          </a:prstGeom>
        </p:spPr>
        <p:txBody>
          <a:bodyPr/>
          <a:lstStyle>
            <a:lvl1pPr>
              <a:defRPr>
                <a:solidFill>
                  <a:srgbClr val="000066"/>
                </a:solidFill>
                <a:latin typeface="+mn-lt"/>
                <a:cs typeface="Arial" pitchFamily="34" charset="0"/>
              </a:defRPr>
            </a:lvl1pPr>
          </a:lstStyle>
          <a:p>
            <a:pPr fontAlgn="base">
              <a:spcBef>
                <a:spcPct val="0"/>
              </a:spcBef>
              <a:spcAft>
                <a:spcPct val="0"/>
              </a:spcAft>
              <a:defRPr/>
            </a:pPr>
            <a:r>
              <a:rPr lang="en-US" dirty="0"/>
              <a:t>                                       </a:t>
            </a:r>
            <a:fld id="{CC7BBD1F-17D8-427B-AD83-A4ABD48F36BC}" type="slidenum">
              <a:rPr lang="en-US"/>
              <a:pPr fontAlgn="base">
                <a:spcBef>
                  <a:spcPct val="0"/>
                </a:spcBef>
                <a:spcAft>
                  <a:spcPct val="0"/>
                </a:spcAft>
                <a:defRPr/>
              </a:pPr>
              <a:t>‹#›</a:t>
            </a:fld>
            <a:endParaRPr lang="en-US" dirty="0"/>
          </a:p>
          <a:p>
            <a:pPr fontAlgn="base">
              <a:spcBef>
                <a:spcPct val="0"/>
              </a:spcBef>
              <a:spcAft>
                <a:spcPct val="0"/>
              </a:spcAft>
              <a:defRPr/>
            </a:pPr>
            <a:fld id="{A3B081F3-AC93-40E0-B30B-82710AFDCE8F}" type="slidenum">
              <a:rPr lang="en-US"/>
              <a:pPr fontAlgn="base">
                <a:spcBef>
                  <a:spcPct val="0"/>
                </a:spcBef>
                <a:spcAft>
                  <a:spcPct val="0"/>
                </a:spcAft>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userDrawn="1"/>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prstClr val="black"/>
              </a:buClr>
              <a:buSzPct val="80000"/>
              <a:buFont typeface="Wingdings" pitchFamily="2" charset="2"/>
              <a:buNone/>
              <a:defRPr/>
            </a:pPr>
            <a:endParaRPr lang="en-US" sz="1400" b="1" i="1" dirty="0">
              <a:solidFill>
                <a:prstClr val="black"/>
              </a:solidFill>
              <a:cs typeface="Arial" pitchFamily="34"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7513" y="514350"/>
            <a:ext cx="8320087" cy="258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7513" y="1001713"/>
            <a:ext cx="8320087" cy="1139825"/>
          </a:xfrm>
        </p:spPr>
        <p:txBody>
          <a:bodyPr/>
          <a:lstStyle/>
          <a:p>
            <a:pPr lvl="0"/>
            <a:endParaRPr lang="en-US" noProof="0"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1B050-A424-4153-AA81-5EA7ECD8C2DF}"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49825-53F1-4ACA-ACA8-417CE9D9FEFD}"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CC8D0-DC98-46C5-A986-F39E95DA827E}"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F1798-5BC0-40EA-9A34-BFDFB4F8CFBC}" type="datetime1">
              <a:rPr lang="en-US" smtClean="0">
                <a:solidFill>
                  <a:prstClr val="black">
                    <a:tint val="75000"/>
                  </a:prstClr>
                </a:solidFill>
              </a:rPr>
              <a:pPr/>
              <a:t>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825B3-C859-4381-A068-FAD3BBF8E51B}" type="datetime1">
              <a:rPr lang="en-US" smtClean="0">
                <a:solidFill>
                  <a:prstClr val="black">
                    <a:tint val="75000"/>
                  </a:prstClr>
                </a:solidFill>
              </a:rPr>
              <a:pPr/>
              <a:t>2/3/2017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1F68D-4C9F-4474-B4C8-13544407A307}" type="datetime1">
              <a:rPr lang="en-US" smtClean="0">
                <a:solidFill>
                  <a:prstClr val="black">
                    <a:tint val="75000"/>
                  </a:prstClr>
                </a:solidFill>
              </a:rPr>
              <a:pPr/>
              <a:t>2/3/2017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62B66-8D61-42AC-A3F9-967F0BEE956C}" type="datetime1">
              <a:rPr lang="en-US" smtClean="0">
                <a:solidFill>
                  <a:prstClr val="black">
                    <a:tint val="75000"/>
                  </a:prstClr>
                </a:solidFill>
              </a:rPr>
              <a:pPr/>
              <a:t>2/3/2017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9C65C-8D00-4032-B522-6A81BFB486FC}" type="datetime1">
              <a:rPr lang="en-US" smtClean="0">
                <a:solidFill>
                  <a:prstClr val="black">
                    <a:tint val="75000"/>
                  </a:prstClr>
                </a:solidFill>
              </a:rPr>
              <a:pPr/>
              <a:t>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F78C6-F3CA-43E7-A923-EBC55D93C524}" type="datetime1">
              <a:rPr lang="en-US" smtClean="0">
                <a:solidFill>
                  <a:prstClr val="black">
                    <a:tint val="75000"/>
                  </a:prstClr>
                </a:solidFill>
              </a:rPr>
              <a:pPr/>
              <a:t>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81DAD-984E-4CB0-BCEA-44C22EB1C353}"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02A4-70FD-4372-8739-FFD8CCF47465}"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417320" y="3054096"/>
            <a:ext cx="6400800" cy="914400"/>
          </a:xfrm>
        </p:spPr>
        <p:txBody>
          <a:bodyPr>
            <a:noAutofit/>
          </a:bodyPr>
          <a:lstStyle>
            <a:lvl1pPr>
              <a:buNone/>
              <a:defRPr sz="2800" b="1">
                <a:latin typeface="Humnst777 BT" pitchFamily="34" charset="0"/>
                <a:cs typeface="Arial" pitchFamily="34" charset="0"/>
              </a:defRPr>
            </a:lvl1pPr>
            <a:lvl2pPr>
              <a:defRPr sz="2700">
                <a:latin typeface="Arial" pitchFamily="34" charset="0"/>
                <a:cs typeface="Arial" pitchFamily="34" charset="0"/>
              </a:defRPr>
            </a:lvl2pPr>
            <a:lvl3pPr>
              <a:defRPr sz="2700">
                <a:latin typeface="Arial" pitchFamily="34" charset="0"/>
                <a:cs typeface="Arial" pitchFamily="34" charset="0"/>
              </a:defRPr>
            </a:lvl3pPr>
            <a:lvl4pPr>
              <a:defRPr sz="2700">
                <a:latin typeface="Arial" pitchFamily="34" charset="0"/>
                <a:cs typeface="Arial" pitchFamily="34" charset="0"/>
              </a:defRPr>
            </a:lvl4pPr>
            <a:lvl5pPr>
              <a:buNone/>
              <a:defRPr sz="2700">
                <a:latin typeface="Arial" pitchFamily="34" charset="0"/>
                <a:cs typeface="Arial" pitchFamily="34" charset="0"/>
              </a:defRPr>
            </a:lvl5pPr>
          </a:lstStyle>
          <a:p>
            <a:pPr lvl="0"/>
            <a:r>
              <a:rPr lang="en-US" dirty="0" smtClean="0"/>
              <a:t>Click to edit Master text styles</a:t>
            </a:r>
          </a:p>
        </p:txBody>
      </p:sp>
      <p:sp>
        <p:nvSpPr>
          <p:cNvPr id="15" name="Text Placeholder 14"/>
          <p:cNvSpPr>
            <a:spLocks noGrp="1"/>
          </p:cNvSpPr>
          <p:nvPr>
            <p:ph type="body" sz="quarter" idx="11"/>
          </p:nvPr>
        </p:nvSpPr>
        <p:spPr>
          <a:xfrm>
            <a:off x="1417320" y="3962400"/>
            <a:ext cx="6400800" cy="685800"/>
          </a:xfrm>
        </p:spPr>
        <p:txBody>
          <a:bodyPr/>
          <a:lstStyle>
            <a:lvl1pPr>
              <a:buNone/>
              <a:defRPr sz="2000" b="0">
                <a:latin typeface="Humnst777 BT" pitchFamily="34" charset="0"/>
              </a:defRPr>
            </a:lvl1pPr>
            <a:lvl2pPr>
              <a:defRPr sz="1400"/>
            </a:lvl2pPr>
            <a:lvl3pPr>
              <a:defRPr sz="1200"/>
            </a:lvl3pPr>
            <a:lvl4pPr>
              <a:defRPr sz="1100"/>
            </a:lvl4pPr>
            <a:lvl5pPr>
              <a:defRPr sz="1000"/>
            </a:lvl5pPr>
          </a:lstStyle>
          <a:p>
            <a:pPr lvl="0"/>
            <a:r>
              <a:rPr lang="en-US" dirty="0" smtClean="0"/>
              <a:t>Click to edit Master text styles</a:t>
            </a:r>
          </a:p>
        </p:txBody>
      </p:sp>
      <p:sp>
        <p:nvSpPr>
          <p:cNvPr id="17" name="Text Placeholder 16"/>
          <p:cNvSpPr>
            <a:spLocks noGrp="1"/>
          </p:cNvSpPr>
          <p:nvPr>
            <p:ph type="body" sz="quarter" idx="12"/>
          </p:nvPr>
        </p:nvSpPr>
        <p:spPr>
          <a:xfrm>
            <a:off x="1417320" y="4648200"/>
            <a:ext cx="6400800" cy="533400"/>
          </a:xfrm>
        </p:spPr>
        <p:txBody>
          <a:bodyPr>
            <a:noAutofit/>
          </a:bodyPr>
          <a:lstStyle>
            <a:lvl1pPr>
              <a:buNone/>
              <a:defRPr sz="1600" b="0">
                <a:latin typeface="Humnst777 BT" pitchFamily="34" charset="0"/>
                <a:cs typeface="Arial" pitchFamily="34" charset="0"/>
              </a:defRPr>
            </a:lvl1pPr>
            <a:lvl2pPr>
              <a:defRPr sz="1600" b="0">
                <a:latin typeface="Arial" pitchFamily="34" charset="0"/>
                <a:cs typeface="Arial" pitchFamily="34" charset="0"/>
              </a:defRPr>
            </a:lvl2pPr>
            <a:lvl3pPr>
              <a:defRPr sz="1600" b="0">
                <a:latin typeface="Arial" pitchFamily="34" charset="0"/>
                <a:cs typeface="Arial" pitchFamily="34" charset="0"/>
              </a:defRPr>
            </a:lvl3pPr>
            <a:lvl4pPr>
              <a:defRPr sz="1600" b="0">
                <a:latin typeface="Arial" pitchFamily="34" charset="0"/>
                <a:cs typeface="Arial" pitchFamily="34" charset="0"/>
              </a:defRPr>
            </a:lvl4pPr>
            <a:lvl5pPr>
              <a:defRPr sz="1600" b="0">
                <a:latin typeface="Arial" pitchFamily="34" charset="0"/>
                <a:cs typeface="Arial" pitchFamily="34" charset="0"/>
              </a:defRPr>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425"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003300"/>
            <a:ext cx="4175125" cy="2622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156"/>
            <a:ext cx="8229600" cy="35548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8"/>
            <a:ext cx="4041775" cy="22852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7992"/>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29946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20"/>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352425" y="1003300"/>
            <a:ext cx="8502650" cy="19097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Level one subtitle</a:t>
            </a:r>
          </a:p>
          <a:p>
            <a:pPr lvl="1"/>
            <a:r>
              <a:rPr lang="en-US" smtClean="0"/>
              <a:t>Level two bullet</a:t>
            </a:r>
          </a:p>
          <a:p>
            <a:pPr lvl="2"/>
            <a:r>
              <a:rPr lang="en-US" smtClean="0"/>
              <a:t>Level three bullet</a:t>
            </a:r>
          </a:p>
          <a:p>
            <a:pPr lvl="3"/>
            <a:r>
              <a:rPr lang="en-US" smtClean="0"/>
              <a:t>Level four bullet</a:t>
            </a:r>
          </a:p>
          <a:p>
            <a:pPr lvl="4"/>
            <a:r>
              <a:rPr lang="en-US" smtClean="0"/>
              <a:t>Level five bullet</a:t>
            </a:r>
          </a:p>
        </p:txBody>
      </p:sp>
      <p:sp>
        <p:nvSpPr>
          <p:cNvPr id="1027" name="Rectangle 3"/>
          <p:cNvSpPr>
            <a:spLocks noGrp="1" noChangeArrowheads="1"/>
          </p:cNvSpPr>
          <p:nvPr>
            <p:ph type="title"/>
          </p:nvPr>
        </p:nvSpPr>
        <p:spPr bwMode="gray">
          <a:xfrm>
            <a:off x="327025" y="496888"/>
            <a:ext cx="7891463" cy="355600"/>
          </a:xfrm>
          <a:prstGeom prst="rect">
            <a:avLst/>
          </a:prstGeom>
          <a:noFill/>
          <a:ln w="9525" algn="ctr">
            <a:noFill/>
            <a:miter lim="800000"/>
            <a:headEnd/>
            <a:tailEnd/>
          </a:ln>
        </p:spPr>
        <p:txBody>
          <a:bodyPr vert="horz" wrap="square" lIns="45720" tIns="45720" rIns="45720" bIns="45720" numCol="1" anchor="b" anchorCtr="0" compatLnSpc="1">
            <a:prstTxWarp prst="textNoShape">
              <a:avLst/>
            </a:prstTxWarp>
            <a:spAutoFit/>
          </a:bodyPr>
          <a:lstStyle/>
          <a:p>
            <a:pPr lvl="0"/>
            <a:r>
              <a:rPr lang="en-US" smtClean="0"/>
              <a:t>Click to edit Master title style</a:t>
            </a:r>
          </a:p>
        </p:txBody>
      </p:sp>
      <p:sp>
        <p:nvSpPr>
          <p:cNvPr id="528388" name="Text Box 4"/>
          <p:cNvSpPr txBox="1">
            <a:spLocks noChangeArrowheads="1"/>
          </p:cNvSpPr>
          <p:nvPr/>
        </p:nvSpPr>
        <p:spPr bwMode="gray">
          <a:xfrm>
            <a:off x="3733800" y="6592888"/>
            <a:ext cx="912813" cy="115887"/>
          </a:xfrm>
          <a:prstGeom prst="rect">
            <a:avLst/>
          </a:prstGeom>
          <a:noFill/>
          <a:ln w="9525">
            <a:noFill/>
            <a:miter lim="800000"/>
            <a:headEnd/>
            <a:tailEnd/>
          </a:ln>
          <a:effectLst/>
        </p:spPr>
        <p:txBody>
          <a:bodyPr lIns="0" tIns="0" rIns="0" bIns="0">
            <a:spAutoFit/>
          </a:bodyPr>
          <a:lstStyle/>
          <a:p>
            <a:pPr algn="r" fontAlgn="base">
              <a:lnSpc>
                <a:spcPct val="95000"/>
              </a:lnSpc>
              <a:spcBef>
                <a:spcPct val="0"/>
              </a:spcBef>
              <a:spcAft>
                <a:spcPct val="0"/>
              </a:spcAft>
              <a:defRPr/>
            </a:pPr>
            <a:fld id="{C978BF42-2F20-462C-8E10-18967AC47817}" type="slidenum">
              <a:rPr lang="en-US" sz="800">
                <a:solidFill>
                  <a:srgbClr val="000066"/>
                </a:solidFill>
                <a:cs typeface="Arial" charset="0"/>
              </a:rPr>
              <a:pPr algn="r" fontAlgn="base">
                <a:lnSpc>
                  <a:spcPct val="95000"/>
                </a:lnSpc>
                <a:spcBef>
                  <a:spcPct val="0"/>
                </a:spcBef>
                <a:spcAft>
                  <a:spcPct val="0"/>
                </a:spcAft>
                <a:defRPr/>
              </a:pPr>
              <a:t>‹#›</a:t>
            </a:fld>
            <a:endParaRPr lang="en-US" sz="800" dirty="0">
              <a:solidFill>
                <a:srgbClr val="000066"/>
              </a:solidFill>
              <a:cs typeface="Arial" charset="0"/>
            </a:endParaRPr>
          </a:p>
        </p:txBody>
      </p:sp>
      <p:cxnSp>
        <p:nvCxnSpPr>
          <p:cNvPr id="1030" name="Straight Connector 10"/>
          <p:cNvCxnSpPr>
            <a:cxnSpLocks noChangeShapeType="1"/>
          </p:cNvCxnSpPr>
          <p:nvPr userDrawn="1"/>
        </p:nvCxnSpPr>
        <p:spPr bwMode="auto">
          <a:xfrm>
            <a:off x="381000" y="914400"/>
            <a:ext cx="8412163" cy="0"/>
          </a:xfrm>
          <a:prstGeom prst="line">
            <a:avLst/>
          </a:prstGeom>
          <a:noFill/>
          <a:ln w="1905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l" rtl="0" eaLnBrk="0" fontAlgn="base" hangingPunct="0">
        <a:lnSpc>
          <a:spcPct val="95000"/>
        </a:lnSpc>
        <a:spcBef>
          <a:spcPct val="0"/>
        </a:spcBef>
        <a:spcAft>
          <a:spcPct val="0"/>
        </a:spcAft>
        <a:defRPr b="1">
          <a:solidFill>
            <a:schemeClr val="tx1"/>
          </a:solidFill>
          <a:latin typeface="+mj-lt"/>
          <a:ea typeface="+mj-ea"/>
          <a:cs typeface="+mj-cs"/>
        </a:defRPr>
      </a:lvl1pPr>
      <a:lvl2pPr algn="l" rtl="0" eaLnBrk="0" fontAlgn="base" hangingPunct="0">
        <a:lnSpc>
          <a:spcPct val="95000"/>
        </a:lnSpc>
        <a:spcBef>
          <a:spcPct val="0"/>
        </a:spcBef>
        <a:spcAft>
          <a:spcPct val="0"/>
        </a:spcAft>
        <a:defRPr b="1">
          <a:solidFill>
            <a:schemeClr val="tx1"/>
          </a:solidFill>
          <a:latin typeface="Arial" charset="0"/>
        </a:defRPr>
      </a:lvl2pPr>
      <a:lvl3pPr algn="l" rtl="0" eaLnBrk="0" fontAlgn="base" hangingPunct="0">
        <a:lnSpc>
          <a:spcPct val="95000"/>
        </a:lnSpc>
        <a:spcBef>
          <a:spcPct val="0"/>
        </a:spcBef>
        <a:spcAft>
          <a:spcPct val="0"/>
        </a:spcAft>
        <a:defRPr b="1">
          <a:solidFill>
            <a:schemeClr val="tx1"/>
          </a:solidFill>
          <a:latin typeface="Arial" charset="0"/>
        </a:defRPr>
      </a:lvl3pPr>
      <a:lvl4pPr algn="l" rtl="0" eaLnBrk="0" fontAlgn="base" hangingPunct="0">
        <a:lnSpc>
          <a:spcPct val="95000"/>
        </a:lnSpc>
        <a:spcBef>
          <a:spcPct val="0"/>
        </a:spcBef>
        <a:spcAft>
          <a:spcPct val="0"/>
        </a:spcAft>
        <a:defRPr b="1">
          <a:solidFill>
            <a:schemeClr val="tx1"/>
          </a:solidFill>
          <a:latin typeface="Arial" charset="0"/>
        </a:defRPr>
      </a:lvl4pPr>
      <a:lvl5pPr algn="l" rtl="0" eaLnBrk="0" fontAlgn="base" hangingPunct="0">
        <a:lnSpc>
          <a:spcPct val="95000"/>
        </a:lnSpc>
        <a:spcBef>
          <a:spcPct val="0"/>
        </a:spcBef>
        <a:spcAft>
          <a:spcPct val="0"/>
        </a:spcAft>
        <a:defRPr b="1">
          <a:solidFill>
            <a:schemeClr val="tx1"/>
          </a:solidFill>
          <a:latin typeface="Arial" charset="0"/>
        </a:defRPr>
      </a:lvl5pPr>
      <a:lvl6pPr marL="457200" algn="l" rtl="0" fontAlgn="base">
        <a:lnSpc>
          <a:spcPct val="95000"/>
        </a:lnSpc>
        <a:spcBef>
          <a:spcPct val="0"/>
        </a:spcBef>
        <a:spcAft>
          <a:spcPct val="0"/>
        </a:spcAft>
        <a:defRPr sz="2200">
          <a:solidFill>
            <a:schemeClr val="tx1"/>
          </a:solidFill>
          <a:latin typeface="Arial" charset="0"/>
        </a:defRPr>
      </a:lvl6pPr>
      <a:lvl7pPr marL="914400" algn="l" rtl="0" fontAlgn="base">
        <a:lnSpc>
          <a:spcPct val="95000"/>
        </a:lnSpc>
        <a:spcBef>
          <a:spcPct val="0"/>
        </a:spcBef>
        <a:spcAft>
          <a:spcPct val="0"/>
        </a:spcAft>
        <a:defRPr sz="2200">
          <a:solidFill>
            <a:schemeClr val="tx1"/>
          </a:solidFill>
          <a:latin typeface="Arial" charset="0"/>
        </a:defRPr>
      </a:lvl7pPr>
      <a:lvl8pPr marL="1371600" algn="l" rtl="0" fontAlgn="base">
        <a:lnSpc>
          <a:spcPct val="95000"/>
        </a:lnSpc>
        <a:spcBef>
          <a:spcPct val="0"/>
        </a:spcBef>
        <a:spcAft>
          <a:spcPct val="0"/>
        </a:spcAft>
        <a:defRPr sz="2200">
          <a:solidFill>
            <a:schemeClr val="tx1"/>
          </a:solidFill>
          <a:latin typeface="Arial" charset="0"/>
        </a:defRPr>
      </a:lvl8pPr>
      <a:lvl9pPr marL="1828800" algn="l" rtl="0" fontAlgn="base">
        <a:lnSpc>
          <a:spcPct val="95000"/>
        </a:lnSpc>
        <a:spcBef>
          <a:spcPct val="0"/>
        </a:spcBef>
        <a:spcAft>
          <a:spcPct val="0"/>
        </a:spcAft>
        <a:defRPr sz="2200">
          <a:solidFill>
            <a:schemeClr val="tx1"/>
          </a:solidFill>
          <a:latin typeface="Arial" charset="0"/>
        </a:defRPr>
      </a:lvl9pPr>
    </p:titleStyle>
    <p:bodyStyle>
      <a:lvl1pPr marL="342900" indent="-342900" algn="l" rtl="0" eaLnBrk="0" fontAlgn="base" hangingPunct="0">
        <a:lnSpc>
          <a:spcPct val="95000"/>
        </a:lnSpc>
        <a:spcBef>
          <a:spcPct val="0"/>
        </a:spcBef>
        <a:spcAft>
          <a:spcPct val="60000"/>
        </a:spcAft>
        <a:buClr>
          <a:schemeClr val="tx1"/>
        </a:buClr>
        <a:buChar char="•"/>
        <a:defRPr sz="2000">
          <a:solidFill>
            <a:schemeClr val="tx1"/>
          </a:solidFill>
          <a:latin typeface="+mn-lt"/>
          <a:ea typeface="+mn-ea"/>
          <a:cs typeface="+mn-cs"/>
        </a:defRPr>
      </a:lvl1pPr>
      <a:lvl2pPr marL="322263" indent="-207963" algn="l" rtl="0" eaLnBrk="0" fontAlgn="base" hangingPunct="0">
        <a:lnSpc>
          <a:spcPct val="95000"/>
        </a:lnSpc>
        <a:spcBef>
          <a:spcPct val="30000"/>
        </a:spcBef>
        <a:spcAft>
          <a:spcPct val="0"/>
        </a:spcAft>
        <a:buClr>
          <a:schemeClr val="tx1"/>
        </a:buClr>
        <a:buChar char="•"/>
        <a:defRPr sz="2000">
          <a:solidFill>
            <a:schemeClr val="tx1"/>
          </a:solidFill>
          <a:latin typeface="+mn-lt"/>
        </a:defRPr>
      </a:lvl2pPr>
      <a:lvl3pPr marL="650875" indent="-225425" algn="l" rtl="0" eaLnBrk="0" fontAlgn="base" hangingPunct="0">
        <a:lnSpc>
          <a:spcPct val="95000"/>
        </a:lnSpc>
        <a:spcBef>
          <a:spcPct val="20000"/>
        </a:spcBef>
        <a:spcAft>
          <a:spcPct val="0"/>
        </a:spcAft>
        <a:buClr>
          <a:schemeClr val="tx1"/>
        </a:buClr>
        <a:buFont typeface="Arial" pitchFamily="34" charset="0"/>
        <a:buChar char="–"/>
        <a:defRPr sz="2400">
          <a:solidFill>
            <a:schemeClr val="tx1"/>
          </a:solidFill>
          <a:latin typeface="+mn-lt"/>
        </a:defRPr>
      </a:lvl3pPr>
      <a:lvl4pPr marL="928688" indent="-171450" algn="l" rtl="0" eaLnBrk="0" fontAlgn="base" hangingPunct="0">
        <a:lnSpc>
          <a:spcPct val="95000"/>
        </a:lnSpc>
        <a:spcBef>
          <a:spcPct val="20000"/>
        </a:spcBef>
        <a:spcAft>
          <a:spcPct val="0"/>
        </a:spcAft>
        <a:buClr>
          <a:schemeClr val="tx1"/>
        </a:buClr>
        <a:buChar char="•"/>
        <a:defRPr sz="1600">
          <a:solidFill>
            <a:schemeClr val="tx1"/>
          </a:solidFill>
          <a:latin typeface="+mn-lt"/>
        </a:defRPr>
      </a:lvl4pPr>
      <a:lvl5pPr marL="1257300" indent="-193675" algn="l" rtl="0" eaLnBrk="0" fontAlgn="base" hangingPunct="0">
        <a:lnSpc>
          <a:spcPct val="95000"/>
        </a:lnSpc>
        <a:spcBef>
          <a:spcPct val="20000"/>
        </a:spcBef>
        <a:spcAft>
          <a:spcPct val="0"/>
        </a:spcAft>
        <a:buClr>
          <a:schemeClr val="tx1"/>
        </a:buClr>
        <a:buFont typeface="Arial" pitchFamily="34" charset="0"/>
        <a:buChar char="–"/>
        <a:defRPr sz="1400">
          <a:solidFill>
            <a:schemeClr val="tx1"/>
          </a:solidFill>
          <a:latin typeface="+mn-lt"/>
        </a:defRPr>
      </a:lvl5pPr>
      <a:lvl6pPr marL="17145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6pPr>
      <a:lvl7pPr marL="21717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7pPr>
      <a:lvl8pPr marL="26289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8pPr>
      <a:lvl9pPr marL="3086100" indent="-193675" algn="l" rtl="0" fontAlgn="base">
        <a:lnSpc>
          <a:spcPct val="95000"/>
        </a:lnSpc>
        <a:spcBef>
          <a:spcPct val="2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2C8D5-F2D5-4C18-A78F-56BCD307E871}" type="datetime1">
              <a:rPr lang="en-US" smtClean="0">
                <a:solidFill>
                  <a:prstClr val="black">
                    <a:tint val="75000"/>
                  </a:prstClr>
                </a:solidFill>
              </a:rPr>
              <a:pPr/>
              <a:t>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AEE6A-736D-461C-BE2F-03A86A3238F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Placeholder 2"/>
          <p:cNvSpPr>
            <a:spLocks noGrp="1"/>
          </p:cNvSpPr>
          <p:nvPr>
            <p:ph type="body" sz="quarter" idx="11"/>
          </p:nvPr>
        </p:nvSpPr>
        <p:spPr>
          <a:xfrm>
            <a:off x="485900" y="4724400"/>
            <a:ext cx="7924800" cy="457200"/>
          </a:xfrm>
        </p:spPr>
        <p:txBody>
          <a:bodyPr>
            <a:noAutofit/>
          </a:bodyPr>
          <a:lstStyle/>
          <a:p>
            <a:pPr marL="0" indent="0"/>
            <a:r>
              <a:rPr lang="en-US" sz="3200" b="1" dirty="0" smtClean="0">
                <a:solidFill>
                  <a:srgbClr val="002060"/>
                </a:solidFill>
              </a:rPr>
              <a:t>Session 5: Preparing to Coach</a:t>
            </a:r>
          </a:p>
        </p:txBody>
      </p:sp>
      <p:pic>
        <p:nvPicPr>
          <p:cNvPr id="22532" name="Picture 1"/>
          <p:cNvPicPr>
            <a:picLocks noChangeAspect="1" noChangeArrowheads="1"/>
          </p:cNvPicPr>
          <p:nvPr/>
        </p:nvPicPr>
        <p:blipFill>
          <a:blip r:embed="rId2" cstate="print"/>
          <a:srcRect/>
          <a:stretch>
            <a:fillRect/>
          </a:stretch>
        </p:blipFill>
        <p:spPr bwMode="auto">
          <a:xfrm>
            <a:off x="1828800" y="342900"/>
            <a:ext cx="5486400" cy="1028700"/>
          </a:xfrm>
          <a:prstGeom prst="rect">
            <a:avLst/>
          </a:prstGeom>
          <a:noFill/>
          <a:ln w="9525">
            <a:noFill/>
            <a:miter lim="800000"/>
            <a:headEnd/>
            <a:tailEnd/>
          </a:ln>
        </p:spPr>
      </p:pic>
      <p:grpSp>
        <p:nvGrpSpPr>
          <p:cNvPr id="17" name="Group 9"/>
          <p:cNvGrpSpPr/>
          <p:nvPr/>
        </p:nvGrpSpPr>
        <p:grpSpPr>
          <a:xfrm>
            <a:off x="609600" y="1676400"/>
            <a:ext cx="7924800" cy="1828800"/>
            <a:chOff x="609600" y="1447800"/>
            <a:chExt cx="7924800" cy="1828800"/>
          </a:xfrm>
        </p:grpSpPr>
        <p:pic>
          <p:nvPicPr>
            <p:cNvPr id="18" name="Picture 1" descr="C:\Users\akenley\Desktop\Documents\CFC\Develop CFC\6248_1021749480537_1729225213_43535_8215274_n[1].jpg"/>
            <p:cNvPicPr>
              <a:picLocks noChangeAspect="1" noChangeArrowheads="1"/>
            </p:cNvPicPr>
            <p:nvPr/>
          </p:nvPicPr>
          <p:blipFill>
            <a:blip r:embed="rId3" cstate="print"/>
            <a:srcRect/>
            <a:stretch>
              <a:fillRect/>
            </a:stretch>
          </p:blipFill>
          <p:spPr bwMode="auto">
            <a:xfrm>
              <a:off x="3387246" y="1447800"/>
              <a:ext cx="2740929" cy="1828800"/>
            </a:xfrm>
            <a:prstGeom prst="rect">
              <a:avLst/>
            </a:prstGeom>
            <a:noFill/>
          </p:spPr>
        </p:pic>
        <p:pic>
          <p:nvPicPr>
            <p:cNvPr id="19" name="Picture 2" descr="C:\Users\akenley\Desktop\Documents\CFC\Develop CFC\CIMG2027.JPG"/>
            <p:cNvPicPr>
              <a:picLocks noChangeAspect="1" noChangeArrowheads="1"/>
            </p:cNvPicPr>
            <p:nvPr/>
          </p:nvPicPr>
          <p:blipFill>
            <a:blip r:embed="rId4" cstate="print"/>
            <a:srcRect/>
            <a:stretch>
              <a:fillRect/>
            </a:stretch>
          </p:blipFill>
          <p:spPr bwMode="auto">
            <a:xfrm>
              <a:off x="609600" y="1447800"/>
              <a:ext cx="2809820" cy="1828800"/>
            </a:xfrm>
            <a:prstGeom prst="rect">
              <a:avLst/>
            </a:prstGeom>
            <a:noFill/>
          </p:spPr>
        </p:pic>
        <p:pic>
          <p:nvPicPr>
            <p:cNvPr id="20" name="Picture 3" descr="C:\Users\akenley\Desktop\Documents\CFC\Develop CFC\CIMG2528.JPG"/>
            <p:cNvPicPr>
              <a:picLocks noChangeAspect="1" noChangeArrowheads="1"/>
            </p:cNvPicPr>
            <p:nvPr/>
          </p:nvPicPr>
          <p:blipFill>
            <a:blip r:embed="rId5" cstate="print"/>
            <a:srcRect/>
            <a:stretch>
              <a:fillRect/>
            </a:stretch>
          </p:blipFill>
          <p:spPr bwMode="auto">
            <a:xfrm>
              <a:off x="6096000" y="1447800"/>
              <a:ext cx="2438400" cy="1828800"/>
            </a:xfrm>
            <a:prstGeom prst="rect">
              <a:avLst/>
            </a:prstGeom>
            <a:noFill/>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smtClean="0"/>
              <a:t>Agenda</a:t>
            </a:r>
          </a:p>
        </p:txBody>
      </p:sp>
      <p:graphicFrame>
        <p:nvGraphicFramePr>
          <p:cNvPr id="4" name="Table 3"/>
          <p:cNvGraphicFramePr>
            <a:graphicFrameLocks noGrp="1"/>
          </p:cNvGraphicFramePr>
          <p:nvPr>
            <p:extLst>
              <p:ext uri="{D42A27DB-BD31-4B8C-83A1-F6EECF244321}">
                <p14:modId xmlns:p14="http://schemas.microsoft.com/office/powerpoint/2010/main" val="2341578492"/>
              </p:ext>
            </p:extLst>
          </p:nvPr>
        </p:nvGraphicFramePr>
        <p:xfrm>
          <a:off x="304800" y="1143000"/>
          <a:ext cx="4744905" cy="1700784"/>
        </p:xfrm>
        <a:graphic>
          <a:graphicData uri="http://schemas.openxmlformats.org/drawingml/2006/table">
            <a:tbl>
              <a:tblPr firstRow="1" bandRow="1">
                <a:tableStyleId>{5C22544A-7EE6-4342-B048-85BDC9FD1C3A}</a:tableStyleId>
              </a:tblPr>
              <a:tblGrid>
                <a:gridCol w="3913632"/>
                <a:gridCol w="831273"/>
              </a:tblGrid>
              <a:tr h="566928">
                <a:tc>
                  <a:txBody>
                    <a:bodyPr/>
                    <a:lstStyle/>
                    <a:p>
                      <a:r>
                        <a:rPr lang="en-US" sz="1400" b="0" dirty="0" smtClean="0">
                          <a:solidFill>
                            <a:schemeClr val="tx1"/>
                          </a:solidFill>
                        </a:rPr>
                        <a:t>Being</a:t>
                      </a:r>
                      <a:r>
                        <a:rPr lang="en-US" sz="1400" b="0" baseline="0" dirty="0" smtClean="0">
                          <a:solidFill>
                            <a:schemeClr val="tx1"/>
                          </a:solidFill>
                        </a:rPr>
                        <a:t> Effective Coaches:  Teaching</a:t>
                      </a:r>
                      <a:endParaRPr lang="en-US" sz="1400" b="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3</a:t>
                      </a:r>
                      <a:endParaRPr lang="en-US" sz="1400" b="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6928">
                <a:tc>
                  <a:txBody>
                    <a:bodyPr/>
                    <a:lstStyle/>
                    <a:p>
                      <a:r>
                        <a:rPr lang="en-US" sz="1400" dirty="0" smtClean="0">
                          <a:solidFill>
                            <a:schemeClr val="tx1"/>
                          </a:solidFill>
                        </a:rPr>
                        <a:t>Being</a:t>
                      </a:r>
                      <a:r>
                        <a:rPr lang="en-US" sz="1400" baseline="0" dirty="0" smtClean="0">
                          <a:solidFill>
                            <a:schemeClr val="tx1"/>
                          </a:solidFill>
                        </a:rPr>
                        <a:t> Effective Coaches:  Coaching</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66928">
                <a:tc>
                  <a:txBody>
                    <a:bodyPr/>
                    <a:lstStyle/>
                    <a:p>
                      <a:r>
                        <a:rPr lang="en-US" sz="1400" dirty="0" smtClean="0">
                          <a:solidFill>
                            <a:schemeClr val="tx1"/>
                          </a:solidFill>
                        </a:rPr>
                        <a:t>Key Vietnamese Language</a:t>
                      </a:r>
                      <a:r>
                        <a:rPr lang="en-US" sz="1400" baseline="0" dirty="0" smtClean="0">
                          <a:solidFill>
                            <a:schemeClr val="tx1"/>
                          </a:solidFill>
                        </a:rPr>
                        <a:t> Phrases for the Program</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7</a:t>
                      </a:r>
                      <a:endParaRPr lang="en-US" sz="1400" dirty="0">
                        <a:solidFill>
                          <a:schemeClr val="tx1"/>
                        </a:solidFill>
                      </a:endParaRP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97006"/>
            <a:ext cx="8816975" cy="355482"/>
          </a:xfrm>
        </p:spPr>
        <p:txBody>
          <a:bodyPr/>
          <a:lstStyle/>
          <a:p>
            <a:r>
              <a:rPr lang="en-US" b="0" dirty="0" smtClean="0"/>
              <a:t>Being Effective Coaches: Teaching Vietnamese Youth</a:t>
            </a:r>
          </a:p>
        </p:txBody>
      </p:sp>
      <p:sp>
        <p:nvSpPr>
          <p:cNvPr id="8" name="Rectangle 7"/>
          <p:cNvSpPr/>
          <p:nvPr/>
        </p:nvSpPr>
        <p:spPr>
          <a:xfrm>
            <a:off x="288758" y="930442"/>
            <a:ext cx="8382000" cy="276999"/>
          </a:xfrm>
          <a:prstGeom prst="rect">
            <a:avLst/>
          </a:prstGeom>
        </p:spPr>
        <p:txBody>
          <a:bodyPr wrap="square">
            <a:spAutoFit/>
          </a:bodyPr>
          <a:lstStyle/>
          <a:p>
            <a:r>
              <a:rPr lang="en-US" sz="1200" dirty="0" smtClean="0"/>
              <a:t>These are key principles that you should keep in mind in order to be an effective teacher and coach</a:t>
            </a:r>
            <a:endParaRPr lang="en-US" sz="1200" dirty="0"/>
          </a:p>
        </p:txBody>
      </p:sp>
      <p:cxnSp>
        <p:nvCxnSpPr>
          <p:cNvPr id="9" name="Straight Connector 8"/>
          <p:cNvCxnSpPr/>
          <p:nvPr/>
        </p:nvCxnSpPr>
        <p:spPr bwMode="auto">
          <a:xfrm>
            <a:off x="609600" y="1510099"/>
            <a:ext cx="8229600"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10" name="TextBox 9"/>
          <p:cNvSpPr txBox="1"/>
          <p:nvPr/>
        </p:nvSpPr>
        <p:spPr>
          <a:xfrm>
            <a:off x="3592830" y="1371600"/>
            <a:ext cx="2263140" cy="276999"/>
          </a:xfrm>
          <a:prstGeom prst="rect">
            <a:avLst/>
          </a:prstGeom>
          <a:solidFill>
            <a:schemeClr val="bg1"/>
          </a:solidFill>
        </p:spPr>
        <p:txBody>
          <a:bodyPr wrap="square" rtlCol="0">
            <a:spAutoFit/>
          </a:bodyPr>
          <a:lstStyle/>
          <a:p>
            <a:pPr algn="ctr"/>
            <a:r>
              <a:rPr lang="en-US" sz="1200" b="1" dirty="0" smtClean="0"/>
              <a:t>Vietnamese Learning Style</a:t>
            </a:r>
            <a:endParaRPr lang="en-US" sz="1200" b="1" i="0" dirty="0" smtClean="0"/>
          </a:p>
        </p:txBody>
      </p:sp>
      <p:cxnSp>
        <p:nvCxnSpPr>
          <p:cNvPr id="11" name="Straight Connector 10"/>
          <p:cNvCxnSpPr/>
          <p:nvPr/>
        </p:nvCxnSpPr>
        <p:spPr bwMode="auto">
          <a:xfrm>
            <a:off x="609600" y="4558099"/>
            <a:ext cx="8229600"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12" name="TextBox 11"/>
          <p:cNvSpPr txBox="1"/>
          <p:nvPr/>
        </p:nvSpPr>
        <p:spPr>
          <a:xfrm>
            <a:off x="3486150" y="4419600"/>
            <a:ext cx="2476500" cy="276999"/>
          </a:xfrm>
          <a:prstGeom prst="rect">
            <a:avLst/>
          </a:prstGeom>
          <a:solidFill>
            <a:schemeClr val="bg1"/>
          </a:solidFill>
        </p:spPr>
        <p:txBody>
          <a:bodyPr wrap="square" rtlCol="0">
            <a:spAutoFit/>
          </a:bodyPr>
          <a:lstStyle/>
          <a:p>
            <a:pPr algn="ctr"/>
            <a:r>
              <a:rPr lang="en-US" sz="1200" b="1" i="0" dirty="0" smtClean="0"/>
              <a:t>Secrets of Successful Teaching</a:t>
            </a:r>
          </a:p>
        </p:txBody>
      </p:sp>
      <p:sp>
        <p:nvSpPr>
          <p:cNvPr id="14" name="TextBox 13"/>
          <p:cNvSpPr txBox="1"/>
          <p:nvPr/>
        </p:nvSpPr>
        <p:spPr>
          <a:xfrm>
            <a:off x="1219200" y="4881771"/>
            <a:ext cx="3886200" cy="1061829"/>
          </a:xfrm>
          <a:prstGeom prst="rect">
            <a:avLst/>
          </a:prstGeom>
          <a:noFill/>
        </p:spPr>
        <p:txBody>
          <a:bodyPr wrap="square" numCol="1" rtlCol="0">
            <a:spAutoFit/>
          </a:bodyPr>
          <a:lstStyle/>
          <a:p>
            <a:pPr marL="182880" indent="-182880">
              <a:spcBef>
                <a:spcPts val="600"/>
              </a:spcBef>
              <a:buFont typeface="Wingdings" pitchFamily="2" charset="2"/>
              <a:buChar char="§"/>
            </a:pPr>
            <a:r>
              <a:rPr lang="en-US" sz="1200" b="1" dirty="0"/>
              <a:t>Your leadership as a </a:t>
            </a:r>
            <a:r>
              <a:rPr lang="en-US" sz="1200" b="1" dirty="0" smtClean="0"/>
              <a:t>teacher is </a:t>
            </a:r>
            <a:r>
              <a:rPr lang="en-US" sz="1200" b="1" dirty="0"/>
              <a:t>critical. </a:t>
            </a:r>
            <a:endParaRPr lang="en-US" sz="1200" b="1" dirty="0" smtClean="0"/>
          </a:p>
          <a:p>
            <a:pPr marL="182880" indent="-182880">
              <a:spcBef>
                <a:spcPts val="600"/>
              </a:spcBef>
              <a:buFont typeface="Wingdings" pitchFamily="2" charset="2"/>
              <a:buChar char="§"/>
            </a:pPr>
            <a:r>
              <a:rPr lang="en-US" sz="1200" b="1" dirty="0" smtClean="0"/>
              <a:t>Model </a:t>
            </a:r>
            <a:r>
              <a:rPr lang="en-US" sz="1200" b="1" dirty="0"/>
              <a:t>effective </a:t>
            </a:r>
            <a:r>
              <a:rPr lang="en-US" sz="1200" b="1" dirty="0" smtClean="0"/>
              <a:t>leadership. </a:t>
            </a:r>
            <a:endParaRPr lang="en-US" sz="1200" b="1" dirty="0"/>
          </a:p>
          <a:p>
            <a:pPr marL="182880" indent="-182880">
              <a:spcBef>
                <a:spcPts val="600"/>
              </a:spcBef>
              <a:buFont typeface="Wingdings" pitchFamily="2" charset="2"/>
              <a:buChar char="§"/>
            </a:pPr>
            <a:r>
              <a:rPr lang="en-US" sz="1200" b="1" dirty="0"/>
              <a:t>Pay attention to group dynamics. </a:t>
            </a:r>
          </a:p>
          <a:p>
            <a:pPr marL="182880" indent="-182880">
              <a:spcBef>
                <a:spcPts val="600"/>
              </a:spcBef>
              <a:buFont typeface="Wingdings" pitchFamily="2" charset="2"/>
              <a:buChar char="§"/>
            </a:pPr>
            <a:r>
              <a:rPr lang="en-US" sz="1200" b="1" dirty="0"/>
              <a:t>Use your own style and expertise. </a:t>
            </a:r>
          </a:p>
        </p:txBody>
      </p:sp>
      <p:sp>
        <p:nvSpPr>
          <p:cNvPr id="25" name="TextBox 24"/>
          <p:cNvSpPr txBox="1"/>
          <p:nvPr/>
        </p:nvSpPr>
        <p:spPr>
          <a:xfrm>
            <a:off x="4876800" y="4881771"/>
            <a:ext cx="3962400" cy="1061829"/>
          </a:xfrm>
          <a:prstGeom prst="rect">
            <a:avLst/>
          </a:prstGeom>
          <a:noFill/>
        </p:spPr>
        <p:txBody>
          <a:bodyPr wrap="square" numCol="1" rtlCol="0">
            <a:spAutoFit/>
          </a:bodyPr>
          <a:lstStyle/>
          <a:p>
            <a:pPr marL="182880" indent="-182880">
              <a:spcBef>
                <a:spcPts val="600"/>
              </a:spcBef>
              <a:buFont typeface="Wingdings" pitchFamily="2" charset="2"/>
              <a:buChar char="§"/>
            </a:pPr>
            <a:r>
              <a:rPr lang="en-US" sz="1200" b="1" dirty="0" smtClean="0"/>
              <a:t>Ask open-ended questions.</a:t>
            </a:r>
          </a:p>
          <a:p>
            <a:pPr marL="182880" indent="-182880">
              <a:spcBef>
                <a:spcPts val="600"/>
              </a:spcBef>
              <a:buFont typeface="Wingdings" pitchFamily="2" charset="2"/>
              <a:buChar char="§"/>
            </a:pPr>
            <a:r>
              <a:rPr lang="en-US" sz="1200" b="1" dirty="0" smtClean="0"/>
              <a:t>Understand </a:t>
            </a:r>
            <a:r>
              <a:rPr lang="en-US" sz="1200" b="1" dirty="0"/>
              <a:t>the camp dynamic. </a:t>
            </a:r>
            <a:endParaRPr lang="en-US" sz="1200" b="1" dirty="0" smtClean="0"/>
          </a:p>
          <a:p>
            <a:pPr marL="182880" indent="-182880">
              <a:spcBef>
                <a:spcPts val="600"/>
              </a:spcBef>
              <a:buFont typeface="Wingdings" pitchFamily="2" charset="2"/>
              <a:buChar char="§"/>
            </a:pPr>
            <a:r>
              <a:rPr lang="en-US" sz="1200" b="1" dirty="0" smtClean="0"/>
              <a:t>Participate </a:t>
            </a:r>
            <a:r>
              <a:rPr lang="en-US" sz="1200" b="1" dirty="0"/>
              <a:t>in the learning process. </a:t>
            </a:r>
          </a:p>
          <a:p>
            <a:pPr marL="182880" indent="-182880">
              <a:spcBef>
                <a:spcPts val="600"/>
              </a:spcBef>
              <a:buFont typeface="Wingdings" pitchFamily="2" charset="2"/>
              <a:buChar char="§"/>
            </a:pPr>
            <a:r>
              <a:rPr lang="en-US" sz="1200" b="1" dirty="0"/>
              <a:t>Plan personal </a:t>
            </a:r>
            <a:r>
              <a:rPr lang="en-US" sz="1200" b="1" dirty="0" smtClean="0"/>
              <a:t>time.</a:t>
            </a:r>
            <a:endParaRPr lang="en-US" sz="1200" b="1" dirty="0"/>
          </a:p>
        </p:txBody>
      </p:sp>
      <p:sp>
        <p:nvSpPr>
          <p:cNvPr id="15" name="Flowchart: Process 14"/>
          <p:cNvSpPr/>
          <p:nvPr/>
        </p:nvSpPr>
        <p:spPr bwMode="gray">
          <a:xfrm>
            <a:off x="762000" y="1676400"/>
            <a:ext cx="3581400" cy="32004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a:spcBef>
                <a:spcPts val="600"/>
              </a:spcBef>
            </a:pPr>
            <a:r>
              <a:rPr lang="en-US" sz="1100" dirty="0"/>
              <a:t>Meticulous note-taking</a:t>
            </a:r>
          </a:p>
        </p:txBody>
      </p:sp>
      <p:sp>
        <p:nvSpPr>
          <p:cNvPr id="16" name="Flowchart: Process 15"/>
          <p:cNvSpPr/>
          <p:nvPr/>
        </p:nvSpPr>
        <p:spPr bwMode="gray">
          <a:xfrm>
            <a:off x="762000" y="2127856"/>
            <a:ext cx="3581400" cy="32004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a:spcBef>
                <a:spcPts val="600"/>
              </a:spcBef>
            </a:pPr>
            <a:r>
              <a:rPr lang="en-US" sz="1100" dirty="0"/>
              <a:t>Formalized </a:t>
            </a:r>
            <a:r>
              <a:rPr lang="en-US" sz="1100" dirty="0" smtClean="0"/>
              <a:t>lesson outline</a:t>
            </a:r>
            <a:endParaRPr lang="en-US" sz="1100" dirty="0"/>
          </a:p>
        </p:txBody>
      </p:sp>
      <p:sp>
        <p:nvSpPr>
          <p:cNvPr id="17" name="Flowchart: Process 16"/>
          <p:cNvSpPr/>
          <p:nvPr/>
        </p:nvSpPr>
        <p:spPr bwMode="gray">
          <a:xfrm>
            <a:off x="762000" y="2600296"/>
            <a:ext cx="3581400" cy="32004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a:spcBef>
                <a:spcPts val="600"/>
              </a:spcBef>
            </a:pPr>
            <a:r>
              <a:rPr lang="en-US" sz="1100" dirty="0" smtClean="0"/>
              <a:t>Quiet learning </a:t>
            </a:r>
            <a:r>
              <a:rPr lang="en-US" sz="1100" dirty="0"/>
              <a:t>environment</a:t>
            </a:r>
          </a:p>
        </p:txBody>
      </p:sp>
      <p:sp>
        <p:nvSpPr>
          <p:cNvPr id="18" name="Flowchart: Process 17"/>
          <p:cNvSpPr/>
          <p:nvPr/>
        </p:nvSpPr>
        <p:spPr bwMode="gray">
          <a:xfrm>
            <a:off x="762000" y="3057496"/>
            <a:ext cx="3581400" cy="32004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a:spcBef>
                <a:spcPts val="600"/>
              </a:spcBef>
            </a:pPr>
            <a:r>
              <a:rPr lang="en-US" sz="1100" dirty="0"/>
              <a:t>Wait to be called on to answer</a:t>
            </a:r>
          </a:p>
        </p:txBody>
      </p:sp>
      <p:sp>
        <p:nvSpPr>
          <p:cNvPr id="19" name="Flowchart: Process 18"/>
          <p:cNvSpPr/>
          <p:nvPr/>
        </p:nvSpPr>
        <p:spPr bwMode="gray">
          <a:xfrm>
            <a:off x="762000" y="3514696"/>
            <a:ext cx="3581400" cy="32004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a:spcBef>
                <a:spcPts val="600"/>
              </a:spcBef>
            </a:pPr>
            <a:r>
              <a:rPr lang="en-US" sz="1100" dirty="0"/>
              <a:t>Immense respect for </a:t>
            </a:r>
            <a:r>
              <a:rPr lang="en-US" sz="1100" dirty="0" smtClean="0"/>
              <a:t>education</a:t>
            </a:r>
            <a:endParaRPr lang="en-US" sz="1100" dirty="0"/>
          </a:p>
        </p:txBody>
      </p:sp>
      <p:sp>
        <p:nvSpPr>
          <p:cNvPr id="20" name="Flowchart: Process 19"/>
          <p:cNvSpPr/>
          <p:nvPr/>
        </p:nvSpPr>
        <p:spPr bwMode="gray">
          <a:xfrm>
            <a:off x="762000" y="3987136"/>
            <a:ext cx="3581400" cy="32004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100" dirty="0" smtClean="0"/>
              <a:t>Balance respect for students and discipline</a:t>
            </a:r>
          </a:p>
        </p:txBody>
      </p:sp>
      <p:pic>
        <p:nvPicPr>
          <p:cNvPr id="2050" name="Picture 2" descr="https://mail-attachment.googleusercontent.com/attachment/?attid=0.1&amp;disp=emb&amp;view=att&amp;th=1355ef111aad10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80382"/>
            <a:ext cx="3946358" cy="26267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48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97006"/>
            <a:ext cx="8816975" cy="355482"/>
          </a:xfrm>
        </p:spPr>
        <p:txBody>
          <a:bodyPr/>
          <a:lstStyle/>
          <a:p>
            <a:r>
              <a:rPr lang="en-US" b="0" dirty="0"/>
              <a:t>Being Effective Coaches: </a:t>
            </a:r>
            <a:r>
              <a:rPr lang="en-US" b="0" dirty="0" smtClean="0"/>
              <a:t>Coaching Vietnamese </a:t>
            </a:r>
            <a:r>
              <a:rPr lang="en-US" b="0" dirty="0"/>
              <a:t>Youth</a:t>
            </a:r>
            <a:endParaRPr lang="en-US" b="0" dirty="0" smtClean="0"/>
          </a:p>
        </p:txBody>
      </p:sp>
      <p:sp>
        <p:nvSpPr>
          <p:cNvPr id="8" name="Rectangle 7"/>
          <p:cNvSpPr/>
          <p:nvPr/>
        </p:nvSpPr>
        <p:spPr>
          <a:xfrm>
            <a:off x="288758" y="930442"/>
            <a:ext cx="8382000" cy="276999"/>
          </a:xfrm>
          <a:prstGeom prst="rect">
            <a:avLst/>
          </a:prstGeom>
        </p:spPr>
        <p:txBody>
          <a:bodyPr wrap="square">
            <a:spAutoFit/>
          </a:bodyPr>
          <a:lstStyle/>
          <a:p>
            <a:r>
              <a:rPr lang="en-US" sz="1200" dirty="0" smtClean="0"/>
              <a:t>These are key principles that you should keep in mind in order to be an effective teacher and coach</a:t>
            </a:r>
            <a:endParaRPr lang="en-US" sz="1200" dirty="0"/>
          </a:p>
        </p:txBody>
      </p:sp>
      <p:cxnSp>
        <p:nvCxnSpPr>
          <p:cNvPr id="9" name="Straight Connector 8"/>
          <p:cNvCxnSpPr/>
          <p:nvPr/>
        </p:nvCxnSpPr>
        <p:spPr bwMode="auto">
          <a:xfrm>
            <a:off x="609600" y="1510099"/>
            <a:ext cx="8229600"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10" name="TextBox 9"/>
          <p:cNvSpPr txBox="1"/>
          <p:nvPr/>
        </p:nvSpPr>
        <p:spPr>
          <a:xfrm>
            <a:off x="3592830" y="1371600"/>
            <a:ext cx="2263140" cy="276999"/>
          </a:xfrm>
          <a:prstGeom prst="rect">
            <a:avLst/>
          </a:prstGeom>
          <a:solidFill>
            <a:schemeClr val="bg1"/>
          </a:solidFill>
        </p:spPr>
        <p:txBody>
          <a:bodyPr wrap="square" rtlCol="0">
            <a:spAutoFit/>
          </a:bodyPr>
          <a:lstStyle/>
          <a:p>
            <a:pPr algn="ctr"/>
            <a:r>
              <a:rPr lang="en-US" sz="1200" b="1" dirty="0"/>
              <a:t>Tips from great coaches</a:t>
            </a:r>
            <a:endParaRPr lang="en-US" sz="1200" b="1" i="0" dirty="0" smtClean="0"/>
          </a:p>
        </p:txBody>
      </p:sp>
      <p:cxnSp>
        <p:nvCxnSpPr>
          <p:cNvPr id="11" name="Straight Connector 10"/>
          <p:cNvCxnSpPr/>
          <p:nvPr/>
        </p:nvCxnSpPr>
        <p:spPr bwMode="auto">
          <a:xfrm>
            <a:off x="609600" y="4558099"/>
            <a:ext cx="8229600" cy="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12" name="TextBox 11"/>
          <p:cNvSpPr txBox="1"/>
          <p:nvPr/>
        </p:nvSpPr>
        <p:spPr>
          <a:xfrm>
            <a:off x="3486150" y="4419600"/>
            <a:ext cx="2476500" cy="276999"/>
          </a:xfrm>
          <a:prstGeom prst="rect">
            <a:avLst/>
          </a:prstGeom>
          <a:solidFill>
            <a:schemeClr val="bg1"/>
          </a:solidFill>
        </p:spPr>
        <p:txBody>
          <a:bodyPr wrap="square" rtlCol="0">
            <a:spAutoFit/>
          </a:bodyPr>
          <a:lstStyle/>
          <a:p>
            <a:pPr algn="ctr"/>
            <a:r>
              <a:rPr lang="en-US" sz="1200" b="1" i="0" dirty="0" smtClean="0"/>
              <a:t>Secrets of Successful Coaches</a:t>
            </a:r>
          </a:p>
        </p:txBody>
      </p:sp>
      <p:sp>
        <p:nvSpPr>
          <p:cNvPr id="14" name="TextBox 13"/>
          <p:cNvSpPr txBox="1"/>
          <p:nvPr/>
        </p:nvSpPr>
        <p:spPr>
          <a:xfrm>
            <a:off x="533400" y="4706541"/>
            <a:ext cx="5943600" cy="1846659"/>
          </a:xfrm>
          <a:prstGeom prst="rect">
            <a:avLst/>
          </a:prstGeom>
          <a:noFill/>
        </p:spPr>
        <p:txBody>
          <a:bodyPr wrap="square" rtlCol="0">
            <a:spAutoFit/>
          </a:bodyPr>
          <a:lstStyle/>
          <a:p>
            <a:pPr marL="182880" indent="-182880">
              <a:spcBef>
                <a:spcPts val="600"/>
              </a:spcBef>
              <a:buFont typeface="Wingdings" pitchFamily="2" charset="2"/>
              <a:buChar char="§"/>
            </a:pPr>
            <a:r>
              <a:rPr lang="en-US" sz="1200" b="1" dirty="0" smtClean="0"/>
              <a:t>Character-based</a:t>
            </a:r>
            <a:r>
              <a:rPr lang="en-US" sz="1200" dirty="0" smtClean="0"/>
              <a:t> - credible coaches are people of great character</a:t>
            </a:r>
          </a:p>
          <a:p>
            <a:pPr marL="182880" indent="-182880">
              <a:spcBef>
                <a:spcPts val="600"/>
              </a:spcBef>
              <a:buFont typeface="Wingdings" pitchFamily="2" charset="2"/>
              <a:buChar char="§"/>
            </a:pPr>
            <a:r>
              <a:rPr lang="en-US" sz="1200" b="1" dirty="0" smtClean="0"/>
              <a:t>Competent</a:t>
            </a:r>
            <a:r>
              <a:rPr lang="en-US" sz="1200" dirty="0" smtClean="0"/>
              <a:t> - credible coaches know the strategies and skills of their sport</a:t>
            </a:r>
          </a:p>
          <a:p>
            <a:pPr marL="182880" indent="-182880">
              <a:spcBef>
                <a:spcPts val="600"/>
              </a:spcBef>
              <a:buFont typeface="Wingdings" pitchFamily="2" charset="2"/>
              <a:buChar char="§"/>
            </a:pPr>
            <a:r>
              <a:rPr lang="en-US" sz="1200" b="1" dirty="0" smtClean="0"/>
              <a:t>Committed</a:t>
            </a:r>
            <a:r>
              <a:rPr lang="en-US" sz="1200" dirty="0" smtClean="0"/>
              <a:t> - credible coaches have a real passion for coaching</a:t>
            </a:r>
          </a:p>
          <a:p>
            <a:pPr marL="182880" indent="-182880">
              <a:spcBef>
                <a:spcPts val="600"/>
              </a:spcBef>
              <a:buFont typeface="Wingdings" pitchFamily="2" charset="2"/>
              <a:buChar char="§"/>
            </a:pPr>
            <a:r>
              <a:rPr lang="en-US" sz="1200" b="1" dirty="0" smtClean="0"/>
              <a:t>Caring</a:t>
            </a:r>
            <a:r>
              <a:rPr lang="en-US" sz="1200" dirty="0" smtClean="0"/>
              <a:t> - credible coaches care about their kids as people</a:t>
            </a:r>
          </a:p>
          <a:p>
            <a:pPr marL="182880" indent="-182880">
              <a:spcBef>
                <a:spcPts val="600"/>
              </a:spcBef>
              <a:buFont typeface="Wingdings" pitchFamily="2" charset="2"/>
              <a:buChar char="§"/>
            </a:pPr>
            <a:r>
              <a:rPr lang="en-US" sz="1200" b="1" dirty="0" smtClean="0"/>
              <a:t>Confidence builder </a:t>
            </a:r>
            <a:r>
              <a:rPr lang="en-US" sz="1200" dirty="0" smtClean="0"/>
              <a:t>- credible coaches help kids feel good about themselves</a:t>
            </a:r>
          </a:p>
          <a:p>
            <a:pPr marL="182880" indent="-182880">
              <a:spcBef>
                <a:spcPts val="600"/>
              </a:spcBef>
              <a:buFont typeface="Wingdings" pitchFamily="2" charset="2"/>
              <a:buChar char="§"/>
            </a:pPr>
            <a:r>
              <a:rPr lang="en-US" sz="1200" b="1" dirty="0" smtClean="0"/>
              <a:t>Communicator</a:t>
            </a:r>
            <a:r>
              <a:rPr lang="en-US" sz="1200" dirty="0" smtClean="0"/>
              <a:t> - credible coaches communicate and listen well</a:t>
            </a:r>
          </a:p>
          <a:p>
            <a:pPr marL="182880" indent="-182880">
              <a:spcBef>
                <a:spcPts val="600"/>
              </a:spcBef>
              <a:buFont typeface="Wingdings" pitchFamily="2" charset="2"/>
              <a:buChar char="§"/>
            </a:pPr>
            <a:r>
              <a:rPr lang="en-US" sz="1200" b="1" dirty="0" smtClean="0"/>
              <a:t>Consistent</a:t>
            </a:r>
            <a:r>
              <a:rPr lang="en-US" sz="1200" dirty="0" smtClean="0"/>
              <a:t> - credible coaches have consistent philosophies and moods</a:t>
            </a:r>
          </a:p>
        </p:txBody>
      </p:sp>
      <p:sp>
        <p:nvSpPr>
          <p:cNvPr id="15" name="Flowchart: Process 14"/>
          <p:cNvSpPr/>
          <p:nvPr/>
        </p:nvSpPr>
        <p:spPr bwMode="gray">
          <a:xfrm>
            <a:off x="1219200" y="17419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Take your role seriously --- but not too seriously</a:t>
            </a:r>
          </a:p>
        </p:txBody>
      </p:sp>
      <p:sp>
        <p:nvSpPr>
          <p:cNvPr id="16" name="Flowchart: Process 15"/>
          <p:cNvSpPr/>
          <p:nvPr/>
        </p:nvSpPr>
        <p:spPr bwMode="gray">
          <a:xfrm>
            <a:off x="1219200" y="22753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Be comfortable with being in charge</a:t>
            </a:r>
          </a:p>
        </p:txBody>
      </p:sp>
      <p:sp>
        <p:nvSpPr>
          <p:cNvPr id="17" name="Flowchart: Process 16"/>
          <p:cNvSpPr/>
          <p:nvPr/>
        </p:nvSpPr>
        <p:spPr bwMode="gray">
          <a:xfrm>
            <a:off x="1219200" y="28087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Be dependable and stable</a:t>
            </a:r>
          </a:p>
        </p:txBody>
      </p:sp>
      <p:sp>
        <p:nvSpPr>
          <p:cNvPr id="18" name="Flowchart: Process 17"/>
          <p:cNvSpPr/>
          <p:nvPr/>
        </p:nvSpPr>
        <p:spPr bwMode="gray">
          <a:xfrm>
            <a:off x="1219200" y="33421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Be patient</a:t>
            </a:r>
          </a:p>
        </p:txBody>
      </p:sp>
      <p:sp>
        <p:nvSpPr>
          <p:cNvPr id="19" name="Flowchart: Process 18"/>
          <p:cNvSpPr/>
          <p:nvPr/>
        </p:nvSpPr>
        <p:spPr bwMode="gray">
          <a:xfrm>
            <a:off x="1219200" y="38755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Be flexible</a:t>
            </a:r>
          </a:p>
        </p:txBody>
      </p:sp>
      <p:sp>
        <p:nvSpPr>
          <p:cNvPr id="20" name="Flowchart: Process 19"/>
          <p:cNvSpPr/>
          <p:nvPr/>
        </p:nvSpPr>
        <p:spPr bwMode="gray">
          <a:xfrm>
            <a:off x="4876800" y="17419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Enjoy getting to know your kids</a:t>
            </a:r>
          </a:p>
        </p:txBody>
      </p:sp>
      <p:sp>
        <p:nvSpPr>
          <p:cNvPr id="21" name="Flowchart: Process 20"/>
          <p:cNvSpPr/>
          <p:nvPr/>
        </p:nvSpPr>
        <p:spPr bwMode="gray">
          <a:xfrm>
            <a:off x="4876800" y="22753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Desire to help kids learn and grow</a:t>
            </a:r>
          </a:p>
        </p:txBody>
      </p:sp>
      <p:sp>
        <p:nvSpPr>
          <p:cNvPr id="22" name="Flowchart: Process 21"/>
          <p:cNvSpPr/>
          <p:nvPr/>
        </p:nvSpPr>
        <p:spPr bwMode="gray">
          <a:xfrm>
            <a:off x="4876800" y="28087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Be an encourager</a:t>
            </a:r>
          </a:p>
        </p:txBody>
      </p:sp>
      <p:sp>
        <p:nvSpPr>
          <p:cNvPr id="23" name="Flowchart: Process 22"/>
          <p:cNvSpPr/>
          <p:nvPr/>
        </p:nvSpPr>
        <p:spPr bwMode="gray">
          <a:xfrm>
            <a:off x="4876800" y="33421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Be willing to learn</a:t>
            </a:r>
          </a:p>
        </p:txBody>
      </p:sp>
      <p:sp>
        <p:nvSpPr>
          <p:cNvPr id="24" name="Flowchart: Process 23"/>
          <p:cNvSpPr/>
          <p:nvPr/>
        </p:nvSpPr>
        <p:spPr bwMode="gray">
          <a:xfrm>
            <a:off x="4876800" y="3875567"/>
            <a:ext cx="3200400" cy="381000"/>
          </a:xfrm>
          <a:prstGeom prst="flowChartProcess">
            <a:avLst/>
          </a:prstGeom>
          <a:solidFill>
            <a:schemeClr val="accent4">
              <a:lumMod val="10000"/>
              <a:lumOff val="90000"/>
            </a:schemeClr>
          </a:solidFill>
          <a:ln w="3175" algn="ctr">
            <a:solidFill>
              <a:schemeClr val="tx1">
                <a:lumMod val="20000"/>
                <a:lumOff val="80000"/>
              </a:schemeClr>
            </a:solidFill>
            <a:miter lim="800000"/>
            <a:headEnd/>
            <a:tailEnd/>
          </a:ln>
          <a:effectLst/>
        </p:spPr>
        <p:txBody>
          <a:bodyPr vert="horz" wrap="square" lIns="91440" tIns="45720" rIns="45720" bIns="45720" numCol="1" rtlCol="0" anchor="ctr" anchorCtr="0" compatLnSpc="1">
            <a:prstTxWarp prst="textNoShape">
              <a:avLst/>
            </a:prstTxWarp>
            <a:noAutofit/>
          </a:bodyPr>
          <a:lstStyle/>
          <a:p>
            <a:pPr marL="182880" indent="-182880">
              <a:spcBef>
                <a:spcPts val="600"/>
              </a:spcBef>
            </a:pPr>
            <a:r>
              <a:rPr lang="en-US" sz="1000" dirty="0" smtClean="0"/>
              <a:t>Have a sense of humor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b="0" dirty="0"/>
              <a:t>Being Effective Coaches: Coaching Vietnamese Youth</a:t>
            </a:r>
          </a:p>
        </p:txBody>
      </p:sp>
      <p:grpSp>
        <p:nvGrpSpPr>
          <p:cNvPr id="20" name="Group 19"/>
          <p:cNvGrpSpPr/>
          <p:nvPr/>
        </p:nvGrpSpPr>
        <p:grpSpPr>
          <a:xfrm>
            <a:off x="292925" y="1843444"/>
            <a:ext cx="2181100" cy="461665"/>
            <a:chOff x="6629400" y="1249978"/>
            <a:chExt cx="2181100" cy="461665"/>
          </a:xfrm>
        </p:grpSpPr>
        <p:sp>
          <p:nvSpPr>
            <p:cNvPr id="6" name="TextBox 5"/>
            <p:cNvSpPr txBox="1"/>
            <p:nvPr/>
          </p:nvSpPr>
          <p:spPr>
            <a:xfrm>
              <a:off x="6629400" y="1249978"/>
              <a:ext cx="381000" cy="461665"/>
            </a:xfrm>
            <a:prstGeom prst="rect">
              <a:avLst/>
            </a:prstGeom>
            <a:noFill/>
          </p:spPr>
          <p:txBody>
            <a:bodyPr wrap="square" rtlCol="0">
              <a:spAutoFit/>
            </a:bodyPr>
            <a:lstStyle/>
            <a:p>
              <a:r>
                <a:rPr lang="en-US" sz="2400" b="0" i="0" dirty="0" smtClean="0">
                  <a:solidFill>
                    <a:schemeClr val="accent1">
                      <a:lumMod val="75000"/>
                    </a:schemeClr>
                  </a:solidFill>
                </a:rPr>
                <a:t>1</a:t>
              </a:r>
            </a:p>
          </p:txBody>
        </p:sp>
        <p:sp>
          <p:nvSpPr>
            <p:cNvPr id="13" name="TextBox 12"/>
            <p:cNvSpPr txBox="1"/>
            <p:nvPr/>
          </p:nvSpPr>
          <p:spPr>
            <a:xfrm>
              <a:off x="7057900" y="1326921"/>
              <a:ext cx="1752600" cy="307777"/>
            </a:xfrm>
            <a:prstGeom prst="rect">
              <a:avLst/>
            </a:prstGeom>
            <a:noFill/>
          </p:spPr>
          <p:txBody>
            <a:bodyPr wrap="square" rtlCol="0">
              <a:spAutoFit/>
            </a:bodyPr>
            <a:lstStyle/>
            <a:p>
              <a:pPr>
                <a:spcBef>
                  <a:spcPts val="600"/>
                </a:spcBef>
              </a:pPr>
              <a:r>
                <a:rPr lang="en-US" sz="1400" dirty="0">
                  <a:solidFill>
                    <a:schemeClr val="accent1">
                      <a:lumMod val="75000"/>
                    </a:schemeClr>
                  </a:solidFill>
                </a:rPr>
                <a:t>Players' Focus. </a:t>
              </a:r>
            </a:p>
          </p:txBody>
        </p:sp>
      </p:grpSp>
      <p:grpSp>
        <p:nvGrpSpPr>
          <p:cNvPr id="21" name="Group 20"/>
          <p:cNvGrpSpPr/>
          <p:nvPr/>
        </p:nvGrpSpPr>
        <p:grpSpPr>
          <a:xfrm>
            <a:off x="292925" y="2558533"/>
            <a:ext cx="2181100" cy="461665"/>
            <a:chOff x="6629400" y="1967756"/>
            <a:chExt cx="2181100" cy="461665"/>
          </a:xfrm>
        </p:grpSpPr>
        <p:sp>
          <p:nvSpPr>
            <p:cNvPr id="7" name="TextBox 6"/>
            <p:cNvSpPr txBox="1"/>
            <p:nvPr/>
          </p:nvSpPr>
          <p:spPr>
            <a:xfrm>
              <a:off x="6629400" y="1967756"/>
              <a:ext cx="381000" cy="461665"/>
            </a:xfrm>
            <a:prstGeom prst="rect">
              <a:avLst/>
            </a:prstGeom>
            <a:noFill/>
          </p:spPr>
          <p:txBody>
            <a:bodyPr wrap="square" rtlCol="0">
              <a:spAutoFit/>
            </a:bodyPr>
            <a:lstStyle/>
            <a:p>
              <a:r>
                <a:rPr lang="en-US" sz="2400" dirty="0" smtClean="0">
                  <a:solidFill>
                    <a:schemeClr val="accent1">
                      <a:lumMod val="75000"/>
                    </a:schemeClr>
                  </a:solidFill>
                </a:rPr>
                <a:t>2</a:t>
              </a:r>
              <a:endParaRPr lang="en-US" sz="2400" b="0" i="0" dirty="0" smtClean="0">
                <a:solidFill>
                  <a:schemeClr val="accent1">
                    <a:lumMod val="75000"/>
                  </a:schemeClr>
                </a:solidFill>
              </a:endParaRPr>
            </a:p>
          </p:txBody>
        </p:sp>
        <p:sp>
          <p:nvSpPr>
            <p:cNvPr id="14" name="TextBox 13"/>
            <p:cNvSpPr txBox="1"/>
            <p:nvPr/>
          </p:nvSpPr>
          <p:spPr>
            <a:xfrm>
              <a:off x="7057900" y="2044700"/>
              <a:ext cx="1752600" cy="307777"/>
            </a:xfrm>
            <a:prstGeom prst="rect">
              <a:avLst/>
            </a:prstGeom>
            <a:noFill/>
          </p:spPr>
          <p:txBody>
            <a:bodyPr wrap="square" rtlCol="0">
              <a:spAutoFit/>
            </a:bodyPr>
            <a:lstStyle/>
            <a:p>
              <a:r>
                <a:rPr lang="en-US" sz="1400" b="0" i="0" dirty="0" smtClean="0">
                  <a:solidFill>
                    <a:schemeClr val="accent1">
                      <a:lumMod val="75000"/>
                    </a:schemeClr>
                  </a:solidFill>
                </a:rPr>
                <a:t>Name that Skill</a:t>
              </a:r>
            </a:p>
          </p:txBody>
        </p:sp>
      </p:grpSp>
      <p:grpSp>
        <p:nvGrpSpPr>
          <p:cNvPr id="22" name="Group 21"/>
          <p:cNvGrpSpPr/>
          <p:nvPr/>
        </p:nvGrpSpPr>
        <p:grpSpPr>
          <a:xfrm>
            <a:off x="292925" y="3276600"/>
            <a:ext cx="2181100" cy="461665"/>
            <a:chOff x="6629400" y="2788261"/>
            <a:chExt cx="2181100" cy="461665"/>
          </a:xfrm>
        </p:grpSpPr>
        <p:sp>
          <p:nvSpPr>
            <p:cNvPr id="8" name="TextBox 7"/>
            <p:cNvSpPr txBox="1"/>
            <p:nvPr/>
          </p:nvSpPr>
          <p:spPr>
            <a:xfrm>
              <a:off x="6629400" y="2788261"/>
              <a:ext cx="381000" cy="461665"/>
            </a:xfrm>
            <a:prstGeom prst="rect">
              <a:avLst/>
            </a:prstGeom>
            <a:noFill/>
          </p:spPr>
          <p:txBody>
            <a:bodyPr wrap="square" rtlCol="0">
              <a:spAutoFit/>
            </a:bodyPr>
            <a:lstStyle/>
            <a:p>
              <a:r>
                <a:rPr lang="en-US" sz="2400" dirty="0" smtClean="0">
                  <a:solidFill>
                    <a:schemeClr val="accent1">
                      <a:lumMod val="75000"/>
                    </a:schemeClr>
                  </a:solidFill>
                </a:rPr>
                <a:t>3</a:t>
              </a:r>
              <a:endParaRPr lang="en-US" sz="2400" b="0" i="0" dirty="0" smtClean="0">
                <a:solidFill>
                  <a:schemeClr val="accent1">
                    <a:lumMod val="75000"/>
                  </a:schemeClr>
                </a:solidFill>
              </a:endParaRPr>
            </a:p>
          </p:txBody>
        </p:sp>
        <p:sp>
          <p:nvSpPr>
            <p:cNvPr id="15" name="TextBox 14"/>
            <p:cNvSpPr txBox="1"/>
            <p:nvPr/>
          </p:nvSpPr>
          <p:spPr>
            <a:xfrm>
              <a:off x="7057900" y="2865204"/>
              <a:ext cx="1752600" cy="307777"/>
            </a:xfrm>
            <a:prstGeom prst="rect">
              <a:avLst/>
            </a:prstGeom>
            <a:noFill/>
          </p:spPr>
          <p:txBody>
            <a:bodyPr wrap="square" rtlCol="0">
              <a:spAutoFit/>
            </a:bodyPr>
            <a:lstStyle/>
            <a:p>
              <a:r>
                <a:rPr lang="en-US" sz="1400" b="0" i="0" dirty="0" smtClean="0">
                  <a:solidFill>
                    <a:schemeClr val="accent1">
                      <a:lumMod val="75000"/>
                    </a:schemeClr>
                  </a:solidFill>
                </a:rPr>
                <a:t>Skill Context</a:t>
              </a:r>
            </a:p>
          </p:txBody>
        </p:sp>
      </p:grpSp>
      <p:grpSp>
        <p:nvGrpSpPr>
          <p:cNvPr id="23" name="Group 22"/>
          <p:cNvGrpSpPr/>
          <p:nvPr/>
        </p:nvGrpSpPr>
        <p:grpSpPr>
          <a:xfrm>
            <a:off x="292925" y="4038600"/>
            <a:ext cx="2181100" cy="461665"/>
            <a:chOff x="6629400" y="3464868"/>
            <a:chExt cx="2181100" cy="461665"/>
          </a:xfrm>
        </p:grpSpPr>
        <p:sp>
          <p:nvSpPr>
            <p:cNvPr id="9" name="TextBox 8"/>
            <p:cNvSpPr txBox="1"/>
            <p:nvPr/>
          </p:nvSpPr>
          <p:spPr>
            <a:xfrm>
              <a:off x="6629400" y="3464868"/>
              <a:ext cx="381000" cy="461665"/>
            </a:xfrm>
            <a:prstGeom prst="rect">
              <a:avLst/>
            </a:prstGeom>
            <a:noFill/>
          </p:spPr>
          <p:txBody>
            <a:bodyPr wrap="square" rtlCol="0">
              <a:spAutoFit/>
            </a:bodyPr>
            <a:lstStyle/>
            <a:p>
              <a:r>
                <a:rPr lang="en-US" sz="2400" dirty="0" smtClean="0">
                  <a:solidFill>
                    <a:schemeClr val="accent1">
                      <a:lumMod val="75000"/>
                    </a:schemeClr>
                  </a:solidFill>
                </a:rPr>
                <a:t>4</a:t>
              </a:r>
              <a:endParaRPr lang="en-US" sz="2400" b="0" i="0" dirty="0" smtClean="0">
                <a:solidFill>
                  <a:schemeClr val="accent1">
                    <a:lumMod val="75000"/>
                  </a:schemeClr>
                </a:solidFill>
              </a:endParaRPr>
            </a:p>
          </p:txBody>
        </p:sp>
        <p:sp>
          <p:nvSpPr>
            <p:cNvPr id="16" name="TextBox 15"/>
            <p:cNvSpPr txBox="1"/>
            <p:nvPr/>
          </p:nvSpPr>
          <p:spPr>
            <a:xfrm>
              <a:off x="7057900" y="3541812"/>
              <a:ext cx="1752600" cy="307777"/>
            </a:xfrm>
            <a:prstGeom prst="rect">
              <a:avLst/>
            </a:prstGeom>
            <a:noFill/>
          </p:spPr>
          <p:txBody>
            <a:bodyPr wrap="square" rtlCol="0">
              <a:spAutoFit/>
            </a:bodyPr>
            <a:lstStyle/>
            <a:p>
              <a:r>
                <a:rPr lang="en-US" sz="1400" b="0" i="0" dirty="0" smtClean="0">
                  <a:solidFill>
                    <a:schemeClr val="accent1">
                      <a:lumMod val="75000"/>
                    </a:schemeClr>
                  </a:solidFill>
                </a:rPr>
                <a:t>Show and Tell</a:t>
              </a:r>
            </a:p>
          </p:txBody>
        </p:sp>
      </p:grpSp>
      <p:grpSp>
        <p:nvGrpSpPr>
          <p:cNvPr id="24" name="Group 23"/>
          <p:cNvGrpSpPr/>
          <p:nvPr/>
        </p:nvGrpSpPr>
        <p:grpSpPr>
          <a:xfrm>
            <a:off x="292925" y="4800600"/>
            <a:ext cx="2181100" cy="461665"/>
            <a:chOff x="6629400" y="4221778"/>
            <a:chExt cx="2181100" cy="461665"/>
          </a:xfrm>
        </p:grpSpPr>
        <p:sp>
          <p:nvSpPr>
            <p:cNvPr id="10" name="TextBox 9"/>
            <p:cNvSpPr txBox="1"/>
            <p:nvPr/>
          </p:nvSpPr>
          <p:spPr>
            <a:xfrm>
              <a:off x="6629400" y="4221778"/>
              <a:ext cx="381000" cy="461665"/>
            </a:xfrm>
            <a:prstGeom prst="rect">
              <a:avLst/>
            </a:prstGeom>
            <a:noFill/>
          </p:spPr>
          <p:txBody>
            <a:bodyPr wrap="square" rtlCol="0">
              <a:spAutoFit/>
            </a:bodyPr>
            <a:lstStyle/>
            <a:p>
              <a:r>
                <a:rPr lang="en-US" sz="2400" dirty="0" smtClean="0">
                  <a:solidFill>
                    <a:schemeClr val="accent1">
                      <a:lumMod val="75000"/>
                    </a:schemeClr>
                  </a:solidFill>
                </a:rPr>
                <a:t>5</a:t>
              </a:r>
              <a:endParaRPr lang="en-US" sz="2400" b="0" i="0" dirty="0" smtClean="0">
                <a:solidFill>
                  <a:schemeClr val="accent1">
                    <a:lumMod val="75000"/>
                  </a:schemeClr>
                </a:solidFill>
              </a:endParaRPr>
            </a:p>
          </p:txBody>
        </p:sp>
        <p:sp>
          <p:nvSpPr>
            <p:cNvPr id="17" name="TextBox 16"/>
            <p:cNvSpPr txBox="1"/>
            <p:nvPr/>
          </p:nvSpPr>
          <p:spPr>
            <a:xfrm>
              <a:off x="7057900" y="4297978"/>
              <a:ext cx="1752600" cy="307777"/>
            </a:xfrm>
            <a:prstGeom prst="rect">
              <a:avLst/>
            </a:prstGeom>
            <a:noFill/>
          </p:spPr>
          <p:txBody>
            <a:bodyPr wrap="square" rtlCol="0">
              <a:spAutoFit/>
            </a:bodyPr>
            <a:lstStyle/>
            <a:p>
              <a:r>
                <a:rPr lang="en-US" sz="1400" b="0" i="0" dirty="0" smtClean="0">
                  <a:solidFill>
                    <a:schemeClr val="accent1">
                      <a:lumMod val="75000"/>
                    </a:schemeClr>
                  </a:solidFill>
                </a:rPr>
                <a:t>Practice the Skill</a:t>
              </a:r>
            </a:p>
          </p:txBody>
        </p:sp>
      </p:grpSp>
      <p:grpSp>
        <p:nvGrpSpPr>
          <p:cNvPr id="25" name="Group 24"/>
          <p:cNvGrpSpPr/>
          <p:nvPr/>
        </p:nvGrpSpPr>
        <p:grpSpPr>
          <a:xfrm>
            <a:off x="292925" y="5558135"/>
            <a:ext cx="2181100" cy="461665"/>
            <a:chOff x="6629400" y="4961980"/>
            <a:chExt cx="2181100" cy="461665"/>
          </a:xfrm>
        </p:grpSpPr>
        <p:sp>
          <p:nvSpPr>
            <p:cNvPr id="11" name="TextBox 10"/>
            <p:cNvSpPr txBox="1"/>
            <p:nvPr/>
          </p:nvSpPr>
          <p:spPr>
            <a:xfrm>
              <a:off x="6629400" y="4961980"/>
              <a:ext cx="381000" cy="461665"/>
            </a:xfrm>
            <a:prstGeom prst="rect">
              <a:avLst/>
            </a:prstGeom>
            <a:noFill/>
          </p:spPr>
          <p:txBody>
            <a:bodyPr wrap="square" rtlCol="0">
              <a:spAutoFit/>
            </a:bodyPr>
            <a:lstStyle/>
            <a:p>
              <a:r>
                <a:rPr lang="en-US" sz="2400" dirty="0" smtClean="0">
                  <a:solidFill>
                    <a:schemeClr val="accent1">
                      <a:lumMod val="75000"/>
                    </a:schemeClr>
                  </a:solidFill>
                </a:rPr>
                <a:t>6</a:t>
              </a:r>
              <a:endParaRPr lang="en-US" sz="2400" b="0" i="0" dirty="0" smtClean="0">
                <a:solidFill>
                  <a:schemeClr val="accent1">
                    <a:lumMod val="75000"/>
                  </a:schemeClr>
                </a:solidFill>
              </a:endParaRPr>
            </a:p>
          </p:txBody>
        </p:sp>
        <p:sp>
          <p:nvSpPr>
            <p:cNvPr id="18" name="TextBox 17"/>
            <p:cNvSpPr txBox="1"/>
            <p:nvPr/>
          </p:nvSpPr>
          <p:spPr>
            <a:xfrm>
              <a:off x="7057900" y="5038924"/>
              <a:ext cx="1752600" cy="307777"/>
            </a:xfrm>
            <a:prstGeom prst="rect">
              <a:avLst/>
            </a:prstGeom>
            <a:noFill/>
          </p:spPr>
          <p:txBody>
            <a:bodyPr wrap="square" rtlCol="0">
              <a:spAutoFit/>
            </a:bodyPr>
            <a:lstStyle/>
            <a:p>
              <a:r>
                <a:rPr lang="en-US" sz="1400" b="0" i="0" dirty="0" smtClean="0">
                  <a:solidFill>
                    <a:schemeClr val="accent1">
                      <a:lumMod val="75000"/>
                    </a:schemeClr>
                  </a:solidFill>
                </a:rPr>
                <a:t>Provide Feedback</a:t>
              </a:r>
            </a:p>
          </p:txBody>
        </p:sp>
      </p:grpSp>
      <p:sp>
        <p:nvSpPr>
          <p:cNvPr id="28" name="Pentagon 27"/>
          <p:cNvSpPr/>
          <p:nvPr/>
        </p:nvSpPr>
        <p:spPr bwMode="gray">
          <a:xfrm>
            <a:off x="392875" y="1066799"/>
            <a:ext cx="2033650" cy="568447"/>
          </a:xfrm>
          <a:prstGeom prst="homePlate">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dirty="0" smtClean="0">
                <a:solidFill>
                  <a:schemeClr val="bg1"/>
                </a:solidFill>
                <a:sym typeface="Wingdings" pitchFamily="2" charset="2"/>
              </a:rPr>
              <a:t>Keys to Conducting a </a:t>
            </a:r>
            <a:r>
              <a:rPr lang="en-US" sz="1400" b="1" dirty="0">
                <a:solidFill>
                  <a:schemeClr val="bg1"/>
                </a:solidFill>
                <a:sym typeface="Wingdings" pitchFamily="2" charset="2"/>
              </a:rPr>
              <a:t>G</a:t>
            </a:r>
            <a:r>
              <a:rPr lang="en-US" sz="1400" b="1" dirty="0" smtClean="0">
                <a:solidFill>
                  <a:schemeClr val="bg1"/>
                </a:solidFill>
                <a:sym typeface="Wingdings" pitchFamily="2" charset="2"/>
              </a:rPr>
              <a:t>reat Practice</a:t>
            </a:r>
            <a:endParaRPr lang="en-US" sz="1400" b="1" i="0" dirty="0" smtClean="0">
              <a:solidFill>
                <a:schemeClr val="bg1"/>
              </a:solidFill>
              <a:latin typeface="+mn-lt"/>
              <a:sym typeface="Wingdings" pitchFamily="2" charset="2"/>
            </a:endParaRPr>
          </a:p>
        </p:txBody>
      </p:sp>
      <p:sp>
        <p:nvSpPr>
          <p:cNvPr id="31" name="Pentagon 30"/>
          <p:cNvSpPr/>
          <p:nvPr/>
        </p:nvSpPr>
        <p:spPr bwMode="gray">
          <a:xfrm>
            <a:off x="2714499" y="1066800"/>
            <a:ext cx="6124701" cy="568446"/>
          </a:xfrm>
          <a:prstGeom prst="homePlate">
            <a:avLst/>
          </a:prstGeom>
          <a:solidFill>
            <a:srgbClr val="002060"/>
          </a:solidFill>
          <a:ln w="3175" algn="ctr">
            <a:solidFill>
              <a:schemeClr val="tx1">
                <a:lumMod val="20000"/>
                <a:lumOff val="80000"/>
              </a:schemeClr>
            </a:solidFill>
            <a:miter lim="800000"/>
            <a:headEnd/>
            <a:tailEnd/>
          </a:ln>
          <a:effectLst/>
        </p:spPr>
        <p:txBody>
          <a:bodyPr vert="horz" wrap="square" lIns="45720" tIns="45720" rIns="45720" bIns="45720" numCol="1" rtlCol="0" anchor="ctr" anchorCtr="0" compatLnSpc="1">
            <a:prstTxWarp prst="textNoShape">
              <a:avLst/>
            </a:prstTxWarp>
            <a:noAutofit/>
          </a:bodyPr>
          <a:lstStyle/>
          <a:p>
            <a:pPr marL="0" algn="ctr" eaLnBrk="0" hangingPunct="0">
              <a:spcBef>
                <a:spcPts val="300"/>
              </a:spcBef>
              <a:buClr>
                <a:schemeClr val="tx1"/>
              </a:buClr>
            </a:pPr>
            <a:r>
              <a:rPr lang="en-US" sz="1400" b="1" i="0" dirty="0" smtClean="0">
                <a:solidFill>
                  <a:schemeClr val="bg1"/>
                </a:solidFill>
                <a:latin typeface="+mn-lt"/>
                <a:sym typeface="Wingdings" pitchFamily="2" charset="2"/>
              </a:rPr>
              <a:t>Personal Experience: </a:t>
            </a:r>
            <a:r>
              <a:rPr lang="en-US" sz="1400" b="1" dirty="0">
                <a:solidFill>
                  <a:schemeClr val="bg1"/>
                </a:solidFill>
                <a:sym typeface="Wingdings" pitchFamily="2" charset="2"/>
              </a:rPr>
              <a:t>O</a:t>
            </a:r>
            <a:r>
              <a:rPr lang="en-US" sz="1400" b="1" i="0" dirty="0" smtClean="0">
                <a:solidFill>
                  <a:schemeClr val="bg1"/>
                </a:solidFill>
                <a:latin typeface="+mn-lt"/>
                <a:sym typeface="Wingdings" pitchFamily="2" charset="2"/>
              </a:rPr>
              <a:t>ur Coaches</a:t>
            </a:r>
          </a:p>
        </p:txBody>
      </p:sp>
      <p:cxnSp>
        <p:nvCxnSpPr>
          <p:cNvPr id="33" name="Straight Connector 32"/>
          <p:cNvCxnSpPr/>
          <p:nvPr/>
        </p:nvCxnSpPr>
        <p:spPr bwMode="auto">
          <a:xfrm>
            <a:off x="2526475" y="1447800"/>
            <a:ext cx="0" cy="5105400"/>
          </a:xfrm>
          <a:prstGeom prst="line">
            <a:avLst/>
          </a:prstGeom>
          <a:solidFill>
            <a:srgbClr val="E5E5CC"/>
          </a:solidFill>
          <a:ln w="12700" cap="flat" cmpd="sng" algn="ctr">
            <a:solidFill>
              <a:schemeClr val="tx1"/>
            </a:solidFill>
            <a:prstDash val="solid"/>
            <a:round/>
            <a:headEnd type="none" w="med" len="med"/>
            <a:tailEnd type="none" w="med" len="med"/>
          </a:ln>
          <a:effectLst/>
        </p:spPr>
      </p:cxnSp>
      <p:sp>
        <p:nvSpPr>
          <p:cNvPr id="2" name="TextBox 1"/>
          <p:cNvSpPr txBox="1"/>
          <p:nvPr/>
        </p:nvSpPr>
        <p:spPr>
          <a:xfrm>
            <a:off x="2714498" y="1997850"/>
            <a:ext cx="6124701" cy="923330"/>
          </a:xfrm>
          <a:prstGeom prst="rect">
            <a:avLst/>
          </a:prstGeom>
          <a:noFill/>
        </p:spPr>
        <p:txBody>
          <a:bodyPr wrap="square" rtlCol="0">
            <a:spAutoFit/>
          </a:bodyPr>
          <a:lstStyle/>
          <a:p>
            <a:r>
              <a:rPr lang="en-US" b="0" i="0" dirty="0" smtClean="0"/>
              <a:t>Think about your past and </a:t>
            </a:r>
            <a:r>
              <a:rPr lang="en-US" dirty="0" smtClean="0"/>
              <a:t>present </a:t>
            </a:r>
            <a:r>
              <a:rPr lang="en-US" b="0" i="0" dirty="0" smtClean="0"/>
              <a:t>coaches. </a:t>
            </a:r>
            <a:r>
              <a:rPr lang="en-US" dirty="0" smtClean="0"/>
              <a:t>Reflect on</a:t>
            </a:r>
            <a:r>
              <a:rPr lang="en-US" b="0" i="0" dirty="0" smtClean="0"/>
              <a:t> the best coach you’ve ever had. What made them have such a strong effect on you?</a:t>
            </a:r>
          </a:p>
        </p:txBody>
      </p:sp>
      <p:pic>
        <p:nvPicPr>
          <p:cNvPr id="1026" name="Picture 2" descr="Chris Campb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276600"/>
            <a:ext cx="1000125" cy="13811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Ron Mil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269776"/>
            <a:ext cx="1000125" cy="1381126"/>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Bob Bram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274325"/>
            <a:ext cx="1000125" cy="1381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image.cdnllnwnl.xosnetwork.com/pics32/200/UM/UMGMPJLPZZBMHEJ.201108181731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3276601"/>
            <a:ext cx="1099441" cy="1374302"/>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Mike Noon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6094" y="4832740"/>
            <a:ext cx="1000125" cy="1381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image.cdnllnwnl.xosnetwork.com/pics/200/HA/HAJKKTQLYUVLCMC.2007080113232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857"/>
          <a:stretch/>
        </p:blipFill>
        <p:spPr bwMode="auto">
          <a:xfrm>
            <a:off x="4267200" y="4832740"/>
            <a:ext cx="1000125" cy="13811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graphics.fansonly.com/photos/schools/md/sports/m-soccer/auto_headshot/p-cirovsk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38824" y="4832740"/>
            <a:ext cx="959074" cy="1370105"/>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Courtney Shealy H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78710" y="4832740"/>
            <a:ext cx="953219" cy="13708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44470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497006"/>
            <a:ext cx="7891463" cy="355482"/>
          </a:xfrm>
        </p:spPr>
        <p:txBody>
          <a:bodyPr/>
          <a:lstStyle/>
          <a:p>
            <a:r>
              <a:rPr lang="en-US" b="0" dirty="0"/>
              <a:t>Being Effective Coaches: </a:t>
            </a:r>
            <a:r>
              <a:rPr lang="en-US" b="0" dirty="0" smtClean="0"/>
              <a:t>Working with Vietnamese College Students</a:t>
            </a:r>
          </a:p>
        </p:txBody>
      </p:sp>
      <p:sp>
        <p:nvSpPr>
          <p:cNvPr id="5" name="Rectangle 4"/>
          <p:cNvSpPr/>
          <p:nvPr/>
        </p:nvSpPr>
        <p:spPr>
          <a:xfrm>
            <a:off x="381000" y="1539419"/>
            <a:ext cx="3810000" cy="3231654"/>
          </a:xfrm>
          <a:prstGeom prst="rect">
            <a:avLst/>
          </a:prstGeom>
        </p:spPr>
        <p:txBody>
          <a:bodyPr wrap="square">
            <a:spAutoFit/>
          </a:bodyPr>
          <a:lstStyle/>
          <a:p>
            <a:pPr marL="182880" indent="-182880">
              <a:spcBef>
                <a:spcPts val="1200"/>
              </a:spcBef>
              <a:spcAft>
                <a:spcPts val="1200"/>
              </a:spcAft>
              <a:buFont typeface="Wingdings" pitchFamily="2" charset="2"/>
              <a:buChar char="§"/>
            </a:pPr>
            <a:r>
              <a:rPr lang="en-US" sz="1200" b="1" dirty="0" smtClean="0">
                <a:solidFill>
                  <a:srgbClr val="002060"/>
                </a:solidFill>
              </a:rPr>
              <a:t>Be friendly and open-minded</a:t>
            </a:r>
            <a:r>
              <a:rPr lang="en-US" sz="1200" dirty="0" smtClean="0">
                <a:solidFill>
                  <a:srgbClr val="002060"/>
                </a:solidFill>
              </a:rPr>
              <a:t>. </a:t>
            </a:r>
          </a:p>
          <a:p>
            <a:pPr marL="182880" indent="-182880">
              <a:spcBef>
                <a:spcPts val="1200"/>
              </a:spcBef>
              <a:spcAft>
                <a:spcPts val="1200"/>
              </a:spcAft>
              <a:buFont typeface="Wingdings" pitchFamily="2" charset="2"/>
              <a:buChar char="§"/>
            </a:pPr>
            <a:r>
              <a:rPr lang="en-US" sz="1200" b="1" dirty="0" smtClean="0">
                <a:solidFill>
                  <a:srgbClr val="002060"/>
                </a:solidFill>
              </a:rPr>
              <a:t>Demonstrate patience and speak slowly</a:t>
            </a:r>
          </a:p>
          <a:p>
            <a:pPr marL="182880" indent="-182880">
              <a:spcBef>
                <a:spcPts val="1200"/>
              </a:spcBef>
              <a:spcAft>
                <a:spcPts val="1200"/>
              </a:spcAft>
              <a:buFont typeface="Wingdings" pitchFamily="2" charset="2"/>
              <a:buChar char="§"/>
            </a:pPr>
            <a:r>
              <a:rPr lang="en-US" sz="1200" b="1" dirty="0" smtClean="0">
                <a:solidFill>
                  <a:srgbClr val="002060"/>
                </a:solidFill>
              </a:rPr>
              <a:t>Discuss the lesson plans thoroughly.</a:t>
            </a:r>
            <a:r>
              <a:rPr lang="en-US" sz="1200" dirty="0">
                <a:solidFill>
                  <a:srgbClr val="002060"/>
                </a:solidFill>
              </a:rPr>
              <a:t> </a:t>
            </a:r>
            <a:endParaRPr lang="en-US" sz="1200" dirty="0" smtClean="0">
              <a:solidFill>
                <a:srgbClr val="002060"/>
              </a:solidFill>
            </a:endParaRPr>
          </a:p>
          <a:p>
            <a:pPr marL="182880" indent="-182880">
              <a:spcBef>
                <a:spcPts val="1200"/>
              </a:spcBef>
              <a:spcAft>
                <a:spcPts val="1200"/>
              </a:spcAft>
              <a:buFont typeface="Wingdings" pitchFamily="2" charset="2"/>
              <a:buChar char="§"/>
            </a:pPr>
            <a:r>
              <a:rPr lang="en-US" sz="1200" b="1" dirty="0" smtClean="0">
                <a:solidFill>
                  <a:srgbClr val="002060"/>
                </a:solidFill>
              </a:rPr>
              <a:t>Ask if they have questions. </a:t>
            </a:r>
          </a:p>
          <a:p>
            <a:pPr marL="182880" indent="-182880">
              <a:spcBef>
                <a:spcPts val="1200"/>
              </a:spcBef>
              <a:spcAft>
                <a:spcPts val="1200"/>
              </a:spcAft>
              <a:buFont typeface="Wingdings" pitchFamily="2" charset="2"/>
              <a:buChar char="§"/>
            </a:pPr>
            <a:r>
              <a:rPr lang="en-US" sz="1200" b="1" dirty="0" smtClean="0">
                <a:solidFill>
                  <a:srgbClr val="002060"/>
                </a:solidFill>
              </a:rPr>
              <a:t>Get to know them on a personal level</a:t>
            </a:r>
            <a:r>
              <a:rPr lang="en-US" sz="1200" dirty="0" smtClean="0">
                <a:solidFill>
                  <a:srgbClr val="002060"/>
                </a:solidFill>
              </a:rPr>
              <a:t> </a:t>
            </a:r>
          </a:p>
          <a:p>
            <a:pPr marL="182880" indent="-182880">
              <a:spcBef>
                <a:spcPts val="1200"/>
              </a:spcBef>
              <a:spcAft>
                <a:spcPts val="1200"/>
              </a:spcAft>
              <a:buFont typeface="Wingdings" pitchFamily="2" charset="2"/>
              <a:buChar char="§"/>
            </a:pPr>
            <a:r>
              <a:rPr lang="en-US" sz="1200" b="1" dirty="0" smtClean="0">
                <a:solidFill>
                  <a:srgbClr val="002060"/>
                </a:solidFill>
              </a:rPr>
              <a:t>Include them in evening activities.</a:t>
            </a:r>
          </a:p>
          <a:p>
            <a:pPr marL="182880" indent="-182880">
              <a:spcBef>
                <a:spcPts val="1200"/>
              </a:spcBef>
              <a:spcAft>
                <a:spcPts val="1200"/>
              </a:spcAft>
              <a:buFont typeface="Wingdings" pitchFamily="2" charset="2"/>
              <a:buChar char="§"/>
            </a:pPr>
            <a:r>
              <a:rPr lang="en-US" sz="1200" b="1" dirty="0" smtClean="0">
                <a:solidFill>
                  <a:srgbClr val="002060"/>
                </a:solidFill>
              </a:rPr>
              <a:t>Ask about cultural differences and norms.</a:t>
            </a:r>
            <a:endParaRPr lang="en-US" sz="1200" dirty="0" smtClean="0">
              <a:solidFill>
                <a:srgbClr val="002060"/>
              </a:solidFill>
            </a:endParaRPr>
          </a:p>
        </p:txBody>
      </p:sp>
      <p:pic>
        <p:nvPicPr>
          <p:cNvPr id="3075" name="Picture 3" descr="C:\Users\akenley\Desktop\6 - Personal\Non-Profit\Coach for College\Pictures\CIMG2418.JPG"/>
          <p:cNvPicPr>
            <a:picLocks noChangeAspect="1" noChangeArrowheads="1"/>
          </p:cNvPicPr>
          <p:nvPr/>
        </p:nvPicPr>
        <p:blipFill>
          <a:blip r:embed="rId3" cstate="print"/>
          <a:srcRect/>
          <a:stretch>
            <a:fillRect/>
          </a:stretch>
        </p:blipFill>
        <p:spPr bwMode="auto">
          <a:xfrm>
            <a:off x="4953000" y="2590800"/>
            <a:ext cx="2000250" cy="2667000"/>
          </a:xfrm>
          <a:prstGeom prst="rect">
            <a:avLst/>
          </a:prstGeom>
          <a:noFill/>
        </p:spPr>
      </p:pic>
      <p:pic>
        <p:nvPicPr>
          <p:cNvPr id="3077" name="Picture 5" descr="C:\Users\akenley\Desktop\6 - Personal\Non-Profit\Coach for College\Pictures\CIMG2424.JPG"/>
          <p:cNvPicPr>
            <a:picLocks noChangeAspect="1" noChangeArrowheads="1"/>
          </p:cNvPicPr>
          <p:nvPr/>
        </p:nvPicPr>
        <p:blipFill>
          <a:blip r:embed="rId4" cstate="print"/>
          <a:srcRect/>
          <a:stretch>
            <a:fillRect/>
          </a:stretch>
        </p:blipFill>
        <p:spPr bwMode="auto">
          <a:xfrm>
            <a:off x="6400800" y="4800600"/>
            <a:ext cx="2438400" cy="1828800"/>
          </a:xfrm>
          <a:prstGeom prst="rect">
            <a:avLst/>
          </a:prstGeom>
          <a:noFill/>
        </p:spPr>
      </p:pic>
      <p:pic>
        <p:nvPicPr>
          <p:cNvPr id="3076" name="Picture 4" descr="C:\Users\akenley\Desktop\6 - Personal\Non-Profit\Coach for College\Pictures\CIMG2423.JPG"/>
          <p:cNvPicPr>
            <a:picLocks noChangeAspect="1" noChangeArrowheads="1"/>
          </p:cNvPicPr>
          <p:nvPr/>
        </p:nvPicPr>
        <p:blipFill>
          <a:blip r:embed="rId5" cstate="print"/>
          <a:srcRect/>
          <a:stretch>
            <a:fillRect/>
          </a:stretch>
        </p:blipFill>
        <p:spPr bwMode="auto">
          <a:xfrm>
            <a:off x="6400800" y="1600200"/>
            <a:ext cx="2438400" cy="1828800"/>
          </a:xfrm>
          <a:prstGeom prst="rect">
            <a:avLst/>
          </a:prstGeom>
          <a:noFill/>
        </p:spPr>
      </p:pic>
      <p:sp>
        <p:nvSpPr>
          <p:cNvPr id="11" name="Rectangle 10"/>
          <p:cNvSpPr/>
          <p:nvPr/>
        </p:nvSpPr>
        <p:spPr>
          <a:xfrm>
            <a:off x="288758" y="930442"/>
            <a:ext cx="8382000" cy="461665"/>
          </a:xfrm>
          <a:prstGeom prst="rect">
            <a:avLst/>
          </a:prstGeom>
        </p:spPr>
        <p:txBody>
          <a:bodyPr wrap="square">
            <a:spAutoFit/>
          </a:bodyPr>
          <a:lstStyle/>
          <a:p>
            <a:r>
              <a:rPr lang="en-US" sz="1200" dirty="0" smtClean="0"/>
              <a:t>A key component of the program is bridging the cultural gap between yourselves and your peer Vietnamese coaches.  Below are some tips for helping to build and maintain that relationship:</a:t>
            </a:r>
            <a:endParaRPr lang="en-US" sz="1200" dirty="0"/>
          </a:p>
        </p:txBody>
      </p:sp>
      <p:sp>
        <p:nvSpPr>
          <p:cNvPr id="3" name="TextBox 2"/>
          <p:cNvSpPr txBox="1"/>
          <p:nvPr/>
        </p:nvSpPr>
        <p:spPr>
          <a:xfrm>
            <a:off x="381000" y="5029200"/>
            <a:ext cx="4098758" cy="1569660"/>
          </a:xfrm>
          <a:prstGeom prst="rect">
            <a:avLst/>
          </a:prstGeom>
          <a:noFill/>
          <a:ln w="12700">
            <a:solidFill>
              <a:schemeClr val="tx1"/>
            </a:solidFill>
          </a:ln>
        </p:spPr>
        <p:txBody>
          <a:bodyPr wrap="square" rtlCol="0">
            <a:spAutoFit/>
          </a:bodyPr>
          <a:lstStyle/>
          <a:p>
            <a:r>
              <a:rPr lang="en-US" sz="1200" b="1" dirty="0" smtClean="0">
                <a:solidFill>
                  <a:schemeClr val="accent2">
                    <a:lumMod val="75000"/>
                  </a:schemeClr>
                </a:solidFill>
              </a:rPr>
              <a:t>We highly recommend taking some time before leaving for Vietnam to make a list of (fun) drills to teach the basics of the sport you will be teaching.  </a:t>
            </a:r>
          </a:p>
          <a:p>
            <a:endParaRPr lang="en-US" sz="1200" b="1" dirty="0">
              <a:solidFill>
                <a:schemeClr val="accent2">
                  <a:lumMod val="75000"/>
                </a:schemeClr>
              </a:solidFill>
            </a:endParaRPr>
          </a:p>
          <a:p>
            <a:r>
              <a:rPr lang="en-US" sz="1200" b="1" dirty="0" smtClean="0">
                <a:solidFill>
                  <a:schemeClr val="accent2">
                    <a:lumMod val="75000"/>
                  </a:schemeClr>
                </a:solidFill>
              </a:rPr>
              <a:t>It may be useful to search for some ideas on the </a:t>
            </a:r>
            <a:r>
              <a:rPr lang="en-US" sz="1200" b="1" u="sng" dirty="0" smtClean="0">
                <a:solidFill>
                  <a:schemeClr val="accent2">
                    <a:lumMod val="75000"/>
                  </a:schemeClr>
                </a:solidFill>
              </a:rPr>
              <a:t>internet</a:t>
            </a:r>
            <a:r>
              <a:rPr lang="en-US" sz="1200" b="1" dirty="0" smtClean="0">
                <a:solidFill>
                  <a:schemeClr val="accent2">
                    <a:lumMod val="75000"/>
                  </a:schemeClr>
                </a:solidFill>
              </a:rPr>
              <a:t> before leaving, as well.  Relays and competitions focusing on a fundamental skill are also good, particularly on the first two competition days.</a:t>
            </a:r>
            <a:endParaRPr lang="en-US" sz="1200" b="1" i="0"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327025" y="381000"/>
            <a:ext cx="7891463" cy="355482"/>
          </a:xfrm>
        </p:spPr>
        <p:txBody>
          <a:bodyPr/>
          <a:lstStyle/>
          <a:p>
            <a:r>
              <a:rPr lang="en-US" b="0" dirty="0" smtClean="0"/>
              <a:t>Key Vietnamese Language Phrases for the Program</a:t>
            </a:r>
          </a:p>
        </p:txBody>
      </p:sp>
      <p:sp>
        <p:nvSpPr>
          <p:cNvPr id="4" name="Rectangle 3"/>
          <p:cNvSpPr/>
          <p:nvPr/>
        </p:nvSpPr>
        <p:spPr>
          <a:xfrm>
            <a:off x="288758" y="953869"/>
            <a:ext cx="8382000" cy="646331"/>
          </a:xfrm>
          <a:prstGeom prst="rect">
            <a:avLst/>
          </a:prstGeom>
        </p:spPr>
        <p:txBody>
          <a:bodyPr wrap="square">
            <a:spAutoFit/>
          </a:bodyPr>
          <a:lstStyle/>
          <a:p>
            <a:r>
              <a:rPr lang="en-US" sz="1200" dirty="0" smtClean="0"/>
              <a:t>Below are some common sports-related words and phrases that will be helpful to learn when you are at the camps. Learning a few key Vietnamese words and </a:t>
            </a:r>
            <a:r>
              <a:rPr lang="en-US" sz="1200" dirty="0" smtClean="0"/>
              <a:t>phrases </a:t>
            </a:r>
            <a:r>
              <a:rPr lang="en-US" sz="1200" dirty="0" smtClean="0"/>
              <a:t>is both fun and useful, and the kids respond enthusiastically to even a few words. You should also ask your Vietnamese coaches to help you learn some basic instructional phrases.</a:t>
            </a:r>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2628108265"/>
              </p:ext>
            </p:extLst>
          </p:nvPr>
        </p:nvGraphicFramePr>
        <p:xfrm>
          <a:off x="381001" y="1676400"/>
          <a:ext cx="2560320" cy="4892044"/>
        </p:xfrm>
        <a:graphic>
          <a:graphicData uri="http://schemas.openxmlformats.org/drawingml/2006/table">
            <a:tbl>
              <a:tblPr firstRow="1" bandRow="1">
                <a:tableStyleId>{5C22544A-7EE6-4342-B048-85BDC9FD1C3A}</a:tableStyleId>
              </a:tblPr>
              <a:tblGrid>
                <a:gridCol w="1116321"/>
                <a:gridCol w="1443999"/>
              </a:tblGrid>
              <a:tr h="257476">
                <a:tc gridSpan="2">
                  <a:txBody>
                    <a:bodyPr/>
                    <a:lstStyle/>
                    <a:p>
                      <a:pPr algn="ctr"/>
                      <a:r>
                        <a:rPr lang="en-US" sz="1000" dirty="0" smtClean="0"/>
                        <a:t>Soccer</a:t>
                      </a:r>
                      <a:endParaRPr lang="en-US" sz="1000" dirty="0"/>
                    </a:p>
                  </a:txBody>
                  <a:tcPr>
                    <a:solidFill>
                      <a:srgbClr val="002060"/>
                    </a:solidFill>
                  </a:tcPr>
                </a:tc>
                <a:tc hMerge="1">
                  <a:txBody>
                    <a:bodyPr/>
                    <a:lstStyle/>
                    <a:p>
                      <a:endParaRPr lang="en-US" sz="1200" dirty="0"/>
                    </a:p>
                  </a:txBody>
                  <a:tcPr>
                    <a:solidFill>
                      <a:srgbClr val="002060"/>
                    </a:solidFill>
                  </a:tcPr>
                </a:tc>
              </a:tr>
              <a:tr h="257476">
                <a:tc>
                  <a:txBody>
                    <a:bodyPr/>
                    <a:lstStyle/>
                    <a:p>
                      <a:pPr algn="ctr"/>
                      <a:r>
                        <a:rPr lang="en-US" sz="1000" b="1" dirty="0" smtClean="0">
                          <a:solidFill>
                            <a:srgbClr val="002060"/>
                          </a:solidFill>
                        </a:rPr>
                        <a:t>English</a:t>
                      </a:r>
                      <a:endParaRPr lang="en-US" sz="1000" b="1" dirty="0">
                        <a:solidFill>
                          <a:srgbClr val="002060"/>
                        </a:solidFill>
                      </a:endParaRPr>
                    </a:p>
                  </a:txBody>
                  <a:tcPr>
                    <a:solidFill>
                      <a:schemeClr val="accent4">
                        <a:lumMod val="10000"/>
                        <a:lumOff val="90000"/>
                      </a:schemeClr>
                    </a:solidFill>
                  </a:tcPr>
                </a:tc>
                <a:tc>
                  <a:txBody>
                    <a:bodyPr/>
                    <a:lstStyle/>
                    <a:p>
                      <a:pPr algn="ctr"/>
                      <a:r>
                        <a:rPr lang="en-US" sz="1000" b="1" dirty="0" smtClean="0">
                          <a:solidFill>
                            <a:srgbClr val="002060"/>
                          </a:solidFill>
                        </a:rPr>
                        <a:t>Vietnamese</a:t>
                      </a:r>
                      <a:endParaRPr lang="en-US" sz="1000" b="1" dirty="0">
                        <a:solidFill>
                          <a:srgbClr val="002060"/>
                        </a:solidFill>
                      </a:endParaRPr>
                    </a:p>
                  </a:txBody>
                  <a:tcPr>
                    <a:solidFill>
                      <a:schemeClr val="accent4">
                        <a:lumMod val="10000"/>
                        <a:lumOff val="90000"/>
                      </a:schemeClr>
                    </a:solidFill>
                  </a:tcPr>
                </a:tc>
              </a:tr>
              <a:tr h="257476">
                <a:tc>
                  <a:txBody>
                    <a:bodyPr/>
                    <a:lstStyle/>
                    <a:p>
                      <a:r>
                        <a:rPr lang="en-US" sz="1000" dirty="0" smtClean="0">
                          <a:solidFill>
                            <a:schemeClr val="tx1"/>
                          </a:solidFill>
                        </a:rPr>
                        <a:t>Soccer</a:t>
                      </a:r>
                      <a:endParaRPr lang="en-US" sz="1000" dirty="0">
                        <a:solidFill>
                          <a:schemeClr val="tx1"/>
                        </a:solidFill>
                      </a:endParaRPr>
                    </a:p>
                  </a:txBody>
                  <a:tcPr>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solidFill>
                            <a:schemeClr val="tx1"/>
                          </a:solidFill>
                        </a:rPr>
                        <a:t>Bong da</a:t>
                      </a:r>
                      <a:endParaRPr lang="en-US" sz="1000" dirty="0">
                        <a:solidFill>
                          <a:schemeClr val="tx1"/>
                        </a:solidFill>
                      </a:endParaRPr>
                    </a:p>
                  </a:txBody>
                  <a:tcPr>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Coach</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Huan luyen vien</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Goal keeper</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Thu mon</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Goal</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Khung thanh</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Goal area</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Khung cau mon</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Corner kick</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Cu da phat goc</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Dribble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Cu re bong</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Foul</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Loi</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Kick</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Cu da</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Offside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Viet vi</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Shot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Cu sut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Volley</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Cu vo le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Dribble</a:t>
                      </a:r>
                      <a:r>
                        <a:rPr lang="en-US" sz="1000" baseline="0" dirty="0" smtClean="0"/>
                        <a:t> (v.)</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Lua</a:t>
                      </a:r>
                      <a:r>
                        <a:rPr lang="en-US" sz="1000" baseline="0" dirty="0" smtClean="0"/>
                        <a:t> bong</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Kick (v.)</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Da</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Pass the ball</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Chuyen bong</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Score</a:t>
                      </a:r>
                      <a:r>
                        <a:rPr lang="en-US" sz="1000" baseline="0" dirty="0" smtClean="0"/>
                        <a:t> a goal</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Ghi ban</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57476">
                <a:tc>
                  <a:txBody>
                    <a:bodyPr/>
                    <a:lstStyle/>
                    <a:p>
                      <a:r>
                        <a:rPr lang="en-US" sz="1000" dirty="0" smtClean="0"/>
                        <a:t>Shoot (v.)</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Sut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8422029"/>
              </p:ext>
            </p:extLst>
          </p:nvPr>
        </p:nvGraphicFramePr>
        <p:xfrm>
          <a:off x="6248400" y="1645920"/>
          <a:ext cx="2560320" cy="2926080"/>
        </p:xfrm>
        <a:graphic>
          <a:graphicData uri="http://schemas.openxmlformats.org/drawingml/2006/table">
            <a:tbl>
              <a:tblPr firstRow="1" bandRow="1">
                <a:tableStyleId>{5C22544A-7EE6-4342-B048-85BDC9FD1C3A}</a:tableStyleId>
              </a:tblPr>
              <a:tblGrid>
                <a:gridCol w="1066800"/>
                <a:gridCol w="1493520"/>
              </a:tblGrid>
              <a:tr h="0">
                <a:tc gridSpan="2">
                  <a:txBody>
                    <a:bodyPr/>
                    <a:lstStyle/>
                    <a:p>
                      <a:pPr algn="ctr"/>
                      <a:r>
                        <a:rPr lang="en-US" sz="1000" dirty="0" smtClean="0"/>
                        <a:t>Basketball</a:t>
                      </a:r>
                      <a:endParaRPr lang="en-US" sz="1000" dirty="0"/>
                    </a:p>
                  </a:txBody>
                  <a:tcPr>
                    <a:solidFill>
                      <a:srgbClr val="002060"/>
                    </a:solidFill>
                  </a:tcPr>
                </a:tc>
                <a:tc hMerge="1">
                  <a:txBody>
                    <a:bodyPr/>
                    <a:lstStyle/>
                    <a:p>
                      <a:endParaRPr lang="en-US" sz="1200" dirty="0"/>
                    </a:p>
                  </a:txBody>
                  <a:tcPr>
                    <a:solidFill>
                      <a:srgbClr val="002060"/>
                    </a:solidFill>
                  </a:tcPr>
                </a:tc>
              </a:tr>
              <a:tr h="0">
                <a:tc>
                  <a:txBody>
                    <a:bodyPr/>
                    <a:lstStyle/>
                    <a:p>
                      <a:pPr algn="ctr"/>
                      <a:r>
                        <a:rPr lang="en-US" sz="1000" b="1" dirty="0" smtClean="0">
                          <a:solidFill>
                            <a:srgbClr val="002060"/>
                          </a:solidFill>
                        </a:rPr>
                        <a:t>English</a:t>
                      </a:r>
                      <a:endParaRPr lang="en-US" sz="1000" b="1" dirty="0">
                        <a:solidFill>
                          <a:srgbClr val="002060"/>
                        </a:solidFill>
                      </a:endParaRPr>
                    </a:p>
                  </a:txBody>
                  <a:tcPr>
                    <a:solidFill>
                      <a:schemeClr val="accent4">
                        <a:lumMod val="10000"/>
                        <a:lumOff val="90000"/>
                      </a:schemeClr>
                    </a:solidFill>
                  </a:tcPr>
                </a:tc>
                <a:tc>
                  <a:txBody>
                    <a:bodyPr/>
                    <a:lstStyle/>
                    <a:p>
                      <a:pPr algn="ctr"/>
                      <a:r>
                        <a:rPr lang="en-US" sz="1000" b="1" dirty="0" smtClean="0">
                          <a:solidFill>
                            <a:srgbClr val="002060"/>
                          </a:solidFill>
                        </a:rPr>
                        <a:t>Vietnamese</a:t>
                      </a:r>
                      <a:endParaRPr lang="en-US" sz="1000" b="1" dirty="0">
                        <a:solidFill>
                          <a:srgbClr val="002060"/>
                        </a:solidFill>
                      </a:endParaRPr>
                    </a:p>
                  </a:txBody>
                  <a:tcPr>
                    <a:solidFill>
                      <a:schemeClr val="accent4">
                        <a:lumMod val="10000"/>
                        <a:lumOff val="90000"/>
                      </a:schemeClr>
                    </a:solidFill>
                  </a:tcPr>
                </a:tc>
              </a:tr>
              <a:tr h="0">
                <a:tc>
                  <a:txBody>
                    <a:bodyPr/>
                    <a:lstStyle/>
                    <a:p>
                      <a:r>
                        <a:rPr lang="en-US" sz="1000" dirty="0" smtClean="0">
                          <a:solidFill>
                            <a:schemeClr val="tx1"/>
                          </a:solidFill>
                        </a:rPr>
                        <a:t>Basketball</a:t>
                      </a:r>
                      <a:endParaRPr lang="en-US" sz="1000" dirty="0">
                        <a:solidFill>
                          <a:schemeClr val="tx1"/>
                        </a:solidFill>
                      </a:endParaRPr>
                    </a:p>
                  </a:txBody>
                  <a:tcPr>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solidFill>
                            <a:schemeClr val="tx1"/>
                          </a:solidFill>
                        </a:rPr>
                        <a:t>Bong ro</a:t>
                      </a:r>
                      <a:endParaRPr lang="en-US" sz="1000" dirty="0">
                        <a:solidFill>
                          <a:schemeClr val="tx1"/>
                        </a:solidFill>
                      </a:endParaRPr>
                    </a:p>
                  </a:txBody>
                  <a:tcPr>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Backboard</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Tam bang sau cai ro</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Basket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Cai ro</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Dribble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Da</a:t>
                      </a:r>
                      <a:r>
                        <a:rPr lang="en-US" sz="1000" baseline="0" dirty="0" smtClean="0"/>
                        <a:t> bong</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Free-throw line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Duong bien nem</a:t>
                      </a:r>
                      <a:r>
                        <a:rPr lang="en-US" sz="1000" baseline="0" dirty="0" smtClean="0"/>
                        <a:t> tu</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Foul</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Loi</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Free throw</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Cu nem tu do</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Field goal</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Ban thang ghi hai diem</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Guard</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Hou ve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Defend (v.)</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Phong thu</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04967807"/>
              </p:ext>
            </p:extLst>
          </p:nvPr>
        </p:nvGraphicFramePr>
        <p:xfrm>
          <a:off x="3314700" y="1661165"/>
          <a:ext cx="2560320" cy="4892035"/>
        </p:xfrm>
        <a:graphic>
          <a:graphicData uri="http://schemas.openxmlformats.org/drawingml/2006/table">
            <a:tbl>
              <a:tblPr firstRow="1" bandRow="1">
                <a:tableStyleId>{5C22544A-7EE6-4342-B048-85BDC9FD1C3A}</a:tableStyleId>
              </a:tblPr>
              <a:tblGrid>
                <a:gridCol w="1116321"/>
                <a:gridCol w="1443999"/>
              </a:tblGrid>
              <a:tr h="248300">
                <a:tc gridSpan="2">
                  <a:txBody>
                    <a:bodyPr/>
                    <a:lstStyle/>
                    <a:p>
                      <a:pPr algn="ctr"/>
                      <a:r>
                        <a:rPr lang="en-US" sz="1000" dirty="0" smtClean="0"/>
                        <a:t>Tennis</a:t>
                      </a:r>
                      <a:endParaRPr lang="en-US" sz="1000" dirty="0"/>
                    </a:p>
                  </a:txBody>
                  <a:tcPr>
                    <a:solidFill>
                      <a:srgbClr val="002060"/>
                    </a:solidFill>
                  </a:tcPr>
                </a:tc>
                <a:tc hMerge="1">
                  <a:txBody>
                    <a:bodyPr/>
                    <a:lstStyle/>
                    <a:p>
                      <a:endParaRPr lang="en-US" sz="1200" dirty="0"/>
                    </a:p>
                  </a:txBody>
                  <a:tcPr>
                    <a:solidFill>
                      <a:srgbClr val="002060"/>
                    </a:solidFill>
                  </a:tcPr>
                </a:tc>
              </a:tr>
              <a:tr h="248300">
                <a:tc>
                  <a:txBody>
                    <a:bodyPr/>
                    <a:lstStyle/>
                    <a:p>
                      <a:pPr algn="ctr"/>
                      <a:r>
                        <a:rPr lang="en-US" sz="1000" b="1" dirty="0" smtClean="0">
                          <a:solidFill>
                            <a:srgbClr val="002060"/>
                          </a:solidFill>
                        </a:rPr>
                        <a:t>English</a:t>
                      </a:r>
                      <a:endParaRPr lang="en-US" sz="1000" b="1" dirty="0">
                        <a:solidFill>
                          <a:srgbClr val="002060"/>
                        </a:solidFill>
                      </a:endParaRPr>
                    </a:p>
                  </a:txBody>
                  <a:tcPr>
                    <a:solidFill>
                      <a:schemeClr val="accent4">
                        <a:lumMod val="10000"/>
                        <a:lumOff val="90000"/>
                      </a:schemeClr>
                    </a:solidFill>
                  </a:tcPr>
                </a:tc>
                <a:tc>
                  <a:txBody>
                    <a:bodyPr/>
                    <a:lstStyle/>
                    <a:p>
                      <a:pPr algn="ctr"/>
                      <a:r>
                        <a:rPr lang="en-US" sz="1000" b="1" dirty="0" smtClean="0">
                          <a:solidFill>
                            <a:srgbClr val="002060"/>
                          </a:solidFill>
                        </a:rPr>
                        <a:t>Vietnamese</a:t>
                      </a:r>
                      <a:endParaRPr lang="en-US" sz="1000" b="1" dirty="0">
                        <a:solidFill>
                          <a:srgbClr val="002060"/>
                        </a:solidFill>
                      </a:endParaRPr>
                    </a:p>
                  </a:txBody>
                  <a:tcPr>
                    <a:solidFill>
                      <a:schemeClr val="accent4">
                        <a:lumMod val="10000"/>
                        <a:lumOff val="90000"/>
                      </a:schemeClr>
                    </a:solidFill>
                  </a:tcPr>
                </a:tc>
              </a:tr>
              <a:tr h="293029">
                <a:tc>
                  <a:txBody>
                    <a:bodyPr/>
                    <a:lstStyle/>
                    <a:p>
                      <a:r>
                        <a:rPr lang="en-US" sz="1000" dirty="0" smtClean="0">
                          <a:solidFill>
                            <a:schemeClr val="tx1"/>
                          </a:solidFill>
                        </a:rPr>
                        <a:t>Tennis</a:t>
                      </a:r>
                      <a:endParaRPr lang="en-US" sz="1000" dirty="0">
                        <a:solidFill>
                          <a:schemeClr val="tx1"/>
                        </a:solidFill>
                      </a:endParaRPr>
                    </a:p>
                  </a:txBody>
                  <a:tcPr>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solidFill>
                            <a:schemeClr val="tx1"/>
                          </a:solidFill>
                        </a:rPr>
                        <a:t>Quan vot</a:t>
                      </a:r>
                      <a:endParaRPr lang="en-US" sz="1000" dirty="0">
                        <a:solidFill>
                          <a:schemeClr val="tx1"/>
                        </a:solidFill>
                      </a:endParaRPr>
                    </a:p>
                  </a:txBody>
                  <a:tcPr>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Tennis player</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Ngubi</a:t>
                      </a:r>
                      <a:r>
                        <a:rPr lang="en-US" sz="1000" baseline="0" dirty="0" smtClean="0"/>
                        <a:t> denh tennis</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Base line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Duong bien cuoi san</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Break point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Diem thing</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Deuce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Hoa deu</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Game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Van dau</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Service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Cu giao bong</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Set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Xet dau</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Tennis ball</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Bong tennis</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Tennis court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San tennis</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Tennis match</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Tran dau</a:t>
                      </a:r>
                      <a:r>
                        <a:rPr lang="en-US" sz="1000" baseline="0" dirty="0" smtClean="0"/>
                        <a:t> tennis</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Tennis net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Luoi</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Tennis racket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Vot tennis</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Volley</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Cu vo le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293029">
                <a:tc>
                  <a:txBody>
                    <a:bodyPr/>
                    <a:lstStyle/>
                    <a:p>
                      <a:r>
                        <a:rPr lang="en-US" sz="1000" dirty="0" smtClean="0"/>
                        <a:t>Serve (v.)</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Giao bong</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92957087"/>
              </p:ext>
            </p:extLst>
          </p:nvPr>
        </p:nvGraphicFramePr>
        <p:xfrm>
          <a:off x="6248400" y="4846320"/>
          <a:ext cx="2560320" cy="1706880"/>
        </p:xfrm>
        <a:graphic>
          <a:graphicData uri="http://schemas.openxmlformats.org/drawingml/2006/table">
            <a:tbl>
              <a:tblPr firstRow="1" bandRow="1">
                <a:tableStyleId>{5C22544A-7EE6-4342-B048-85BDC9FD1C3A}</a:tableStyleId>
              </a:tblPr>
              <a:tblGrid>
                <a:gridCol w="1116321"/>
                <a:gridCol w="1443999"/>
              </a:tblGrid>
              <a:tr h="0">
                <a:tc gridSpan="2">
                  <a:txBody>
                    <a:bodyPr/>
                    <a:lstStyle/>
                    <a:p>
                      <a:pPr algn="ctr"/>
                      <a:r>
                        <a:rPr lang="en-US" sz="1000" dirty="0" smtClean="0"/>
                        <a:t>Volleyball</a:t>
                      </a:r>
                      <a:endParaRPr lang="en-US" sz="1000" dirty="0"/>
                    </a:p>
                  </a:txBody>
                  <a:tcPr>
                    <a:solidFill>
                      <a:srgbClr val="002060"/>
                    </a:solidFill>
                  </a:tcPr>
                </a:tc>
                <a:tc hMerge="1">
                  <a:txBody>
                    <a:bodyPr/>
                    <a:lstStyle/>
                    <a:p>
                      <a:endParaRPr lang="en-US" sz="1200" dirty="0"/>
                    </a:p>
                  </a:txBody>
                  <a:tcPr>
                    <a:solidFill>
                      <a:srgbClr val="002060"/>
                    </a:solidFill>
                  </a:tcPr>
                </a:tc>
              </a:tr>
              <a:tr h="0">
                <a:tc>
                  <a:txBody>
                    <a:bodyPr/>
                    <a:lstStyle/>
                    <a:p>
                      <a:pPr algn="ctr"/>
                      <a:r>
                        <a:rPr lang="en-US" sz="1000" b="1" dirty="0" smtClean="0">
                          <a:solidFill>
                            <a:srgbClr val="002060"/>
                          </a:solidFill>
                        </a:rPr>
                        <a:t>English</a:t>
                      </a:r>
                      <a:endParaRPr lang="en-US" sz="1000" b="1" dirty="0">
                        <a:solidFill>
                          <a:srgbClr val="002060"/>
                        </a:solidFill>
                      </a:endParaRPr>
                    </a:p>
                  </a:txBody>
                  <a:tcPr>
                    <a:solidFill>
                      <a:schemeClr val="accent4">
                        <a:lumMod val="10000"/>
                        <a:lumOff val="90000"/>
                      </a:schemeClr>
                    </a:solidFill>
                  </a:tcPr>
                </a:tc>
                <a:tc>
                  <a:txBody>
                    <a:bodyPr/>
                    <a:lstStyle/>
                    <a:p>
                      <a:pPr algn="ctr"/>
                      <a:r>
                        <a:rPr lang="en-US" sz="1000" b="1" dirty="0" smtClean="0">
                          <a:solidFill>
                            <a:srgbClr val="002060"/>
                          </a:solidFill>
                        </a:rPr>
                        <a:t>Vietnamese</a:t>
                      </a:r>
                      <a:endParaRPr lang="en-US" sz="1000" b="1" dirty="0">
                        <a:solidFill>
                          <a:srgbClr val="002060"/>
                        </a:solidFill>
                      </a:endParaRPr>
                    </a:p>
                  </a:txBody>
                  <a:tcPr>
                    <a:solidFill>
                      <a:schemeClr val="accent4">
                        <a:lumMod val="10000"/>
                        <a:lumOff val="90000"/>
                      </a:schemeClr>
                    </a:solidFill>
                  </a:tcPr>
                </a:tc>
              </a:tr>
              <a:tr h="0">
                <a:tc>
                  <a:txBody>
                    <a:bodyPr/>
                    <a:lstStyle/>
                    <a:p>
                      <a:r>
                        <a:rPr lang="en-US" sz="1000" dirty="0" smtClean="0">
                          <a:solidFill>
                            <a:schemeClr val="tx1"/>
                          </a:solidFill>
                        </a:rPr>
                        <a:t>Volleyball</a:t>
                      </a:r>
                      <a:endParaRPr lang="en-US" sz="1000" dirty="0">
                        <a:solidFill>
                          <a:schemeClr val="tx1"/>
                        </a:solidFill>
                      </a:endParaRPr>
                    </a:p>
                  </a:txBody>
                  <a:tcPr>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solidFill>
                            <a:schemeClr val="tx1"/>
                          </a:solidFill>
                        </a:rPr>
                        <a:t>Bong </a:t>
                      </a:r>
                      <a:r>
                        <a:rPr lang="en-US" sz="1000" dirty="0" err="1" smtClean="0">
                          <a:solidFill>
                            <a:schemeClr val="tx1"/>
                          </a:solidFill>
                        </a:rPr>
                        <a:t>chuyen</a:t>
                      </a:r>
                      <a:endParaRPr lang="en-US" sz="1000" dirty="0">
                        <a:solidFill>
                          <a:schemeClr val="tx1"/>
                        </a:solidFill>
                      </a:endParaRPr>
                    </a:p>
                  </a:txBody>
                  <a:tcPr>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Net </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Luoi</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Referee</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Trong tai</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Service area</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Khu phat pong  </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r h="0">
                <a:tc>
                  <a:txBody>
                    <a:bodyPr/>
                    <a:lstStyle/>
                    <a:p>
                      <a:r>
                        <a:rPr lang="en-US" sz="1000" dirty="0" smtClean="0"/>
                        <a:t>Volleyball</a:t>
                      </a:r>
                      <a:r>
                        <a:rPr lang="en-US" sz="1000" baseline="0" dirty="0" smtClean="0"/>
                        <a:t> court</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c>
                  <a:txBody>
                    <a:bodyPr/>
                    <a:lstStyle/>
                    <a:p>
                      <a:r>
                        <a:rPr lang="en-US" sz="1000" dirty="0" smtClean="0"/>
                        <a:t>San bong chuyen</a:t>
                      </a:r>
                      <a:endParaRPr lang="en-US" sz="1000" dirty="0"/>
                    </a:p>
                  </a:txBody>
                  <a:tcPr>
                    <a:lnT w="3175" cap="flat" cmpd="sng" algn="ctr">
                      <a:solidFill>
                        <a:schemeClr val="accent4">
                          <a:lumMod val="25000"/>
                          <a:lumOff val="75000"/>
                        </a:schemeClr>
                      </a:solidFill>
                      <a:prstDash val="solid"/>
                      <a:round/>
                      <a:headEnd type="none" w="med" len="med"/>
                      <a:tailEnd type="none" w="med" len="med"/>
                    </a:lnT>
                    <a:lnB w="3175" cap="flat" cmpd="sng" algn="ctr">
                      <a:solidFill>
                        <a:schemeClr val="accent4">
                          <a:lumMod val="25000"/>
                          <a:lumOff val="75000"/>
                        </a:schemeClr>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_12 - Flower in the Desert">
  <a:themeElements>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fontScheme name="12 - Flower in the Dese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3175" algn="ctr">
          <a:solidFill>
            <a:schemeClr val="tx1">
              <a:lumMod val="20000"/>
              <a:lumOff val="80000"/>
            </a:schemeClr>
          </a:solidFill>
          <a:miter lim="800000"/>
          <a:headEnd/>
          <a:tailEnd/>
        </a:ln>
        <a:effectLst/>
      </a:spPr>
      <a:bodyPr vert="horz" wrap="square" lIns="45720" tIns="45720" rIns="45720" bIns="45720" numCol="1" rtlCol="0" anchor="ctr" anchorCtr="0" compatLnSpc="1">
        <a:prstTxWarp prst="textNoShape">
          <a:avLst/>
        </a:prstTxWarp>
        <a:noAutofit/>
      </a:bodyPr>
      <a:lstStyle>
        <a:defPPr marL="0" algn="ctr" eaLnBrk="0" hangingPunct="0">
          <a:spcBef>
            <a:spcPts val="300"/>
          </a:spcBef>
          <a:buClr>
            <a:schemeClr val="tx1"/>
          </a:buClr>
          <a:defRPr sz="1000" b="0" i="0" dirty="0" smtClean="0">
            <a:latin typeface="+mn-lt"/>
            <a:sym typeface="Wingdings" pitchFamily="2" charset="2"/>
          </a:defRPr>
        </a:defPPr>
      </a:lstStyle>
    </a:spDef>
    <a:lnDef>
      <a:spPr bwMode="auto">
        <a:xfrm>
          <a:off x="0" y="0"/>
          <a:ext cx="1" cy="1"/>
        </a:xfrm>
        <a:custGeom>
          <a:avLst/>
          <a:gdLst/>
          <a:ahLst/>
          <a:cxnLst/>
          <a:rect l="0" t="0" r="0" b="0"/>
          <a:pathLst/>
        </a:custGeom>
        <a:solidFill>
          <a:srgbClr val="E5E5CC"/>
        </a:solidFill>
        <a:ln w="12700"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l" defTabSz="914400" rtl="0" eaLnBrk="1" fontAlgn="base" latinLnBrk="0" hangingPunct="1">
          <a:lnSpc>
            <a:spcPct val="95000"/>
          </a:lnSpc>
          <a:spcBef>
            <a:spcPct val="20000"/>
          </a:spcBef>
          <a:spcAft>
            <a:spcPct val="0"/>
          </a:spcAft>
          <a:buClrTx/>
          <a:buSzTx/>
          <a:buFontTx/>
          <a:buNone/>
          <a:tabLst/>
          <a:defRPr kumimoji="0" lang="en-US" sz="14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b="0" i="0" dirty="0" smtClean="0"/>
        </a:defPPr>
      </a:lstStyle>
    </a:txDef>
  </a:objectDefaults>
  <a:extraClrSchemeLst>
    <a:extraClrScheme>
      <a:clrScheme name="12 - Flower in the Desert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12 - Flower in the Desert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12 - Flower in the Desert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12 - Flower in the Desert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12 - Flower in the Desert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12 - Flower in the Desert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14120</TotalTime>
  <Words>2042</Words>
  <Application>Microsoft Office PowerPoint</Application>
  <PresentationFormat>On-screen Show (4:3)</PresentationFormat>
  <Paragraphs>246</Paragraphs>
  <Slides>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Humnst777 BT</vt:lpstr>
      <vt:lpstr>Times New Roman</vt:lpstr>
      <vt:lpstr>Wingdings</vt:lpstr>
      <vt:lpstr>2_12 - Flower in the Desert</vt:lpstr>
      <vt:lpstr>1_Office Theme</vt:lpstr>
      <vt:lpstr>PowerPoint Presentation</vt:lpstr>
      <vt:lpstr>Agenda</vt:lpstr>
      <vt:lpstr>Being Effective Coaches: Teaching Vietnamese Youth</vt:lpstr>
      <vt:lpstr>Being Effective Coaches: Coaching Vietnamese Youth</vt:lpstr>
      <vt:lpstr>Being Effective Coaches: Coaching Vietnamese Youth</vt:lpstr>
      <vt:lpstr>Being Effective Coaches: Working with Vietnamese College Students</vt:lpstr>
      <vt:lpstr>Key Vietnamese Language Phrases for the Program</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Kenley, Alex</dc:creator>
  <cp:lastModifiedBy>Seth Napier</cp:lastModifiedBy>
  <cp:revision>178</cp:revision>
  <dcterms:created xsi:type="dcterms:W3CDTF">2011-04-04T18:33:03Z</dcterms:created>
  <dcterms:modified xsi:type="dcterms:W3CDTF">2017-02-03T15:53:08Z</dcterms:modified>
</cp:coreProperties>
</file>